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81" r:id="rId5"/>
    <p:sldId id="282" r:id="rId6"/>
    <p:sldId id="280" r:id="rId7"/>
    <p:sldId id="283" r:id="rId8"/>
    <p:sldId id="286" r:id="rId9"/>
    <p:sldId id="284" r:id="rId10"/>
    <p:sldId id="285" r:id="rId11"/>
    <p:sldId id="287" r:id="rId12"/>
    <p:sldId id="264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F88FD-33FA-41AA-A9BD-A10C85803FC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608CC2E-259B-4430-B9DC-048D95C0BAF5}">
      <dgm:prSet phldrT="[Texto]" custT="1"/>
      <dgm:spPr/>
      <dgm:t>
        <a:bodyPr/>
        <a:lstStyle/>
        <a:p>
          <a:r>
            <a:rPr lang="pt-PT" sz="2200" dirty="0" smtClean="0"/>
            <a:t>Hídrica</a:t>
          </a:r>
          <a:endParaRPr lang="pt-PT" sz="2200" dirty="0"/>
        </a:p>
      </dgm:t>
    </dgm:pt>
    <dgm:pt modelId="{11E51CD0-E928-4644-B764-61370D925FE6}" type="parTrans" cxnId="{C82B8633-420F-4F46-BBF2-3EB01167EE01}">
      <dgm:prSet/>
      <dgm:spPr/>
      <dgm:t>
        <a:bodyPr/>
        <a:lstStyle/>
        <a:p>
          <a:endParaRPr lang="pt-PT"/>
        </a:p>
      </dgm:t>
    </dgm:pt>
    <dgm:pt modelId="{2E6033B7-3556-48EB-829F-C0E74C61D0DF}" type="sibTrans" cxnId="{C82B8633-420F-4F46-BBF2-3EB01167EE01}">
      <dgm:prSet/>
      <dgm:spPr/>
      <dgm:t>
        <a:bodyPr/>
        <a:lstStyle/>
        <a:p>
          <a:endParaRPr lang="pt-PT"/>
        </a:p>
      </dgm:t>
    </dgm:pt>
    <dgm:pt modelId="{85A5E0D0-60FF-4554-A01D-70E8C89ED5E0}">
      <dgm:prSet phldrT="[Texto]" custT="1"/>
      <dgm:spPr/>
      <dgm:t>
        <a:bodyPr/>
        <a:lstStyle/>
        <a:p>
          <a:r>
            <a:rPr lang="pt-PT" sz="1400" dirty="0" smtClean="0"/>
            <a:t>É obtida a partir do curso de água e pode ser aproveitada por meio de um desnível ou queda de água</a:t>
          </a:r>
          <a:r>
            <a:rPr lang="pt-PT" sz="1600" dirty="0" smtClean="0"/>
            <a:t>.</a:t>
          </a:r>
          <a:endParaRPr lang="pt-PT" sz="1600" dirty="0"/>
        </a:p>
      </dgm:t>
    </dgm:pt>
    <dgm:pt modelId="{43DB23E5-4198-48CC-B724-4D6DBF14A435}" type="parTrans" cxnId="{0922984F-74E7-41EE-BDEA-0F59B41C9177}">
      <dgm:prSet/>
      <dgm:spPr/>
      <dgm:t>
        <a:bodyPr/>
        <a:lstStyle/>
        <a:p>
          <a:endParaRPr lang="pt-PT"/>
        </a:p>
      </dgm:t>
    </dgm:pt>
    <dgm:pt modelId="{36A52542-04C3-4251-9635-124AEDA39DB6}" type="sibTrans" cxnId="{0922984F-74E7-41EE-BDEA-0F59B41C9177}">
      <dgm:prSet/>
      <dgm:spPr/>
      <dgm:t>
        <a:bodyPr/>
        <a:lstStyle/>
        <a:p>
          <a:endParaRPr lang="pt-PT"/>
        </a:p>
      </dgm:t>
    </dgm:pt>
    <dgm:pt modelId="{D01E3F7B-6117-4586-A136-5E8F64567EDC}">
      <dgm:prSet phldrT="[Texto]" custT="1"/>
      <dgm:spPr/>
      <dgm:t>
        <a:bodyPr/>
        <a:lstStyle/>
        <a:p>
          <a:r>
            <a:rPr lang="pt-PT" sz="2200" dirty="0" smtClean="0"/>
            <a:t>Eólica</a:t>
          </a:r>
          <a:endParaRPr lang="pt-PT" sz="2200" dirty="0"/>
        </a:p>
      </dgm:t>
    </dgm:pt>
    <dgm:pt modelId="{425D3775-8795-424C-A116-EDD4CD07D4D7}" type="parTrans" cxnId="{1A24CCA3-4A6E-4D0D-A74A-21E7FD440537}">
      <dgm:prSet/>
      <dgm:spPr/>
      <dgm:t>
        <a:bodyPr/>
        <a:lstStyle/>
        <a:p>
          <a:endParaRPr lang="pt-PT"/>
        </a:p>
      </dgm:t>
    </dgm:pt>
    <dgm:pt modelId="{BB0496DB-C17C-410D-A8AD-87F4838B4148}" type="sibTrans" cxnId="{1A24CCA3-4A6E-4D0D-A74A-21E7FD440537}">
      <dgm:prSet/>
      <dgm:spPr/>
      <dgm:t>
        <a:bodyPr/>
        <a:lstStyle/>
        <a:p>
          <a:endParaRPr lang="pt-PT"/>
        </a:p>
      </dgm:t>
    </dgm:pt>
    <dgm:pt modelId="{B2C355AA-63F7-44E8-A089-DA357A03DA90}">
      <dgm:prSet phldrT="[Texto]" custT="1"/>
      <dgm:spPr/>
      <dgm:t>
        <a:bodyPr/>
        <a:lstStyle/>
        <a:p>
          <a:r>
            <a:rPr lang="pt-PT" sz="1400" dirty="0" smtClean="0"/>
            <a:t>Provém do vento. Os ventos exercem forças que fazem mover as turbinas da central eólica, produzindo energia elétrica.</a:t>
          </a:r>
          <a:endParaRPr lang="pt-PT" sz="1400" dirty="0"/>
        </a:p>
      </dgm:t>
    </dgm:pt>
    <dgm:pt modelId="{62AA130E-10AC-4C31-9E17-F51116D4789C}" type="parTrans" cxnId="{6FF40577-CCC8-4E83-8D27-1AB3A0ACD51F}">
      <dgm:prSet/>
      <dgm:spPr/>
      <dgm:t>
        <a:bodyPr/>
        <a:lstStyle/>
        <a:p>
          <a:endParaRPr lang="pt-PT"/>
        </a:p>
      </dgm:t>
    </dgm:pt>
    <dgm:pt modelId="{4A04DCBF-1949-409B-AF1A-1A53B2A3F44A}" type="sibTrans" cxnId="{6FF40577-CCC8-4E83-8D27-1AB3A0ACD51F}">
      <dgm:prSet/>
      <dgm:spPr/>
      <dgm:t>
        <a:bodyPr/>
        <a:lstStyle/>
        <a:p>
          <a:endParaRPr lang="pt-PT"/>
        </a:p>
      </dgm:t>
    </dgm:pt>
    <dgm:pt modelId="{09160C6B-70B8-4DDC-A046-6B20ABC90B67}">
      <dgm:prSet phldrT="[Texto]" custT="1"/>
      <dgm:spPr/>
      <dgm:t>
        <a:bodyPr/>
        <a:lstStyle/>
        <a:p>
          <a:r>
            <a:rPr lang="pt-PT" sz="2200" dirty="0" smtClean="0"/>
            <a:t>Solar</a:t>
          </a:r>
          <a:endParaRPr lang="pt-PT" sz="2200" dirty="0"/>
        </a:p>
      </dgm:t>
    </dgm:pt>
    <dgm:pt modelId="{C452B9B6-7073-4302-9C06-BC9F6406CFDC}" type="parTrans" cxnId="{1BFEAC6B-A42D-4894-B72C-E908676BED5C}">
      <dgm:prSet/>
      <dgm:spPr/>
      <dgm:t>
        <a:bodyPr/>
        <a:lstStyle/>
        <a:p>
          <a:endParaRPr lang="pt-PT"/>
        </a:p>
      </dgm:t>
    </dgm:pt>
    <dgm:pt modelId="{F19E9B6E-957C-4FC9-9A8D-F6EB5C0F427D}" type="sibTrans" cxnId="{1BFEAC6B-A42D-4894-B72C-E908676BED5C}">
      <dgm:prSet/>
      <dgm:spPr/>
      <dgm:t>
        <a:bodyPr/>
        <a:lstStyle/>
        <a:p>
          <a:endParaRPr lang="pt-PT"/>
        </a:p>
      </dgm:t>
    </dgm:pt>
    <dgm:pt modelId="{F50B2DDA-456E-4D0E-9C28-FAD5297791C1}">
      <dgm:prSet phldrT="[Texto]" custT="1"/>
      <dgm:spPr/>
      <dgm:t>
        <a:bodyPr/>
        <a:lstStyle/>
        <a:p>
          <a:r>
            <a:rPr lang="pt-PT" sz="1400" dirty="0" smtClean="0"/>
            <a:t>É obtida a partir da luz do sol, que depois de captada é transformada em energia elétrica ou térmica.</a:t>
          </a:r>
          <a:endParaRPr lang="pt-PT" sz="1400" dirty="0"/>
        </a:p>
      </dgm:t>
    </dgm:pt>
    <dgm:pt modelId="{1ABA8EC2-D4F8-43C8-B6A6-0B5022151C30}" type="parTrans" cxnId="{44A2E450-10EE-4908-9721-4EAE654D2A86}">
      <dgm:prSet/>
      <dgm:spPr/>
      <dgm:t>
        <a:bodyPr/>
        <a:lstStyle/>
        <a:p>
          <a:endParaRPr lang="pt-PT"/>
        </a:p>
      </dgm:t>
    </dgm:pt>
    <dgm:pt modelId="{1F7B8D32-130E-438D-9206-11474B9514E8}" type="sibTrans" cxnId="{44A2E450-10EE-4908-9721-4EAE654D2A86}">
      <dgm:prSet/>
      <dgm:spPr/>
      <dgm:t>
        <a:bodyPr/>
        <a:lstStyle/>
        <a:p>
          <a:endParaRPr lang="pt-PT"/>
        </a:p>
      </dgm:t>
    </dgm:pt>
    <dgm:pt modelId="{7CA24AD5-936F-48C8-B659-20E3AA27F1D6}">
      <dgm:prSet phldrT="[Texto]" custT="1"/>
      <dgm:spPr/>
      <dgm:t>
        <a:bodyPr/>
        <a:lstStyle/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dirty="0" smtClean="0"/>
            <a:t>Ondas e marés</a:t>
          </a:r>
          <a:endParaRPr lang="pt-PT" sz="2200" dirty="0"/>
        </a:p>
      </dgm:t>
    </dgm:pt>
    <dgm:pt modelId="{403042E9-4CCC-4682-8A49-02B7CDB289A9}" type="parTrans" cxnId="{CEBECE60-3649-4B12-A0CD-0FF5953EB1E1}">
      <dgm:prSet/>
      <dgm:spPr/>
      <dgm:t>
        <a:bodyPr/>
        <a:lstStyle/>
        <a:p>
          <a:endParaRPr lang="pt-PT"/>
        </a:p>
      </dgm:t>
    </dgm:pt>
    <dgm:pt modelId="{93959CBA-5CDC-4A0B-AA37-F1AACB5D2C3D}" type="sibTrans" cxnId="{CEBECE60-3649-4B12-A0CD-0FF5953EB1E1}">
      <dgm:prSet/>
      <dgm:spPr/>
      <dgm:t>
        <a:bodyPr/>
        <a:lstStyle/>
        <a:p>
          <a:endParaRPr lang="pt-PT"/>
        </a:p>
      </dgm:t>
    </dgm:pt>
    <dgm:pt modelId="{919F4B95-D4E1-4A29-8F35-1EB386E87FD1}">
      <dgm:prSet phldrT="[Texto]" custT="1"/>
      <dgm:spPr/>
      <dgm:t>
        <a:bodyPr/>
        <a:lstStyle/>
        <a:p>
          <a:r>
            <a:rPr lang="pt-PT" sz="2200" dirty="0" smtClean="0"/>
            <a:t>Geotérmica</a:t>
          </a:r>
          <a:endParaRPr lang="pt-PT" sz="2200" dirty="0"/>
        </a:p>
      </dgm:t>
    </dgm:pt>
    <dgm:pt modelId="{3276C29E-8341-4936-943A-FB71FF1D99AC}" type="parTrans" cxnId="{A13DC813-E487-4DE4-8FE6-1B09CB3A44AF}">
      <dgm:prSet/>
      <dgm:spPr/>
      <dgm:t>
        <a:bodyPr/>
        <a:lstStyle/>
        <a:p>
          <a:endParaRPr lang="pt-PT"/>
        </a:p>
      </dgm:t>
    </dgm:pt>
    <dgm:pt modelId="{7F056912-F80D-4476-8954-7B4335F295FC}" type="sibTrans" cxnId="{A13DC813-E487-4DE4-8FE6-1B09CB3A44AF}">
      <dgm:prSet/>
      <dgm:spPr/>
      <dgm:t>
        <a:bodyPr/>
        <a:lstStyle/>
        <a:p>
          <a:endParaRPr lang="pt-PT"/>
        </a:p>
      </dgm:t>
    </dgm:pt>
    <dgm:pt modelId="{B3F8043B-26D6-424B-B6F8-B6B4103CF225}">
      <dgm:prSet phldrT="[Texto]" custT="1"/>
      <dgm:spPr/>
      <dgm:t>
        <a:bodyPr/>
        <a:lstStyle/>
        <a:p>
          <a:r>
            <a:rPr lang="pt-PT" sz="1400" dirty="0" smtClean="0"/>
            <a:t>Provém do aproveitamento de calor do interior da Terra, permitindo gerar eletricidade e calor.</a:t>
          </a:r>
          <a:endParaRPr lang="pt-PT" sz="1400" dirty="0"/>
        </a:p>
      </dgm:t>
    </dgm:pt>
    <dgm:pt modelId="{C335139A-9870-4D83-8A53-54492D801769}" type="parTrans" cxnId="{33A722C1-5CA8-4477-ACB4-FD600982C0AA}">
      <dgm:prSet/>
      <dgm:spPr/>
      <dgm:t>
        <a:bodyPr/>
        <a:lstStyle/>
        <a:p>
          <a:endParaRPr lang="pt-PT"/>
        </a:p>
      </dgm:t>
    </dgm:pt>
    <dgm:pt modelId="{E612A510-2263-491C-A86B-B99606667883}" type="sibTrans" cxnId="{33A722C1-5CA8-4477-ACB4-FD600982C0AA}">
      <dgm:prSet/>
      <dgm:spPr/>
      <dgm:t>
        <a:bodyPr/>
        <a:lstStyle/>
        <a:p>
          <a:endParaRPr lang="pt-PT"/>
        </a:p>
      </dgm:t>
    </dgm:pt>
    <dgm:pt modelId="{23E7B594-E55B-4B3C-A1C3-BDA7E2218F5C}">
      <dgm:prSet phldrT="[Texto]" custT="1"/>
      <dgm:spPr/>
      <dgm:t>
        <a:bodyPr/>
        <a:lstStyle/>
        <a:p>
          <a:r>
            <a:rPr lang="pt-PT" sz="2200" dirty="0" smtClean="0"/>
            <a:t>Biomassa</a:t>
          </a:r>
          <a:endParaRPr lang="pt-PT" sz="2200" dirty="0"/>
        </a:p>
      </dgm:t>
    </dgm:pt>
    <dgm:pt modelId="{ACF5F0DE-20B9-48B1-BD2F-65DB50FC3B51}" type="parTrans" cxnId="{2CBE8172-CF82-42CA-A1D6-2199A6094139}">
      <dgm:prSet/>
      <dgm:spPr/>
      <dgm:t>
        <a:bodyPr/>
        <a:lstStyle/>
        <a:p>
          <a:endParaRPr lang="pt-PT"/>
        </a:p>
      </dgm:t>
    </dgm:pt>
    <dgm:pt modelId="{CAED502F-E9C1-4BD6-A5C5-3C53365B954F}" type="sibTrans" cxnId="{2CBE8172-CF82-42CA-A1D6-2199A6094139}">
      <dgm:prSet/>
      <dgm:spPr/>
      <dgm:t>
        <a:bodyPr/>
        <a:lstStyle/>
        <a:p>
          <a:endParaRPr lang="pt-PT"/>
        </a:p>
      </dgm:t>
    </dgm:pt>
    <dgm:pt modelId="{660B3E49-4FE6-492D-93FB-CA48EC6C9804}">
      <dgm:prSet phldrT="[Texto]" custT="1"/>
      <dgm:spPr/>
      <dgm:t>
        <a:bodyPr/>
        <a:lstStyle/>
        <a:p>
          <a:r>
            <a:rPr lang="pt-PT" sz="1400" dirty="0" smtClean="0"/>
            <a:t>Trata-se do aproveitamento energético da floresta e dos seus resíduos, assim como, dos resíduos da agropecuária, da indústria alimentar  ou dos resultantes do tratamento de efluentes. A partir da biomassa pode-se produzir biogás e biodiesel. </a:t>
          </a:r>
          <a:endParaRPr lang="pt-PT" sz="1400" dirty="0"/>
        </a:p>
      </dgm:t>
    </dgm:pt>
    <dgm:pt modelId="{803F2E84-61F2-424F-B150-975A4A2A33F4}" type="parTrans" cxnId="{29485FBB-1C7D-4F52-9FB7-D23958A64EF3}">
      <dgm:prSet/>
      <dgm:spPr/>
      <dgm:t>
        <a:bodyPr/>
        <a:lstStyle/>
        <a:p>
          <a:endParaRPr lang="pt-PT"/>
        </a:p>
      </dgm:t>
    </dgm:pt>
    <dgm:pt modelId="{9F2BD15E-F9EE-4D5C-912C-CF81CB8677F5}" type="sibTrans" cxnId="{29485FBB-1C7D-4F52-9FB7-D23958A64EF3}">
      <dgm:prSet/>
      <dgm:spPr/>
      <dgm:t>
        <a:bodyPr/>
        <a:lstStyle/>
        <a:p>
          <a:endParaRPr lang="pt-PT"/>
        </a:p>
      </dgm:t>
    </dgm:pt>
    <dgm:pt modelId="{C3DC89DB-CC3B-48C0-A517-60863C17B342}">
      <dgm:prSet phldrT="[Texto]" custT="1"/>
      <dgm:spPr/>
      <dgm:t>
        <a:bodyPr/>
        <a:lstStyle/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dirty="0" smtClean="0"/>
            <a:t>É obtida através do movimento ondulatório das massas de água, por efeito do vento e do movimento de subida e descida do nível de água do mar.</a:t>
          </a:r>
          <a:endParaRPr lang="pt-PT" sz="1400" dirty="0"/>
        </a:p>
      </dgm:t>
    </dgm:pt>
    <dgm:pt modelId="{1E09AF38-761B-40D6-9C5C-1C8ED72E2299}" type="parTrans" cxnId="{4504D716-CA5A-444A-BD7B-25A2DF292377}">
      <dgm:prSet/>
      <dgm:spPr/>
      <dgm:t>
        <a:bodyPr/>
        <a:lstStyle/>
        <a:p>
          <a:endParaRPr lang="pt-PT"/>
        </a:p>
      </dgm:t>
    </dgm:pt>
    <dgm:pt modelId="{D70ECCEB-1189-4C2F-8C2D-95DCCEAD492A}" type="sibTrans" cxnId="{4504D716-CA5A-444A-BD7B-25A2DF292377}">
      <dgm:prSet/>
      <dgm:spPr/>
      <dgm:t>
        <a:bodyPr/>
        <a:lstStyle/>
        <a:p>
          <a:endParaRPr lang="pt-PT"/>
        </a:p>
      </dgm:t>
    </dgm:pt>
    <dgm:pt modelId="{62F9B889-289B-408A-9A89-1969098014D7}" type="pres">
      <dgm:prSet presAssocID="{37DF88FD-33FA-41AA-A9BD-A10C85803FC3}" presName="linear" presStyleCnt="0">
        <dgm:presLayoutVars>
          <dgm:dir/>
          <dgm:resizeHandles val="exact"/>
        </dgm:presLayoutVars>
      </dgm:prSet>
      <dgm:spPr/>
    </dgm:pt>
    <dgm:pt modelId="{04413338-79CD-46EF-B153-14DB6D48470D}" type="pres">
      <dgm:prSet presAssocID="{9608CC2E-259B-4430-B9DC-048D95C0BAF5}" presName="comp" presStyleCnt="0"/>
      <dgm:spPr/>
    </dgm:pt>
    <dgm:pt modelId="{6A2CC1FA-6CDB-41EF-A6B8-F64911EB12B0}" type="pres">
      <dgm:prSet presAssocID="{9608CC2E-259B-4430-B9DC-048D95C0BAF5}" presName="box" presStyleLbl="node1" presStyleIdx="0" presStyleCnt="6" custLinFactNeighborX="0" custLinFactNeighborY="-945"/>
      <dgm:spPr/>
      <dgm:t>
        <a:bodyPr/>
        <a:lstStyle/>
        <a:p>
          <a:endParaRPr lang="pt-PT"/>
        </a:p>
      </dgm:t>
    </dgm:pt>
    <dgm:pt modelId="{FD572667-027F-438C-879E-E7B944567B5B}" type="pres">
      <dgm:prSet presAssocID="{9608CC2E-259B-4430-B9DC-048D95C0BAF5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EBA980-0473-4F35-BBB1-F4493B64B66E}" type="pres">
      <dgm:prSet presAssocID="{9608CC2E-259B-4430-B9DC-048D95C0BAF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A364BD-C253-467F-BE28-A2EA075CA284}" type="pres">
      <dgm:prSet presAssocID="{2E6033B7-3556-48EB-829F-C0E74C61D0DF}" presName="spacer" presStyleCnt="0"/>
      <dgm:spPr/>
    </dgm:pt>
    <dgm:pt modelId="{BF8D2985-9271-452D-847F-69B770683CC2}" type="pres">
      <dgm:prSet presAssocID="{D01E3F7B-6117-4586-A136-5E8F64567EDC}" presName="comp" presStyleCnt="0"/>
      <dgm:spPr/>
    </dgm:pt>
    <dgm:pt modelId="{26562843-462C-4518-BF62-FAB987368988}" type="pres">
      <dgm:prSet presAssocID="{D01E3F7B-6117-4586-A136-5E8F64567EDC}" presName="box" presStyleLbl="node1" presStyleIdx="1" presStyleCnt="6"/>
      <dgm:spPr/>
      <dgm:t>
        <a:bodyPr/>
        <a:lstStyle/>
        <a:p>
          <a:endParaRPr lang="pt-PT"/>
        </a:p>
      </dgm:t>
    </dgm:pt>
    <dgm:pt modelId="{3F189A5F-A098-4A9C-893B-12C796C7E0BC}" type="pres">
      <dgm:prSet presAssocID="{D01E3F7B-6117-4586-A136-5E8F64567EDC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80E362-EA6D-4D07-B9CE-67226CEE74E8}" type="pres">
      <dgm:prSet presAssocID="{D01E3F7B-6117-4586-A136-5E8F64567ED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9CD1A61-22B0-4270-837A-BF8707F8E479}" type="pres">
      <dgm:prSet presAssocID="{BB0496DB-C17C-410D-A8AD-87F4838B4148}" presName="spacer" presStyleCnt="0"/>
      <dgm:spPr/>
    </dgm:pt>
    <dgm:pt modelId="{56228B41-2242-4454-97D0-66026F70EFC8}" type="pres">
      <dgm:prSet presAssocID="{09160C6B-70B8-4DDC-A046-6B20ABC90B67}" presName="comp" presStyleCnt="0"/>
      <dgm:spPr/>
    </dgm:pt>
    <dgm:pt modelId="{A5A1F48C-23BF-49E5-B47F-3BF5AF7DDBE0}" type="pres">
      <dgm:prSet presAssocID="{09160C6B-70B8-4DDC-A046-6B20ABC90B67}" presName="box" presStyleLbl="node1" presStyleIdx="2" presStyleCnt="6"/>
      <dgm:spPr/>
      <dgm:t>
        <a:bodyPr/>
        <a:lstStyle/>
        <a:p>
          <a:endParaRPr lang="pt-PT"/>
        </a:p>
      </dgm:t>
    </dgm:pt>
    <dgm:pt modelId="{1948886C-1D82-4FD8-8E15-B616B7116B70}" type="pres">
      <dgm:prSet presAssocID="{09160C6B-70B8-4DDC-A046-6B20ABC90B67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B7488B-21A5-4AF8-A1CA-F61720CAC272}" type="pres">
      <dgm:prSet presAssocID="{09160C6B-70B8-4DDC-A046-6B20ABC90B6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331A453-62EB-40FB-BD74-14CD63868A5E}" type="pres">
      <dgm:prSet presAssocID="{F19E9B6E-957C-4FC9-9A8D-F6EB5C0F427D}" presName="spacer" presStyleCnt="0"/>
      <dgm:spPr/>
    </dgm:pt>
    <dgm:pt modelId="{8B33AE1F-CFB2-485F-A778-7F52243B54F7}" type="pres">
      <dgm:prSet presAssocID="{919F4B95-D4E1-4A29-8F35-1EB386E87FD1}" presName="comp" presStyleCnt="0"/>
      <dgm:spPr/>
    </dgm:pt>
    <dgm:pt modelId="{3A48904C-D4B3-46CB-81D6-00D6CEDD578E}" type="pres">
      <dgm:prSet presAssocID="{919F4B95-D4E1-4A29-8F35-1EB386E87FD1}" presName="box" presStyleLbl="node1" presStyleIdx="3" presStyleCnt="6"/>
      <dgm:spPr/>
      <dgm:t>
        <a:bodyPr/>
        <a:lstStyle/>
        <a:p>
          <a:endParaRPr lang="pt-PT"/>
        </a:p>
      </dgm:t>
    </dgm:pt>
    <dgm:pt modelId="{E3C63C66-DC83-4640-8972-FBFA35044F6D}" type="pres">
      <dgm:prSet presAssocID="{919F4B95-D4E1-4A29-8F35-1EB386E87FD1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0EB34A6-8C45-4871-B025-753087094F3C}" type="pres">
      <dgm:prSet presAssocID="{919F4B95-D4E1-4A29-8F35-1EB386E87FD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B67B72-E004-4EC7-B7B5-E1F0A9CFFDC1}" type="pres">
      <dgm:prSet presAssocID="{7F056912-F80D-4476-8954-7B4335F295FC}" presName="spacer" presStyleCnt="0"/>
      <dgm:spPr/>
    </dgm:pt>
    <dgm:pt modelId="{77DD972F-62E8-4CA1-B374-8ED53B7C26FA}" type="pres">
      <dgm:prSet presAssocID="{7CA24AD5-936F-48C8-B659-20E3AA27F1D6}" presName="comp" presStyleCnt="0"/>
      <dgm:spPr/>
    </dgm:pt>
    <dgm:pt modelId="{20707C3F-3D3A-41D7-B161-57DD260C15E3}" type="pres">
      <dgm:prSet presAssocID="{7CA24AD5-936F-48C8-B659-20E3AA27F1D6}" presName="box" presStyleLbl="node1" presStyleIdx="4" presStyleCnt="6"/>
      <dgm:spPr/>
      <dgm:t>
        <a:bodyPr/>
        <a:lstStyle/>
        <a:p>
          <a:endParaRPr lang="pt-PT"/>
        </a:p>
      </dgm:t>
    </dgm:pt>
    <dgm:pt modelId="{11CE63C7-264D-4261-B036-756BC7D12528}" type="pres">
      <dgm:prSet presAssocID="{7CA24AD5-936F-48C8-B659-20E3AA27F1D6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324B944-23CA-4355-AFC8-CEDCA40A9AB5}" type="pres">
      <dgm:prSet presAssocID="{7CA24AD5-936F-48C8-B659-20E3AA27F1D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CD8C34-2006-496E-8DA5-E2CCBA754AA7}" type="pres">
      <dgm:prSet presAssocID="{93959CBA-5CDC-4A0B-AA37-F1AACB5D2C3D}" presName="spacer" presStyleCnt="0"/>
      <dgm:spPr/>
    </dgm:pt>
    <dgm:pt modelId="{BB9D461C-8BD7-44F5-83E9-7B39CAFBA207}" type="pres">
      <dgm:prSet presAssocID="{23E7B594-E55B-4B3C-A1C3-BDA7E2218F5C}" presName="comp" presStyleCnt="0"/>
      <dgm:spPr/>
    </dgm:pt>
    <dgm:pt modelId="{53C62539-3ADD-459B-8344-E162EB509021}" type="pres">
      <dgm:prSet presAssocID="{23E7B594-E55B-4B3C-A1C3-BDA7E2218F5C}" presName="box" presStyleLbl="node1" presStyleIdx="5" presStyleCnt="6" custScaleY="110328"/>
      <dgm:spPr/>
      <dgm:t>
        <a:bodyPr/>
        <a:lstStyle/>
        <a:p>
          <a:endParaRPr lang="pt-PT"/>
        </a:p>
      </dgm:t>
    </dgm:pt>
    <dgm:pt modelId="{902F89DE-C50F-4F75-857D-1E39F7A9C735}" type="pres">
      <dgm:prSet presAssocID="{23E7B594-E55B-4B3C-A1C3-BDA7E2218F5C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2B0A1AF2-E20F-41A9-A987-51A7C8D48543}" type="pres">
      <dgm:prSet presAssocID="{23E7B594-E55B-4B3C-A1C3-BDA7E2218F5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E3080B8-6C8D-42CD-87C5-F7A85A71FAC0}" type="presOf" srcId="{09160C6B-70B8-4DDC-A046-6B20ABC90B67}" destId="{A5A1F48C-23BF-49E5-B47F-3BF5AF7DDBE0}" srcOrd="0" destOrd="0" presId="urn:microsoft.com/office/officeart/2005/8/layout/vList4"/>
    <dgm:cxn modelId="{CEBECE60-3649-4B12-A0CD-0FF5953EB1E1}" srcId="{37DF88FD-33FA-41AA-A9BD-A10C85803FC3}" destId="{7CA24AD5-936F-48C8-B659-20E3AA27F1D6}" srcOrd="4" destOrd="0" parTransId="{403042E9-4CCC-4682-8A49-02B7CDB289A9}" sibTransId="{93959CBA-5CDC-4A0B-AA37-F1AACB5D2C3D}"/>
    <dgm:cxn modelId="{B3922619-6041-4961-B2EE-294D46D96EBC}" type="presOf" srcId="{919F4B95-D4E1-4A29-8F35-1EB386E87FD1}" destId="{60EB34A6-8C45-4871-B025-753087094F3C}" srcOrd="1" destOrd="0" presId="urn:microsoft.com/office/officeart/2005/8/layout/vList4"/>
    <dgm:cxn modelId="{9BB9FDE6-8DC1-490A-8ED8-C03D61BCE5BD}" type="presOf" srcId="{9608CC2E-259B-4430-B9DC-048D95C0BAF5}" destId="{A4EBA980-0473-4F35-BBB1-F4493B64B66E}" srcOrd="1" destOrd="0" presId="urn:microsoft.com/office/officeart/2005/8/layout/vList4"/>
    <dgm:cxn modelId="{7150CDA6-8F43-499F-9C6E-89F99E096243}" type="presOf" srcId="{F50B2DDA-456E-4D0E-9C28-FAD5297791C1}" destId="{65B7488B-21A5-4AF8-A1CA-F61720CAC272}" srcOrd="1" destOrd="1" presId="urn:microsoft.com/office/officeart/2005/8/layout/vList4"/>
    <dgm:cxn modelId="{FED9669F-0509-4973-8F7E-A4DAECE6F1B6}" type="presOf" srcId="{B2C355AA-63F7-44E8-A089-DA357A03DA90}" destId="{7280E362-EA6D-4D07-B9CE-67226CEE74E8}" srcOrd="1" destOrd="1" presId="urn:microsoft.com/office/officeart/2005/8/layout/vList4"/>
    <dgm:cxn modelId="{C82B8633-420F-4F46-BBF2-3EB01167EE01}" srcId="{37DF88FD-33FA-41AA-A9BD-A10C85803FC3}" destId="{9608CC2E-259B-4430-B9DC-048D95C0BAF5}" srcOrd="0" destOrd="0" parTransId="{11E51CD0-E928-4644-B764-61370D925FE6}" sibTransId="{2E6033B7-3556-48EB-829F-C0E74C61D0DF}"/>
    <dgm:cxn modelId="{5833AF69-699A-478B-ACD0-3F0BFBE797CC}" type="presOf" srcId="{C3DC89DB-CC3B-48C0-A517-60863C17B342}" destId="{20707C3F-3D3A-41D7-B161-57DD260C15E3}" srcOrd="0" destOrd="1" presId="urn:microsoft.com/office/officeart/2005/8/layout/vList4"/>
    <dgm:cxn modelId="{A13DC813-E487-4DE4-8FE6-1B09CB3A44AF}" srcId="{37DF88FD-33FA-41AA-A9BD-A10C85803FC3}" destId="{919F4B95-D4E1-4A29-8F35-1EB386E87FD1}" srcOrd="3" destOrd="0" parTransId="{3276C29E-8341-4936-943A-FB71FF1D99AC}" sibTransId="{7F056912-F80D-4476-8954-7B4335F295FC}"/>
    <dgm:cxn modelId="{F6085B39-FFBF-413F-80C7-9D88874A3344}" type="presOf" srcId="{B3F8043B-26D6-424B-B6F8-B6B4103CF225}" destId="{60EB34A6-8C45-4871-B025-753087094F3C}" srcOrd="1" destOrd="1" presId="urn:microsoft.com/office/officeart/2005/8/layout/vList4"/>
    <dgm:cxn modelId="{B7159007-4AF4-4DCE-9366-7C07A28BD02F}" type="presOf" srcId="{7CA24AD5-936F-48C8-B659-20E3AA27F1D6}" destId="{20707C3F-3D3A-41D7-B161-57DD260C15E3}" srcOrd="0" destOrd="0" presId="urn:microsoft.com/office/officeart/2005/8/layout/vList4"/>
    <dgm:cxn modelId="{C30A4D1B-A82C-41CC-8538-7FDB1A629774}" type="presOf" srcId="{B2C355AA-63F7-44E8-A089-DA357A03DA90}" destId="{26562843-462C-4518-BF62-FAB987368988}" srcOrd="0" destOrd="1" presId="urn:microsoft.com/office/officeart/2005/8/layout/vList4"/>
    <dgm:cxn modelId="{44A2E450-10EE-4908-9721-4EAE654D2A86}" srcId="{09160C6B-70B8-4DDC-A046-6B20ABC90B67}" destId="{F50B2DDA-456E-4D0E-9C28-FAD5297791C1}" srcOrd="0" destOrd="0" parTransId="{1ABA8EC2-D4F8-43C8-B6A6-0B5022151C30}" sibTransId="{1F7B8D32-130E-438D-9206-11474B9514E8}"/>
    <dgm:cxn modelId="{0922984F-74E7-41EE-BDEA-0F59B41C9177}" srcId="{9608CC2E-259B-4430-B9DC-048D95C0BAF5}" destId="{85A5E0D0-60FF-4554-A01D-70E8C89ED5E0}" srcOrd="0" destOrd="0" parTransId="{43DB23E5-4198-48CC-B724-4D6DBF14A435}" sibTransId="{36A52542-04C3-4251-9635-124AEDA39DB6}"/>
    <dgm:cxn modelId="{F3BE5A17-BF3D-442C-86A8-FB861541154B}" type="presOf" srcId="{F50B2DDA-456E-4D0E-9C28-FAD5297791C1}" destId="{A5A1F48C-23BF-49E5-B47F-3BF5AF7DDBE0}" srcOrd="0" destOrd="1" presId="urn:microsoft.com/office/officeart/2005/8/layout/vList4"/>
    <dgm:cxn modelId="{56802994-AFD5-4A13-BECE-753DD9E8D473}" type="presOf" srcId="{D01E3F7B-6117-4586-A136-5E8F64567EDC}" destId="{26562843-462C-4518-BF62-FAB987368988}" srcOrd="0" destOrd="0" presId="urn:microsoft.com/office/officeart/2005/8/layout/vList4"/>
    <dgm:cxn modelId="{D8EABEB0-927B-4B6F-99DB-A2D7D8B9449D}" type="presOf" srcId="{C3DC89DB-CC3B-48C0-A517-60863C17B342}" destId="{E324B944-23CA-4355-AFC8-CEDCA40A9AB5}" srcOrd="1" destOrd="1" presId="urn:microsoft.com/office/officeart/2005/8/layout/vList4"/>
    <dgm:cxn modelId="{8D5DE859-847D-4882-BBE2-954E44E8A4E0}" type="presOf" srcId="{660B3E49-4FE6-492D-93FB-CA48EC6C9804}" destId="{53C62539-3ADD-459B-8344-E162EB509021}" srcOrd="0" destOrd="1" presId="urn:microsoft.com/office/officeart/2005/8/layout/vList4"/>
    <dgm:cxn modelId="{BA193949-BD19-40CB-92B4-26C45B4F79AB}" type="presOf" srcId="{B3F8043B-26D6-424B-B6F8-B6B4103CF225}" destId="{3A48904C-D4B3-46CB-81D6-00D6CEDD578E}" srcOrd="0" destOrd="1" presId="urn:microsoft.com/office/officeart/2005/8/layout/vList4"/>
    <dgm:cxn modelId="{23C5A4E8-FEF5-4197-B5E4-D2D6885E86DE}" type="presOf" srcId="{D01E3F7B-6117-4586-A136-5E8F64567EDC}" destId="{7280E362-EA6D-4D07-B9CE-67226CEE74E8}" srcOrd="1" destOrd="0" presId="urn:microsoft.com/office/officeart/2005/8/layout/vList4"/>
    <dgm:cxn modelId="{D61D6486-2E81-4123-8236-A94828350AA4}" type="presOf" srcId="{660B3E49-4FE6-492D-93FB-CA48EC6C9804}" destId="{2B0A1AF2-E20F-41A9-A987-51A7C8D48543}" srcOrd="1" destOrd="1" presId="urn:microsoft.com/office/officeart/2005/8/layout/vList4"/>
    <dgm:cxn modelId="{C57AA11B-B5F1-41DF-AC42-C9CC5D1A4342}" type="presOf" srcId="{09160C6B-70B8-4DDC-A046-6B20ABC90B67}" destId="{65B7488B-21A5-4AF8-A1CA-F61720CAC272}" srcOrd="1" destOrd="0" presId="urn:microsoft.com/office/officeart/2005/8/layout/vList4"/>
    <dgm:cxn modelId="{EAD1BBCB-AB99-4211-8823-65544AFCE27E}" type="presOf" srcId="{85A5E0D0-60FF-4554-A01D-70E8C89ED5E0}" destId="{6A2CC1FA-6CDB-41EF-A6B8-F64911EB12B0}" srcOrd="0" destOrd="1" presId="urn:microsoft.com/office/officeart/2005/8/layout/vList4"/>
    <dgm:cxn modelId="{33A722C1-5CA8-4477-ACB4-FD600982C0AA}" srcId="{919F4B95-D4E1-4A29-8F35-1EB386E87FD1}" destId="{B3F8043B-26D6-424B-B6F8-B6B4103CF225}" srcOrd="0" destOrd="0" parTransId="{C335139A-9870-4D83-8A53-54492D801769}" sibTransId="{E612A510-2263-491C-A86B-B99606667883}"/>
    <dgm:cxn modelId="{1A24CCA3-4A6E-4D0D-A74A-21E7FD440537}" srcId="{37DF88FD-33FA-41AA-A9BD-A10C85803FC3}" destId="{D01E3F7B-6117-4586-A136-5E8F64567EDC}" srcOrd="1" destOrd="0" parTransId="{425D3775-8795-424C-A116-EDD4CD07D4D7}" sibTransId="{BB0496DB-C17C-410D-A8AD-87F4838B4148}"/>
    <dgm:cxn modelId="{A57E6FDA-CD7F-45FB-A144-151A8B1EEEAF}" type="presOf" srcId="{9608CC2E-259B-4430-B9DC-048D95C0BAF5}" destId="{6A2CC1FA-6CDB-41EF-A6B8-F64911EB12B0}" srcOrd="0" destOrd="0" presId="urn:microsoft.com/office/officeart/2005/8/layout/vList4"/>
    <dgm:cxn modelId="{8C4E8879-6BDF-4C76-B91D-608CF9535399}" type="presOf" srcId="{23E7B594-E55B-4B3C-A1C3-BDA7E2218F5C}" destId="{53C62539-3ADD-459B-8344-E162EB509021}" srcOrd="0" destOrd="0" presId="urn:microsoft.com/office/officeart/2005/8/layout/vList4"/>
    <dgm:cxn modelId="{7E828727-A5DF-43A0-BDE2-209C204B463C}" type="presOf" srcId="{23E7B594-E55B-4B3C-A1C3-BDA7E2218F5C}" destId="{2B0A1AF2-E20F-41A9-A987-51A7C8D48543}" srcOrd="1" destOrd="0" presId="urn:microsoft.com/office/officeart/2005/8/layout/vList4"/>
    <dgm:cxn modelId="{29485FBB-1C7D-4F52-9FB7-D23958A64EF3}" srcId="{23E7B594-E55B-4B3C-A1C3-BDA7E2218F5C}" destId="{660B3E49-4FE6-492D-93FB-CA48EC6C9804}" srcOrd="0" destOrd="0" parTransId="{803F2E84-61F2-424F-B150-975A4A2A33F4}" sibTransId="{9F2BD15E-F9EE-4D5C-912C-CF81CB8677F5}"/>
    <dgm:cxn modelId="{2CBE8172-CF82-42CA-A1D6-2199A6094139}" srcId="{37DF88FD-33FA-41AA-A9BD-A10C85803FC3}" destId="{23E7B594-E55B-4B3C-A1C3-BDA7E2218F5C}" srcOrd="5" destOrd="0" parTransId="{ACF5F0DE-20B9-48B1-BD2F-65DB50FC3B51}" sibTransId="{CAED502F-E9C1-4BD6-A5C5-3C53365B954F}"/>
    <dgm:cxn modelId="{845D12AC-1867-4717-A02C-EA219CA3498A}" type="presOf" srcId="{85A5E0D0-60FF-4554-A01D-70E8C89ED5E0}" destId="{A4EBA980-0473-4F35-BBB1-F4493B64B66E}" srcOrd="1" destOrd="1" presId="urn:microsoft.com/office/officeart/2005/8/layout/vList4"/>
    <dgm:cxn modelId="{15D5DACC-AB9E-4432-ABC1-5AFF4F94BAC2}" type="presOf" srcId="{37DF88FD-33FA-41AA-A9BD-A10C85803FC3}" destId="{62F9B889-289B-408A-9A89-1969098014D7}" srcOrd="0" destOrd="0" presId="urn:microsoft.com/office/officeart/2005/8/layout/vList4"/>
    <dgm:cxn modelId="{4504D716-CA5A-444A-BD7B-25A2DF292377}" srcId="{7CA24AD5-936F-48C8-B659-20E3AA27F1D6}" destId="{C3DC89DB-CC3B-48C0-A517-60863C17B342}" srcOrd="0" destOrd="0" parTransId="{1E09AF38-761B-40D6-9C5C-1C8ED72E2299}" sibTransId="{D70ECCEB-1189-4C2F-8C2D-95DCCEAD492A}"/>
    <dgm:cxn modelId="{6FF40577-CCC8-4E83-8D27-1AB3A0ACD51F}" srcId="{D01E3F7B-6117-4586-A136-5E8F64567EDC}" destId="{B2C355AA-63F7-44E8-A089-DA357A03DA90}" srcOrd="0" destOrd="0" parTransId="{62AA130E-10AC-4C31-9E17-F51116D4789C}" sibTransId="{4A04DCBF-1949-409B-AF1A-1A53B2A3F44A}"/>
    <dgm:cxn modelId="{801054EB-C988-4927-8E0C-082D8F5CDC02}" type="presOf" srcId="{7CA24AD5-936F-48C8-B659-20E3AA27F1D6}" destId="{E324B944-23CA-4355-AFC8-CEDCA40A9AB5}" srcOrd="1" destOrd="0" presId="urn:microsoft.com/office/officeart/2005/8/layout/vList4"/>
    <dgm:cxn modelId="{1BFEAC6B-A42D-4894-B72C-E908676BED5C}" srcId="{37DF88FD-33FA-41AA-A9BD-A10C85803FC3}" destId="{09160C6B-70B8-4DDC-A046-6B20ABC90B67}" srcOrd="2" destOrd="0" parTransId="{C452B9B6-7073-4302-9C06-BC9F6406CFDC}" sibTransId="{F19E9B6E-957C-4FC9-9A8D-F6EB5C0F427D}"/>
    <dgm:cxn modelId="{3EF5FCB5-9087-4BFA-8BD3-B78F423B2999}" type="presOf" srcId="{919F4B95-D4E1-4A29-8F35-1EB386E87FD1}" destId="{3A48904C-D4B3-46CB-81D6-00D6CEDD578E}" srcOrd="0" destOrd="0" presId="urn:microsoft.com/office/officeart/2005/8/layout/vList4"/>
    <dgm:cxn modelId="{45A6A982-A181-4E3E-B6A5-E28AE0937ADA}" type="presParOf" srcId="{62F9B889-289B-408A-9A89-1969098014D7}" destId="{04413338-79CD-46EF-B153-14DB6D48470D}" srcOrd="0" destOrd="0" presId="urn:microsoft.com/office/officeart/2005/8/layout/vList4"/>
    <dgm:cxn modelId="{46DF0766-1536-43DC-BAC2-EB745E3A565A}" type="presParOf" srcId="{04413338-79CD-46EF-B153-14DB6D48470D}" destId="{6A2CC1FA-6CDB-41EF-A6B8-F64911EB12B0}" srcOrd="0" destOrd="0" presId="urn:microsoft.com/office/officeart/2005/8/layout/vList4"/>
    <dgm:cxn modelId="{9D7E32B9-C540-423A-B2D9-9F9131BDDBD4}" type="presParOf" srcId="{04413338-79CD-46EF-B153-14DB6D48470D}" destId="{FD572667-027F-438C-879E-E7B944567B5B}" srcOrd="1" destOrd="0" presId="urn:microsoft.com/office/officeart/2005/8/layout/vList4"/>
    <dgm:cxn modelId="{9AD0F4AB-1943-4B9A-8E2E-4211097A2FE2}" type="presParOf" srcId="{04413338-79CD-46EF-B153-14DB6D48470D}" destId="{A4EBA980-0473-4F35-BBB1-F4493B64B66E}" srcOrd="2" destOrd="0" presId="urn:microsoft.com/office/officeart/2005/8/layout/vList4"/>
    <dgm:cxn modelId="{41F01B94-9CD1-441E-935E-12F93F658A0B}" type="presParOf" srcId="{62F9B889-289B-408A-9A89-1969098014D7}" destId="{1DA364BD-C253-467F-BE28-A2EA075CA284}" srcOrd="1" destOrd="0" presId="urn:microsoft.com/office/officeart/2005/8/layout/vList4"/>
    <dgm:cxn modelId="{FFF4CDF9-D0DA-4E79-AA68-C2F7D03AE614}" type="presParOf" srcId="{62F9B889-289B-408A-9A89-1969098014D7}" destId="{BF8D2985-9271-452D-847F-69B770683CC2}" srcOrd="2" destOrd="0" presId="urn:microsoft.com/office/officeart/2005/8/layout/vList4"/>
    <dgm:cxn modelId="{8D3D701A-4BF9-4AFB-9DDF-3A0077CD2677}" type="presParOf" srcId="{BF8D2985-9271-452D-847F-69B770683CC2}" destId="{26562843-462C-4518-BF62-FAB987368988}" srcOrd="0" destOrd="0" presId="urn:microsoft.com/office/officeart/2005/8/layout/vList4"/>
    <dgm:cxn modelId="{58BA2D6B-28E0-4F76-96A3-540D30826CDD}" type="presParOf" srcId="{BF8D2985-9271-452D-847F-69B770683CC2}" destId="{3F189A5F-A098-4A9C-893B-12C796C7E0BC}" srcOrd="1" destOrd="0" presId="urn:microsoft.com/office/officeart/2005/8/layout/vList4"/>
    <dgm:cxn modelId="{05DD9DF5-AD40-4FAB-9B6E-7E428A0D4E54}" type="presParOf" srcId="{BF8D2985-9271-452D-847F-69B770683CC2}" destId="{7280E362-EA6D-4D07-B9CE-67226CEE74E8}" srcOrd="2" destOrd="0" presId="urn:microsoft.com/office/officeart/2005/8/layout/vList4"/>
    <dgm:cxn modelId="{D2DCF39C-83BF-487E-B04D-9583F77E537F}" type="presParOf" srcId="{62F9B889-289B-408A-9A89-1969098014D7}" destId="{79CD1A61-22B0-4270-837A-BF8707F8E479}" srcOrd="3" destOrd="0" presId="urn:microsoft.com/office/officeart/2005/8/layout/vList4"/>
    <dgm:cxn modelId="{F4FA9E4F-DA77-4CCA-8469-ACDDD10E932E}" type="presParOf" srcId="{62F9B889-289B-408A-9A89-1969098014D7}" destId="{56228B41-2242-4454-97D0-66026F70EFC8}" srcOrd="4" destOrd="0" presId="urn:microsoft.com/office/officeart/2005/8/layout/vList4"/>
    <dgm:cxn modelId="{E0702266-EF46-481F-9129-7EF1A9AAFDE9}" type="presParOf" srcId="{56228B41-2242-4454-97D0-66026F70EFC8}" destId="{A5A1F48C-23BF-49E5-B47F-3BF5AF7DDBE0}" srcOrd="0" destOrd="0" presId="urn:microsoft.com/office/officeart/2005/8/layout/vList4"/>
    <dgm:cxn modelId="{15D42C5E-C73E-4D7C-8087-AB859EA849CD}" type="presParOf" srcId="{56228B41-2242-4454-97D0-66026F70EFC8}" destId="{1948886C-1D82-4FD8-8E15-B616B7116B70}" srcOrd="1" destOrd="0" presId="urn:microsoft.com/office/officeart/2005/8/layout/vList4"/>
    <dgm:cxn modelId="{9118978B-B447-4E68-983E-202D0EB72A8B}" type="presParOf" srcId="{56228B41-2242-4454-97D0-66026F70EFC8}" destId="{65B7488B-21A5-4AF8-A1CA-F61720CAC272}" srcOrd="2" destOrd="0" presId="urn:microsoft.com/office/officeart/2005/8/layout/vList4"/>
    <dgm:cxn modelId="{1A918FB4-628D-4B02-8943-DC41AE8E7F05}" type="presParOf" srcId="{62F9B889-289B-408A-9A89-1969098014D7}" destId="{8331A453-62EB-40FB-BD74-14CD63868A5E}" srcOrd="5" destOrd="0" presId="urn:microsoft.com/office/officeart/2005/8/layout/vList4"/>
    <dgm:cxn modelId="{E858408A-D177-44B9-8252-B746DCBE55AA}" type="presParOf" srcId="{62F9B889-289B-408A-9A89-1969098014D7}" destId="{8B33AE1F-CFB2-485F-A778-7F52243B54F7}" srcOrd="6" destOrd="0" presId="urn:microsoft.com/office/officeart/2005/8/layout/vList4"/>
    <dgm:cxn modelId="{0B8DE7B8-A94B-4045-9414-82C52E0E6726}" type="presParOf" srcId="{8B33AE1F-CFB2-485F-A778-7F52243B54F7}" destId="{3A48904C-D4B3-46CB-81D6-00D6CEDD578E}" srcOrd="0" destOrd="0" presId="urn:microsoft.com/office/officeart/2005/8/layout/vList4"/>
    <dgm:cxn modelId="{61E38EA7-DB88-41A8-AEF8-8663302D28A4}" type="presParOf" srcId="{8B33AE1F-CFB2-485F-A778-7F52243B54F7}" destId="{E3C63C66-DC83-4640-8972-FBFA35044F6D}" srcOrd="1" destOrd="0" presId="urn:microsoft.com/office/officeart/2005/8/layout/vList4"/>
    <dgm:cxn modelId="{6A33075E-AB1F-4C5A-A8C4-85F7DD97BFA7}" type="presParOf" srcId="{8B33AE1F-CFB2-485F-A778-7F52243B54F7}" destId="{60EB34A6-8C45-4871-B025-753087094F3C}" srcOrd="2" destOrd="0" presId="urn:microsoft.com/office/officeart/2005/8/layout/vList4"/>
    <dgm:cxn modelId="{06B02002-8380-49CC-B029-64E55E24D865}" type="presParOf" srcId="{62F9B889-289B-408A-9A89-1969098014D7}" destId="{C6B67B72-E004-4EC7-B7B5-E1F0A9CFFDC1}" srcOrd="7" destOrd="0" presId="urn:microsoft.com/office/officeart/2005/8/layout/vList4"/>
    <dgm:cxn modelId="{AD24814E-0C0B-4867-8DC1-AB7CF6782085}" type="presParOf" srcId="{62F9B889-289B-408A-9A89-1969098014D7}" destId="{77DD972F-62E8-4CA1-B374-8ED53B7C26FA}" srcOrd="8" destOrd="0" presId="urn:microsoft.com/office/officeart/2005/8/layout/vList4"/>
    <dgm:cxn modelId="{03E6D82C-1097-4F3D-8333-A7A72AFD5EED}" type="presParOf" srcId="{77DD972F-62E8-4CA1-B374-8ED53B7C26FA}" destId="{20707C3F-3D3A-41D7-B161-57DD260C15E3}" srcOrd="0" destOrd="0" presId="urn:microsoft.com/office/officeart/2005/8/layout/vList4"/>
    <dgm:cxn modelId="{7CE41E9F-9BF8-4C99-9AC0-39D20EC3738F}" type="presParOf" srcId="{77DD972F-62E8-4CA1-B374-8ED53B7C26FA}" destId="{11CE63C7-264D-4261-B036-756BC7D12528}" srcOrd="1" destOrd="0" presId="urn:microsoft.com/office/officeart/2005/8/layout/vList4"/>
    <dgm:cxn modelId="{64CA6803-0753-4876-8AF2-43AB6ECA6576}" type="presParOf" srcId="{77DD972F-62E8-4CA1-B374-8ED53B7C26FA}" destId="{E324B944-23CA-4355-AFC8-CEDCA40A9AB5}" srcOrd="2" destOrd="0" presId="urn:microsoft.com/office/officeart/2005/8/layout/vList4"/>
    <dgm:cxn modelId="{4A33E64A-924C-49DD-915F-889A837C039C}" type="presParOf" srcId="{62F9B889-289B-408A-9A89-1969098014D7}" destId="{0BCD8C34-2006-496E-8DA5-E2CCBA754AA7}" srcOrd="9" destOrd="0" presId="urn:microsoft.com/office/officeart/2005/8/layout/vList4"/>
    <dgm:cxn modelId="{9FFB5B3D-00B8-422A-98B0-F147B0CFE96D}" type="presParOf" srcId="{62F9B889-289B-408A-9A89-1969098014D7}" destId="{BB9D461C-8BD7-44F5-83E9-7B39CAFBA207}" srcOrd="10" destOrd="0" presId="urn:microsoft.com/office/officeart/2005/8/layout/vList4"/>
    <dgm:cxn modelId="{3AA562B2-6E27-410E-B536-34773F651CDA}" type="presParOf" srcId="{BB9D461C-8BD7-44F5-83E9-7B39CAFBA207}" destId="{53C62539-3ADD-459B-8344-E162EB509021}" srcOrd="0" destOrd="0" presId="urn:microsoft.com/office/officeart/2005/8/layout/vList4"/>
    <dgm:cxn modelId="{C74CCAD6-503A-43EB-8191-E3CD7A3F9B55}" type="presParOf" srcId="{BB9D461C-8BD7-44F5-83E9-7B39CAFBA207}" destId="{902F89DE-C50F-4F75-857D-1E39F7A9C735}" srcOrd="1" destOrd="0" presId="urn:microsoft.com/office/officeart/2005/8/layout/vList4"/>
    <dgm:cxn modelId="{15EE2BC0-B75D-4289-9C10-98C42CBD10CE}" type="presParOf" srcId="{BB9D461C-8BD7-44F5-83E9-7B39CAFBA207}" destId="{2B0A1AF2-E20F-41A9-A987-51A7C8D485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CC1FA-6CDB-41EF-A6B8-F64911EB12B0}">
      <dsp:nvSpPr>
        <dsp:cNvPr id="0" name=""/>
        <dsp:cNvSpPr/>
      </dsp:nvSpPr>
      <dsp:spPr>
        <a:xfrm>
          <a:off x="0" y="0"/>
          <a:ext cx="6436083" cy="1029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Hídrica</a:t>
          </a:r>
          <a:endParaRPr lang="pt-PT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É obtida a partir do curso de água e pode ser aproveitada por meio de um desnível ou queda de água</a:t>
          </a:r>
          <a:r>
            <a:rPr lang="pt-PT" sz="1600" kern="1200" dirty="0" smtClean="0"/>
            <a:t>.</a:t>
          </a:r>
          <a:endParaRPr lang="pt-PT" sz="1600" kern="1200" dirty="0"/>
        </a:p>
      </dsp:txBody>
      <dsp:txXfrm>
        <a:off x="1390135" y="0"/>
        <a:ext cx="5045947" cy="1029185"/>
      </dsp:txXfrm>
    </dsp:sp>
    <dsp:sp modelId="{FD572667-027F-438C-879E-E7B944567B5B}">
      <dsp:nvSpPr>
        <dsp:cNvPr id="0" name=""/>
        <dsp:cNvSpPr/>
      </dsp:nvSpPr>
      <dsp:spPr>
        <a:xfrm>
          <a:off x="102918" y="102918"/>
          <a:ext cx="1287216" cy="823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62843-462C-4518-BF62-FAB987368988}">
      <dsp:nvSpPr>
        <dsp:cNvPr id="0" name=""/>
        <dsp:cNvSpPr/>
      </dsp:nvSpPr>
      <dsp:spPr>
        <a:xfrm>
          <a:off x="0" y="1132103"/>
          <a:ext cx="6436083" cy="1029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Eólica</a:t>
          </a:r>
          <a:endParaRPr lang="pt-PT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Provém do vento. Os ventos exercem forças que fazem mover as turbinas da central eólica, produzindo energia elétrica.</a:t>
          </a:r>
          <a:endParaRPr lang="pt-PT" sz="1400" kern="1200" dirty="0"/>
        </a:p>
      </dsp:txBody>
      <dsp:txXfrm>
        <a:off x="1390135" y="1132103"/>
        <a:ext cx="5045947" cy="1029185"/>
      </dsp:txXfrm>
    </dsp:sp>
    <dsp:sp modelId="{3F189A5F-A098-4A9C-893B-12C796C7E0BC}">
      <dsp:nvSpPr>
        <dsp:cNvPr id="0" name=""/>
        <dsp:cNvSpPr/>
      </dsp:nvSpPr>
      <dsp:spPr>
        <a:xfrm>
          <a:off x="102918" y="1235022"/>
          <a:ext cx="1287216" cy="823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1F48C-23BF-49E5-B47F-3BF5AF7DDBE0}">
      <dsp:nvSpPr>
        <dsp:cNvPr id="0" name=""/>
        <dsp:cNvSpPr/>
      </dsp:nvSpPr>
      <dsp:spPr>
        <a:xfrm>
          <a:off x="0" y="2264207"/>
          <a:ext cx="6436083" cy="1029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Solar</a:t>
          </a:r>
          <a:endParaRPr lang="pt-PT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É obtida a partir da luz do sol, que depois de captada é transformada em energia elétrica ou térmica.</a:t>
          </a:r>
          <a:endParaRPr lang="pt-PT" sz="1400" kern="1200" dirty="0"/>
        </a:p>
      </dsp:txBody>
      <dsp:txXfrm>
        <a:off x="1390135" y="2264207"/>
        <a:ext cx="5045947" cy="1029185"/>
      </dsp:txXfrm>
    </dsp:sp>
    <dsp:sp modelId="{1948886C-1D82-4FD8-8E15-B616B7116B70}">
      <dsp:nvSpPr>
        <dsp:cNvPr id="0" name=""/>
        <dsp:cNvSpPr/>
      </dsp:nvSpPr>
      <dsp:spPr>
        <a:xfrm>
          <a:off x="102918" y="2367126"/>
          <a:ext cx="1287216" cy="823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8904C-D4B3-46CB-81D6-00D6CEDD578E}">
      <dsp:nvSpPr>
        <dsp:cNvPr id="0" name=""/>
        <dsp:cNvSpPr/>
      </dsp:nvSpPr>
      <dsp:spPr>
        <a:xfrm>
          <a:off x="0" y="3396311"/>
          <a:ext cx="6436083" cy="1029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Geotérmica</a:t>
          </a:r>
          <a:endParaRPr lang="pt-PT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Provém do aproveitamento de calor do interior da Terra, permitindo gerar eletricidade e calor.</a:t>
          </a:r>
          <a:endParaRPr lang="pt-PT" sz="1400" kern="1200" dirty="0"/>
        </a:p>
      </dsp:txBody>
      <dsp:txXfrm>
        <a:off x="1390135" y="3396311"/>
        <a:ext cx="5045947" cy="1029185"/>
      </dsp:txXfrm>
    </dsp:sp>
    <dsp:sp modelId="{E3C63C66-DC83-4640-8972-FBFA35044F6D}">
      <dsp:nvSpPr>
        <dsp:cNvPr id="0" name=""/>
        <dsp:cNvSpPr/>
      </dsp:nvSpPr>
      <dsp:spPr>
        <a:xfrm>
          <a:off x="102918" y="3499230"/>
          <a:ext cx="1287216" cy="823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07C3F-3D3A-41D7-B161-57DD260C15E3}">
      <dsp:nvSpPr>
        <dsp:cNvPr id="0" name=""/>
        <dsp:cNvSpPr/>
      </dsp:nvSpPr>
      <dsp:spPr>
        <a:xfrm>
          <a:off x="0" y="4528415"/>
          <a:ext cx="6436083" cy="1029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Ondas e marés</a:t>
          </a:r>
          <a:endParaRPr lang="pt-PT" sz="2200" kern="1200" dirty="0"/>
        </a:p>
        <a:p>
          <a:pPr marL="114300" lvl="0" indent="-11430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pt-PT" sz="1400" kern="1200" dirty="0" smtClean="0"/>
            <a:t>É obtida através do movimento ondulatório das massas de água, por efeito do vento e do movimento de subida e descida do nível de água do mar.</a:t>
          </a:r>
          <a:endParaRPr lang="pt-PT" sz="1400" kern="1200" dirty="0"/>
        </a:p>
      </dsp:txBody>
      <dsp:txXfrm>
        <a:off x="1390135" y="4528415"/>
        <a:ext cx="5045947" cy="1029185"/>
      </dsp:txXfrm>
    </dsp:sp>
    <dsp:sp modelId="{11CE63C7-264D-4261-B036-756BC7D12528}">
      <dsp:nvSpPr>
        <dsp:cNvPr id="0" name=""/>
        <dsp:cNvSpPr/>
      </dsp:nvSpPr>
      <dsp:spPr>
        <a:xfrm>
          <a:off x="102918" y="4631333"/>
          <a:ext cx="1287216" cy="823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2539-3ADD-459B-8344-E162EB509021}">
      <dsp:nvSpPr>
        <dsp:cNvPr id="0" name=""/>
        <dsp:cNvSpPr/>
      </dsp:nvSpPr>
      <dsp:spPr>
        <a:xfrm>
          <a:off x="0" y="5660519"/>
          <a:ext cx="6436083" cy="1135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Biomassa</a:t>
          </a:r>
          <a:endParaRPr lang="pt-PT" sz="2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Trata-se do aproveitamento energético da floresta e dos seus resíduos, assim como, dos resíduos da agropecuária, da indústria alimentar  ou dos resultantes do tratamento de efluentes. A partir da biomassa pode-se produzir biogás e biodiesel. </a:t>
          </a:r>
          <a:endParaRPr lang="pt-PT" sz="1400" kern="1200" dirty="0"/>
        </a:p>
      </dsp:txBody>
      <dsp:txXfrm>
        <a:off x="1390135" y="5660519"/>
        <a:ext cx="5045947" cy="1135479"/>
      </dsp:txXfrm>
    </dsp:sp>
    <dsp:sp modelId="{902F89DE-C50F-4F75-857D-1E39F7A9C735}">
      <dsp:nvSpPr>
        <dsp:cNvPr id="0" name=""/>
        <dsp:cNvSpPr/>
      </dsp:nvSpPr>
      <dsp:spPr>
        <a:xfrm>
          <a:off x="102918" y="5816584"/>
          <a:ext cx="1287216" cy="8233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19/09/2016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2624" y="214674"/>
            <a:ext cx="7135154" cy="2387600"/>
          </a:xfrm>
        </p:spPr>
        <p:txBody>
          <a:bodyPr>
            <a:normAutofit/>
          </a:bodyPr>
          <a:lstStyle/>
          <a:p>
            <a:pPr algn="l"/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Energias Renováveis</a:t>
            </a: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>
                <a:solidFill>
                  <a:srgbClr val="BFCEE9"/>
                </a:solidFill>
              </a:rPr>
              <a:t>3</a:t>
            </a:r>
            <a:r>
              <a:rPr lang="pt-PT" dirty="0" smtClean="0">
                <a:solidFill>
                  <a:srgbClr val="BFCEE9"/>
                </a:solidFill>
              </a:rPr>
              <a:t>º ciclo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934" y="2416105"/>
            <a:ext cx="4910814" cy="2504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Vantagens e Desvantagens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7" y="1610712"/>
            <a:ext cx="10124917" cy="7459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As fontes de energia renováveis apresentam vantagens, mas também algumas desvantagens. </a:t>
            </a:r>
            <a:endParaRPr lang="pt-PT" sz="2200" baseline="30000" dirty="0"/>
          </a:p>
          <a:p>
            <a:pPr algn="just">
              <a:lnSpc>
                <a:spcPct val="100000"/>
              </a:lnSpc>
            </a:pP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27871"/>
              </p:ext>
            </p:extLst>
          </p:nvPr>
        </p:nvGraphicFramePr>
        <p:xfrm>
          <a:off x="1000138" y="2356675"/>
          <a:ext cx="1012491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651"/>
                <a:gridCol w="2213811"/>
                <a:gridCol w="44194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/>
                        <a:t>Vantagens </a:t>
                      </a:r>
                      <a:endParaRPr lang="pt-P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/>
                        <a:t>Tipo</a:t>
                      </a:r>
                      <a:r>
                        <a:rPr lang="pt-PT" sz="2200" baseline="0" dirty="0" smtClean="0"/>
                        <a:t> de </a:t>
                      </a:r>
                      <a:r>
                        <a:rPr lang="pt-PT" sz="2200" dirty="0" smtClean="0"/>
                        <a:t>Energia</a:t>
                      </a:r>
                      <a:endParaRPr lang="pt-P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200" dirty="0" smtClean="0"/>
                        <a:t>Desvantagens </a:t>
                      </a:r>
                      <a:endParaRPr lang="pt-PT" sz="2200" dirty="0"/>
                    </a:p>
                  </a:txBody>
                  <a:tcPr/>
                </a:tc>
              </a:tr>
              <a:tr h="992218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 smtClean="0"/>
                        <a:t>Não se</a:t>
                      </a:r>
                      <a:r>
                        <a:rPr lang="pt-PT" baseline="0" dirty="0" smtClean="0"/>
                        <a:t> esgotam;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baseline="0" dirty="0" smtClean="0"/>
                        <a:t>Reduzem as emissões de gases com efeitos de estufa, como o CO</a:t>
                      </a:r>
                      <a:r>
                        <a:rPr lang="pt-PT" baseline="-25000" dirty="0" smtClean="0"/>
                        <a:t>2</a:t>
                      </a:r>
                      <a:r>
                        <a:rPr lang="pt-PT" baseline="0" dirty="0" smtClean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baseline="0" dirty="0" smtClean="0"/>
                        <a:t>Reduzem a dependência energética dos países, pois não dependem dos combustíveis fósseis neles existentes ou importados.</a:t>
                      </a:r>
                      <a:endParaRPr lang="pt-PT" baseline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Hidroelétrica</a:t>
                      </a:r>
                      <a:endParaRPr lang="pt-PT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 smtClean="0"/>
                        <a:t>Necessidade de investimento elevado;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 smtClean="0"/>
                        <a:t>Alterações nos ecossistemas;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 smtClean="0"/>
                        <a:t>Barreiras</a:t>
                      </a:r>
                      <a:r>
                        <a:rPr lang="pt-PT" baseline="0" dirty="0" smtClean="0"/>
                        <a:t> que impedem a migração de determinadas espécies;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baseline="0" dirty="0" smtClean="0"/>
                        <a:t>Barreiras que impedem o fluxo de matéria mineral até aos mares.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Marés e Ondas</a:t>
                      </a:r>
                      <a:endParaRPr lang="pt-PT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dirty="0" smtClean="0"/>
                        <a:t>Necessidade de investimento elevado;</a:t>
                      </a:r>
                      <a:endParaRPr lang="pt-PT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 smtClean="0"/>
                        <a:t>Alterações nos fluxos migratórios de determinadas</a:t>
                      </a:r>
                      <a:r>
                        <a:rPr lang="pt-PT" baseline="0" dirty="0" smtClean="0"/>
                        <a:t> espécies;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baseline="0" dirty="0" smtClean="0"/>
                        <a:t>Interferência com a navegação e a pesca.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Conclusão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7" y="1610712"/>
            <a:ext cx="10124917" cy="28650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 utilização de energia renováveis, acompanhada de uma maior eficiência energética permite a redução do uso de combustíveis fósseis, para além de diminuir as emissões de gases com efeitos de estufa.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O aumento da diversidade dos recursos energéticos utilizados conduzirá à sustentabilidade das atividades humanas e à minimização dos prejuízos ambientais, reduzindo os riscos de esgotamento dos combustíveis fósseis e os níveis de poluentes emitidos resultantes da sua utilização. </a:t>
            </a: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5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4"/>
            <a:ext cx="10124916" cy="5081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</a:t>
            </a:r>
            <a:r>
              <a:rPr lang="pt-PT" sz="2400" b="1" dirty="0" smtClean="0"/>
              <a:t>os Manuais </a:t>
            </a:r>
            <a:r>
              <a:rPr lang="pt-PT" sz="2400" b="1" dirty="0" smtClean="0"/>
              <a:t>de </a:t>
            </a:r>
            <a:r>
              <a:rPr lang="pt-PT" sz="2400" b="1" dirty="0" smtClean="0"/>
              <a:t>Físico-Química do 7º ano, Ciências da Natureza do 8º ano e de Geografia </a:t>
            </a:r>
            <a:r>
              <a:rPr lang="pt-PT" sz="2400" b="1" dirty="0" smtClean="0"/>
              <a:t>do 9.º ano:</a:t>
            </a:r>
          </a:p>
          <a:p>
            <a:pPr marL="0" indent="0">
              <a:buNone/>
            </a:pPr>
            <a:endParaRPr lang="pt-PT" sz="1200" b="1" dirty="0" smtClean="0"/>
          </a:p>
          <a:p>
            <a:r>
              <a:rPr lang="pt-PT" sz="2000" dirty="0" smtClean="0"/>
              <a:t>Fiolhais, C., Gil, V., Morais, Costa, S., Fiolhais, M. “Universo FQ” Físico-Química do 7º ano. Texto Editores, Lisboa, 2014. ISBN: 978-972-474-885-6</a:t>
            </a:r>
          </a:p>
          <a:p>
            <a:endParaRPr lang="pt-PT" sz="500" dirty="0" smtClean="0"/>
          </a:p>
          <a:p>
            <a:r>
              <a:rPr lang="pt-PT" sz="2000" dirty="0" smtClean="0"/>
              <a:t>Antunes</a:t>
            </a:r>
            <a:r>
              <a:rPr lang="pt-PT" sz="2000" dirty="0"/>
              <a:t>, C., Bispo, M., </a:t>
            </a:r>
            <a:r>
              <a:rPr lang="pt-PT" sz="2000" dirty="0" err="1"/>
              <a:t>Guindeira</a:t>
            </a:r>
            <a:r>
              <a:rPr lang="pt-PT" sz="2000" dirty="0"/>
              <a:t>, P. “Descobrir a terra” Ciências da Natureza do 8º ano. Areal Editores, Lisboa.</a:t>
            </a:r>
          </a:p>
          <a:p>
            <a:endParaRPr lang="pt-PT" sz="500" dirty="0" smtClean="0"/>
          </a:p>
          <a:p>
            <a:r>
              <a:rPr lang="pt-PT" sz="2000" dirty="0" smtClean="0"/>
              <a:t>Domingues</a:t>
            </a:r>
            <a:r>
              <a:rPr lang="pt-PT" sz="2000" dirty="0"/>
              <a:t>, C., Lemos, J., </a:t>
            </a:r>
            <a:r>
              <a:rPr lang="pt-PT" sz="2000" dirty="0" err="1"/>
              <a:t>Canavilhas</a:t>
            </a:r>
            <a:r>
              <a:rPr lang="pt-PT" sz="2000" dirty="0"/>
              <a:t>, T. “Geografia Tema 5 e Tema 6: Contrastes de Desenvolvimento, Ambiente e Sociedade” Geografia do 9º ano. Plátano Editora, Lisboa, 2014. ISBN: 978-972-770-601-3</a:t>
            </a:r>
          </a:p>
          <a:p>
            <a:pPr marL="0" indent="0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Recursos energéticos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679698"/>
            <a:ext cx="10124916" cy="1045228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Os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 recursos energéticos </a:t>
            </a:r>
            <a:r>
              <a:rPr lang="pt-PT" sz="2200" dirty="0" smtClean="0"/>
              <a:t>são recursos a partir dos quais se pode obter energia. Esta energia pode ser entendida como a capacidade para produzir trabalho.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018" y="2372859"/>
            <a:ext cx="6325865" cy="301962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00140" y="2451540"/>
            <a:ext cx="44190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Os recursos energéticos compreendem uma grande diversidade de fontes de energia: </a:t>
            </a:r>
            <a:r>
              <a:rPr lang="pt-PT" sz="2200" dirty="0" smtClean="0"/>
              <a:t>umas são fontes de </a:t>
            </a:r>
            <a:r>
              <a:rPr lang="pt-PT" sz="2200" dirty="0" smtClean="0">
                <a:solidFill>
                  <a:srgbClr val="0070C0"/>
                </a:solidFill>
              </a:rPr>
              <a:t>energias não renováveis</a:t>
            </a:r>
            <a:r>
              <a:rPr lang="pt-PT" sz="2200" dirty="0" smtClean="0"/>
              <a:t>, outras de </a:t>
            </a:r>
            <a:r>
              <a:rPr lang="pt-PT" sz="2200" dirty="0" smtClean="0">
                <a:solidFill>
                  <a:srgbClr val="0070C0"/>
                </a:solidFill>
              </a:rPr>
              <a:t>energias renováveis</a:t>
            </a:r>
            <a:r>
              <a:rPr lang="pt-PT" sz="2200" dirty="0" smtClean="0"/>
              <a:t> (Figura 1).</a:t>
            </a:r>
            <a:endParaRPr lang="pt-PT" sz="2200" dirty="0"/>
          </a:p>
          <a:p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49902" y="5349732"/>
            <a:ext cx="7542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1 </a:t>
            </a:r>
            <a:r>
              <a:rPr lang="pt-PT" sz="1200" dirty="0" smtClean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Energias renováveis e não renováveis</a:t>
            </a:r>
            <a:endParaRPr lang="pt-PT" sz="12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EDP</a:t>
            </a:r>
            <a:r>
              <a:rPr lang="pt-PT" sz="1000" dirty="0" smtClean="0"/>
              <a:t> </a:t>
            </a:r>
            <a:r>
              <a:rPr lang="pt-PT" sz="1000" dirty="0" smtClean="0"/>
              <a:t>disponível em</a:t>
            </a:r>
            <a:r>
              <a:rPr lang="pt-PT" sz="1000" dirty="0"/>
              <a:t>: </a:t>
            </a:r>
            <a:r>
              <a:rPr lang="pt-PT" sz="1000" dirty="0"/>
              <a:t>https://</a:t>
            </a:r>
            <a:r>
              <a:rPr lang="pt-PT" sz="1000" dirty="0" smtClean="0"/>
              <a:t>www.edp.pt/pt/sustentabilidade/ambiente/alteracoesclimaticas/saibamais/Pages/FontesdeEnergia.aspx</a:t>
            </a:r>
            <a:r>
              <a:rPr lang="pt-PT" sz="1000" dirty="0" smtClean="0"/>
              <a:t>) 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Fontes de energias 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626754"/>
            <a:ext cx="10124918" cy="36974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As fontes de energia tradicionalmente utilizadas estão a esgotar-se – </a:t>
            </a:r>
            <a:r>
              <a:rPr lang="pt-PT" sz="2200" dirty="0" smtClean="0">
                <a:solidFill>
                  <a:srgbClr val="0070C0"/>
                </a:solidFill>
              </a:rPr>
              <a:t>fontes de energia não renováveis </a:t>
            </a:r>
            <a:r>
              <a:rPr lang="pt-PT" sz="2200" dirty="0" smtClean="0"/>
              <a:t>–  e, por isso, adota-se cada vez mais a utilização de f</a:t>
            </a:r>
            <a:r>
              <a:rPr lang="pt-PT" sz="2200" dirty="0" smtClean="0">
                <a:solidFill>
                  <a:srgbClr val="0070C0"/>
                </a:solidFill>
              </a:rPr>
              <a:t>ontes de energia renováveis</a:t>
            </a:r>
            <a:r>
              <a:rPr lang="pt-PT" sz="2200" dirty="0" smtClean="0"/>
              <a:t>, </a:t>
            </a:r>
            <a:r>
              <a:rPr lang="pt-PT" sz="2200" dirty="0" smtClean="0"/>
              <a:t>que </a:t>
            </a:r>
            <a:r>
              <a:rPr lang="pt-PT" sz="2200" dirty="0"/>
              <a:t>se renovam constantemente, de um modo </a:t>
            </a:r>
            <a:r>
              <a:rPr lang="pt-PT" sz="2200" dirty="0" smtClean="0"/>
              <a:t>sustentável</a:t>
            </a:r>
            <a:r>
              <a:rPr lang="pt-PT" sz="2200" dirty="0"/>
              <a:t>.</a:t>
            </a: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3206263" y="5308346"/>
            <a:ext cx="57126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</a:t>
            </a:r>
            <a:r>
              <a:rPr lang="pt-PT" sz="1200" dirty="0" smtClean="0">
                <a:solidFill>
                  <a:schemeClr val="accent6"/>
                </a:solidFill>
              </a:rPr>
              <a:t>Evolução da produção de eletricidade a partir de energias renováveis em Portugal entre 1999 e 2014</a:t>
            </a:r>
            <a:endParaRPr lang="pt-PT" sz="12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APREN – Associação de Energias Renováveis) </a:t>
            </a:r>
            <a:endParaRPr lang="pt-PT" sz="1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t="17723" r="5252"/>
          <a:stretch/>
        </p:blipFill>
        <p:spPr>
          <a:xfrm>
            <a:off x="3320636" y="2717333"/>
            <a:ext cx="5712668" cy="25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Fontes de energias renováveis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626754"/>
            <a:ext cx="9663380" cy="7459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/>
              <a:t>A</a:t>
            </a:r>
            <a:r>
              <a:rPr lang="pt-PT" sz="2200" dirty="0" smtClean="0"/>
              <a:t>s fontes de energia renováveis utilizadas na produção de eletricidade ou calor são diversas:</a:t>
            </a:r>
            <a:endParaRPr lang="pt-PT" sz="2200" baseline="30000" dirty="0"/>
          </a:p>
          <a:p>
            <a:pPr algn="just">
              <a:lnSpc>
                <a:spcPct val="100000"/>
              </a:lnSpc>
            </a:pP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1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24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7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646204730"/>
              </p:ext>
            </p:extLst>
          </p:nvPr>
        </p:nvGraphicFramePr>
        <p:xfrm>
          <a:off x="2963411" y="58737"/>
          <a:ext cx="6436083" cy="679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</p:spTree>
    <p:extLst>
      <p:ext uri="{BB962C8B-B14F-4D97-AF65-F5344CB8AC3E}">
        <p14:creationId xmlns:p14="http://schemas.microsoft.com/office/powerpoint/2010/main" val="2663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Fontes de energias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626754"/>
            <a:ext cx="9663380" cy="36974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Em Portugal, no ano de 2014, </a:t>
            </a:r>
            <a:r>
              <a:rPr lang="pt-PT" sz="2200" dirty="0" smtClean="0"/>
              <a:t>as </a:t>
            </a:r>
            <a:r>
              <a:rPr lang="pt-PT" sz="2200" dirty="0"/>
              <a:t>energias renováveis representaram 54,9% do consumo de eletricidade, sendo que a eólica correspondeu a 23% </a:t>
            </a:r>
            <a:r>
              <a:rPr lang="pt-PT" sz="2200" dirty="0" smtClean="0"/>
              <a:t>deste consumo </a:t>
            </a:r>
            <a:r>
              <a:rPr lang="pt-PT" sz="2200" dirty="0"/>
              <a:t>(Figura 3).</a:t>
            </a:r>
            <a:endParaRPr lang="pt-PT" sz="2200" baseline="30000" dirty="0"/>
          </a:p>
          <a:p>
            <a:pPr algn="just">
              <a:lnSpc>
                <a:spcPct val="100000"/>
              </a:lnSpc>
            </a:pP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4184366" y="5332974"/>
            <a:ext cx="57126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3</a:t>
            </a:r>
            <a:r>
              <a:rPr lang="pt-PT" sz="1200" dirty="0" smtClean="0">
                <a:solidFill>
                  <a:schemeClr val="accent6"/>
                </a:solidFill>
              </a:rPr>
              <a:t> </a:t>
            </a:r>
            <a:r>
              <a:rPr lang="pt-PT" sz="1200" dirty="0" smtClean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Peso das diferentes fontes de produção de eletricidade em Portugal em 2014</a:t>
            </a:r>
            <a:endParaRPr lang="pt-PT" sz="12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 smtClean="0"/>
              <a:t>REN, Análise APREN) </a:t>
            </a:r>
            <a:endParaRPr lang="pt-PT" sz="1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548"/>
          <a:stretch/>
        </p:blipFill>
        <p:spPr>
          <a:xfrm>
            <a:off x="3708351" y="2683734"/>
            <a:ext cx="6664699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Energia hídrica: hidroeletricidade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983352"/>
            <a:ext cx="4614598" cy="36456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 </a:t>
            </a:r>
            <a:r>
              <a:rPr lang="pt-PT" sz="2200" dirty="0" smtClean="0">
                <a:solidFill>
                  <a:srgbClr val="0070C0"/>
                </a:solidFill>
              </a:rPr>
              <a:t>hidroeletricidade</a:t>
            </a:r>
            <a:r>
              <a:rPr lang="pt-PT" sz="2200" dirty="0" smtClean="0"/>
              <a:t> resulta da conversão de energia hídrica em energia elétrica. Este processo de ocorre nas barragens ou nas mini-hídricas através de um sistema de turbina-gerador. 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A energia gerada por este processo depende do volume e da altura da queda de água. </a:t>
            </a:r>
            <a:r>
              <a:rPr lang="pt-PT" sz="2200" dirty="0" smtClean="0"/>
              <a:t> </a:t>
            </a:r>
            <a:endParaRPr lang="pt-PT" sz="2200" baseline="30000" dirty="0"/>
          </a:p>
          <a:p>
            <a:pPr algn="just">
              <a:lnSpc>
                <a:spcPct val="100000"/>
              </a:lnSpc>
            </a:pP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10185"/>
          <a:stretch/>
        </p:blipFill>
        <p:spPr>
          <a:xfrm>
            <a:off x="5746779" y="2055813"/>
            <a:ext cx="5739368" cy="3259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5746780" y="5314844"/>
            <a:ext cx="5739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4 </a:t>
            </a:r>
            <a:r>
              <a:rPr lang="pt-PT" sz="1200" dirty="0" smtClean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Energia hídrica (Barragem)</a:t>
            </a:r>
            <a:endParaRPr lang="pt-PT" sz="12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</a:t>
            </a:r>
            <a:r>
              <a:rPr lang="pt-PT" sz="1000" dirty="0"/>
              <a:t>http://www.portal-energia.com/energia-hidrica/) 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9619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Energia hídrica: hidroeletricidade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983352"/>
            <a:ext cx="10124918" cy="36456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 força da água representa cerca de 20% da produção mundial de eletricidade e constitui um recurso renovável e sem grandes custos ambientais. </a:t>
            </a:r>
            <a:r>
              <a:rPr lang="pt-PT" sz="2200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Apesar da sua produção ser irregular, visto estar dependente da variabilidade de precipitação </a:t>
            </a:r>
            <a:r>
              <a:rPr lang="pt-PT" sz="2200" dirty="0" err="1" smtClean="0"/>
              <a:t>interanual</a:t>
            </a:r>
            <a:r>
              <a:rPr lang="pt-PT" sz="2200" dirty="0" smtClean="0"/>
              <a:t>, é uma fonte de energia </a:t>
            </a:r>
            <a:r>
              <a:rPr lang="pt-PT" sz="2200" smtClean="0"/>
              <a:t>barata </a:t>
            </a:r>
            <a:r>
              <a:rPr lang="pt-PT" sz="2200" smtClean="0"/>
              <a:t>que </a:t>
            </a:r>
            <a:r>
              <a:rPr lang="pt-PT" sz="2200" dirty="0" smtClean="0"/>
              <a:t>pode contribuir para reduzir as importações de combustíveis fósseis nos países deficitários. O único grande investimento diz respeito à construção inicial das barragens.  </a:t>
            </a:r>
            <a:endParaRPr lang="pt-PT" sz="2200" baseline="30000" dirty="0"/>
          </a:p>
          <a:p>
            <a:pPr algn="just">
              <a:lnSpc>
                <a:spcPct val="100000"/>
              </a:lnSpc>
            </a:pP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8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Energia das ondas e marés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8" y="1626754"/>
            <a:ext cx="9663380" cy="206293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A instalação de centrais </a:t>
            </a:r>
            <a:r>
              <a:rPr lang="pt-PT" sz="2200" dirty="0" err="1" smtClean="0"/>
              <a:t>maremotriz</a:t>
            </a:r>
            <a:r>
              <a:rPr lang="pt-PT" sz="2200" dirty="0" smtClean="0"/>
              <a:t> possibilita a produção de energia a partir da variação do nível da água do mar. </a:t>
            </a:r>
            <a:endParaRPr lang="pt-PT" sz="2200" baseline="30000" dirty="0"/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A energia das ondas também é utilizada para a produção de energia. Alguns dos sistemas de conversão de energia consistem na colocação de corpos flutuantes em movimento ou na indução de compressão de ar em câmaras. </a:t>
            </a:r>
            <a:endParaRPr lang="pt-PT" sz="2200" dirty="0"/>
          </a:p>
          <a:p>
            <a:pPr algn="just">
              <a:lnSpc>
                <a:spcPct val="100000"/>
              </a:lnSpc>
            </a:pPr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22647" t="53653" r="71414" b="22755"/>
          <a:stretch/>
        </p:blipFill>
        <p:spPr>
          <a:xfrm>
            <a:off x="354621" y="4259704"/>
            <a:ext cx="645516" cy="145073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00138" y="4445110"/>
            <a:ext cx="272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</a:t>
            </a:r>
            <a:r>
              <a:rPr lang="pt-PT" sz="1600" dirty="0" smtClean="0"/>
              <a:t>na ilha do Pico existe uma central de energia das ondas.</a:t>
            </a: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b="5396"/>
          <a:stretch/>
        </p:blipFill>
        <p:spPr>
          <a:xfrm>
            <a:off x="8196174" y="3448624"/>
            <a:ext cx="2928882" cy="2004671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256859" y="5439289"/>
            <a:ext cx="4807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 smtClean="0">
                <a:solidFill>
                  <a:schemeClr val="accent6"/>
                </a:solidFill>
              </a:rPr>
              <a:t>4 </a:t>
            </a:r>
            <a:r>
              <a:rPr lang="pt-PT" sz="1200" dirty="0" smtClean="0">
                <a:solidFill>
                  <a:schemeClr val="accent6"/>
                </a:solidFill>
              </a:rPr>
              <a:t>– </a:t>
            </a:r>
            <a:r>
              <a:rPr lang="pt-PT" sz="1200" dirty="0" smtClean="0">
                <a:solidFill>
                  <a:schemeClr val="accent6"/>
                </a:solidFill>
              </a:rPr>
              <a:t>Central de Ondas do Pico</a:t>
            </a:r>
            <a:endParaRPr lang="pt-PT" sz="1200" dirty="0" smtClean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1000" dirty="0" smtClean="0"/>
              <a:t>(Fonte</a:t>
            </a:r>
            <a:r>
              <a:rPr lang="pt-PT" sz="1000" dirty="0"/>
              <a:t>: http://www.efacec.pt/?idioma=1&amp;area=2&amp;competenciaid=0&amp;projectoid=144</a:t>
            </a:r>
            <a:r>
              <a:rPr lang="pt-PT" sz="1000" dirty="0" smtClean="0"/>
              <a:t>) 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57337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1537</TotalTime>
  <Words>922</Words>
  <Application>Microsoft Office PowerPoint</Application>
  <PresentationFormat>Ecrã Panorâmico</PresentationFormat>
  <Paragraphs>101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Footlight MT Light</vt:lpstr>
      <vt:lpstr>Tema do Office</vt:lpstr>
      <vt:lpstr>Energias Renováveis</vt:lpstr>
      <vt:lpstr>Recursos energéticos</vt:lpstr>
      <vt:lpstr>Fontes de energias </vt:lpstr>
      <vt:lpstr>Fontes de energias renováveis</vt:lpstr>
      <vt:lpstr>Apresentação do PowerPoint</vt:lpstr>
      <vt:lpstr>Fontes de energias</vt:lpstr>
      <vt:lpstr>Energia hídrica: hidroeletricidade</vt:lpstr>
      <vt:lpstr>Energia hídrica: hidroeletricidade</vt:lpstr>
      <vt:lpstr>Energia das ondas e marés</vt:lpstr>
      <vt:lpstr>Vantagens e Desvantagens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138</cp:revision>
  <dcterms:created xsi:type="dcterms:W3CDTF">2016-08-07T20:08:56Z</dcterms:created>
  <dcterms:modified xsi:type="dcterms:W3CDTF">2016-09-19T12:53:07Z</dcterms:modified>
</cp:coreProperties>
</file>