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57" r:id="rId4"/>
    <p:sldId id="288" r:id="rId5"/>
    <p:sldId id="260" r:id="rId6"/>
    <p:sldId id="282" r:id="rId7"/>
    <p:sldId id="284" r:id="rId8"/>
    <p:sldId id="285" r:id="rId9"/>
    <p:sldId id="280" r:id="rId10"/>
    <p:sldId id="277" r:id="rId11"/>
    <p:sldId id="283" r:id="rId12"/>
    <p:sldId id="287" r:id="rId13"/>
    <p:sldId id="264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DEDED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E7F5D-C856-4C61-986E-5A7812E695B5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89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26/09/2016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63928" y="860078"/>
            <a:ext cx="590555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Propriedades Físico</a:t>
            </a:r>
            <a:r>
              <a:rPr lang="pt-PT" dirty="0" smtClean="0">
                <a:solidFill>
                  <a:schemeClr val="bg1"/>
                </a:solidFill>
              </a:rPr>
              <a:t>–</a:t>
            </a:r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Químicas da Água</a:t>
            </a:r>
            <a:endParaRPr lang="pt-PT" sz="6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89836" y="3858593"/>
            <a:ext cx="5883660" cy="1655762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rgbClr val="BFCEE9"/>
                </a:solidFill>
              </a:rPr>
              <a:t>Físico-Química</a:t>
            </a:r>
          </a:p>
          <a:p>
            <a:pPr algn="l"/>
            <a:r>
              <a:rPr lang="pt-PT" dirty="0" smtClean="0">
                <a:solidFill>
                  <a:srgbClr val="BFCEE9"/>
                </a:solidFill>
              </a:rPr>
              <a:t>3º Ciclo</a:t>
            </a:r>
            <a:endParaRPr lang="pt-PT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11922" y="636844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 </a:t>
            </a:r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1026" name="Picture 2" descr="Resultado de imagem para água quimic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5" t="16131"/>
          <a:stretch/>
        </p:blipFill>
        <p:spPr bwMode="auto">
          <a:xfrm rot="439683">
            <a:off x="7527849" y="2623229"/>
            <a:ext cx="3986646" cy="2513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Densidade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739330"/>
            <a:ext cx="5750284" cy="167411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 smtClean="0"/>
              <a:t>Ao misturar-se água com azeite, estes formam uma </a:t>
            </a:r>
            <a:r>
              <a:rPr lang="pt-PT" sz="2200" dirty="0" smtClean="0">
                <a:solidFill>
                  <a:schemeClr val="accent6"/>
                </a:solidFill>
              </a:rPr>
              <a:t>mistura heterogénea</a:t>
            </a:r>
            <a:r>
              <a:rPr lang="pt-PT" sz="2200" dirty="0" smtClean="0"/>
              <a:t>, em que o azeite fica por cima e a água por baixo. Tal acontece devido à </a:t>
            </a:r>
            <a:r>
              <a:rPr lang="pt-PT" sz="2200" dirty="0" smtClean="0">
                <a:solidFill>
                  <a:schemeClr val="accent6"/>
                </a:solidFill>
              </a:rPr>
              <a:t>densidade</a:t>
            </a:r>
            <a:r>
              <a:rPr lang="pt-PT" sz="2200" dirty="0" smtClean="0"/>
              <a:t> do azeite ser menor do que da água.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10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t="10471" r="243" b="18940"/>
          <a:stretch/>
        </p:blipFill>
        <p:spPr>
          <a:xfrm>
            <a:off x="1482649" y="3726068"/>
            <a:ext cx="3487074" cy="18505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/>
          <a:srcRect t="12783"/>
          <a:stretch/>
        </p:blipFill>
        <p:spPr>
          <a:xfrm>
            <a:off x="7143800" y="1680001"/>
            <a:ext cx="2095500" cy="2076863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5258044" y="3900375"/>
            <a:ext cx="58670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200" dirty="0"/>
              <a:t>Também o gelo flutua na água líquida por ser menos denso que esta. A densidade do gelo é de aproximadamente 0,9 g/cm</a:t>
            </a:r>
            <a:r>
              <a:rPr lang="pt-PT" sz="2200" baseline="30000" dirty="0"/>
              <a:t>3</a:t>
            </a:r>
            <a:r>
              <a:rPr lang="pt-PT" sz="2200" dirty="0"/>
              <a:t>, </a:t>
            </a:r>
            <a:r>
              <a:rPr lang="pt-PT" sz="2200" dirty="0" smtClean="0"/>
              <a:t>enquanto a </a:t>
            </a:r>
            <a:r>
              <a:rPr lang="pt-PT" sz="2200" dirty="0"/>
              <a:t>da água líquida é de 1,0 g/cm</a:t>
            </a:r>
            <a:r>
              <a:rPr lang="pt-PT" sz="2200" baseline="30000" dirty="0"/>
              <a:t>3</a:t>
            </a:r>
            <a:r>
              <a:rPr lang="pt-PT" sz="2200" dirty="0"/>
              <a:t> (à temperatura ambiente e pressão normal).  </a:t>
            </a:r>
          </a:p>
        </p:txBody>
      </p:sp>
    </p:spTree>
    <p:extLst>
      <p:ext uri="{BB962C8B-B14F-4D97-AF65-F5344CB8AC3E}">
        <p14:creationId xmlns:p14="http://schemas.microsoft.com/office/powerpoint/2010/main" val="32801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Densidade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11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t="3371" r="2216" b="1475"/>
          <a:stretch/>
        </p:blipFill>
        <p:spPr bwMode="auto">
          <a:xfrm>
            <a:off x="3084907" y="1415666"/>
            <a:ext cx="4955242" cy="36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3578616" y="5111050"/>
            <a:ext cx="438808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8</a:t>
            </a:r>
            <a:r>
              <a:rPr lang="pt-PT" sz="1200" dirty="0" smtClean="0">
                <a:solidFill>
                  <a:srgbClr val="0070C0"/>
                </a:solidFill>
              </a:rPr>
              <a:t> - </a:t>
            </a:r>
            <a:r>
              <a:rPr lang="pt-PT" sz="1200" dirty="0">
                <a:solidFill>
                  <a:srgbClr val="0070C0"/>
                </a:solidFill>
              </a:rPr>
              <a:t>Variação da densidade da água com a temperatura</a:t>
            </a:r>
            <a:endParaRPr lang="pt-PT" sz="1200" dirty="0" smtClean="0">
              <a:solidFill>
                <a:srgbClr val="0070C0"/>
              </a:solidFill>
            </a:endParaRPr>
          </a:p>
          <a:p>
            <a:pPr algn="ctr">
              <a:lnSpc>
                <a:spcPct val="250000"/>
              </a:lnSpc>
            </a:pPr>
            <a:r>
              <a:rPr lang="pt-PT" sz="1000" dirty="0" smtClean="0"/>
              <a:t>(Fonte: https</a:t>
            </a:r>
            <a:r>
              <a:rPr lang="pt-PT" sz="1000" dirty="0"/>
              <a:t>://www.todamateria.com.br/propriedades-da-agua</a:t>
            </a:r>
            <a:r>
              <a:rPr lang="pt-PT" sz="1000" dirty="0" smtClean="0"/>
              <a:t>/</a:t>
            </a:r>
            <a:r>
              <a:rPr lang="pt-PT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3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pH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67805"/>
            <a:ext cx="5864878" cy="365654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GB" sz="2200" dirty="0" smtClean="0"/>
              <a:t>A </a:t>
            </a:r>
            <a:r>
              <a:rPr lang="en-GB" sz="2200" dirty="0" err="1"/>
              <a:t>água</a:t>
            </a:r>
            <a:r>
              <a:rPr lang="en-GB" sz="2200" dirty="0"/>
              <a:t> </a:t>
            </a:r>
            <a:r>
              <a:rPr lang="en-GB" sz="2200" dirty="0" err="1" smtClean="0"/>
              <a:t>pura</a:t>
            </a:r>
            <a:r>
              <a:rPr lang="en-GB" sz="2200" dirty="0" smtClean="0"/>
              <a:t>, </a:t>
            </a:r>
            <a:r>
              <a:rPr lang="en-GB" sz="2200" dirty="0" err="1" smtClean="0"/>
              <a:t>sem</a:t>
            </a:r>
            <a:r>
              <a:rPr lang="en-GB" sz="2200" dirty="0" smtClean="0"/>
              <a:t> </a:t>
            </a:r>
            <a:r>
              <a:rPr lang="en-GB" sz="2200" dirty="0" err="1"/>
              <a:t>substâncias</a:t>
            </a:r>
            <a:r>
              <a:rPr lang="en-GB" sz="2200" dirty="0"/>
              <a:t> </a:t>
            </a:r>
            <a:r>
              <a:rPr lang="en-GB" sz="2200" dirty="0" err="1" smtClean="0"/>
              <a:t>dissolvidas</a:t>
            </a:r>
            <a:r>
              <a:rPr lang="en-GB" sz="2200" dirty="0"/>
              <a:t> </a:t>
            </a:r>
            <a:r>
              <a:rPr lang="en-GB" sz="2200" dirty="0" smtClean="0"/>
              <a:t>(</a:t>
            </a:r>
            <a:r>
              <a:rPr lang="en-GB" sz="2200" dirty="0" err="1" smtClean="0"/>
              <a:t>destilada</a:t>
            </a:r>
            <a:r>
              <a:rPr lang="en-GB" sz="2200" dirty="0" smtClean="0"/>
              <a:t> </a:t>
            </a:r>
            <a:r>
              <a:rPr lang="en-GB" sz="2200" dirty="0" err="1" smtClean="0"/>
              <a:t>ou</a:t>
            </a:r>
            <a:r>
              <a:rPr lang="en-GB" sz="2200" dirty="0" smtClean="0"/>
              <a:t> </a:t>
            </a:r>
            <a:r>
              <a:rPr lang="en-GB" sz="2200" dirty="0" err="1" smtClean="0"/>
              <a:t>desionizada</a:t>
            </a:r>
            <a:r>
              <a:rPr lang="en-GB" sz="2200" dirty="0" smtClean="0"/>
              <a:t>), </a:t>
            </a:r>
            <a:r>
              <a:rPr lang="en-GB" sz="2200" dirty="0"/>
              <a:t>tem um pH de 7, </a:t>
            </a:r>
            <a:r>
              <a:rPr lang="en-GB" sz="2200" dirty="0" err="1"/>
              <a:t>não</a:t>
            </a:r>
            <a:r>
              <a:rPr lang="en-GB" sz="2200" dirty="0"/>
              <a:t> </a:t>
            </a:r>
            <a:r>
              <a:rPr lang="en-GB" sz="2200" dirty="0" err="1"/>
              <a:t>sendo</a:t>
            </a:r>
            <a:r>
              <a:rPr lang="en-GB" sz="2200" dirty="0"/>
              <a:t> </a:t>
            </a:r>
            <a:r>
              <a:rPr lang="en-GB" sz="2200" dirty="0" err="1"/>
              <a:t>ácida</a:t>
            </a:r>
            <a:r>
              <a:rPr lang="en-GB" sz="2200" dirty="0"/>
              <a:t> (pH &gt;7) </a:t>
            </a:r>
            <a:r>
              <a:rPr lang="en-GB" sz="2200" dirty="0" err="1"/>
              <a:t>nem</a:t>
            </a:r>
            <a:r>
              <a:rPr lang="en-GB" sz="2200" dirty="0"/>
              <a:t> </a:t>
            </a:r>
            <a:r>
              <a:rPr lang="en-GB" sz="2200" dirty="0" err="1"/>
              <a:t>básica</a:t>
            </a:r>
            <a:r>
              <a:rPr lang="en-GB" sz="2200" dirty="0"/>
              <a:t> (pH&lt;7).</a:t>
            </a:r>
            <a:r>
              <a:rPr lang="pt-PT" sz="2200" dirty="0" smtClean="0"/>
              <a:t> </a:t>
            </a:r>
          </a:p>
          <a:p>
            <a:pPr algn="just">
              <a:lnSpc>
                <a:spcPct val="100000"/>
              </a:lnSpc>
            </a:pPr>
            <a:r>
              <a:rPr lang="pt-PT" sz="2200" dirty="0" smtClean="0"/>
              <a:t>A </a:t>
            </a:r>
            <a:r>
              <a:rPr lang="pt-PT" sz="2200" dirty="0"/>
              <a:t>água engarrafada, </a:t>
            </a:r>
            <a:r>
              <a:rPr lang="pt-PT" sz="2200" dirty="0" smtClean="0"/>
              <a:t>que contém diferentes sais dissolvidos, geralmente</a:t>
            </a:r>
            <a:r>
              <a:rPr lang="pt-PT" sz="2200" dirty="0"/>
              <a:t>, apresenta pH próximo de 5,7  ou até mais de </a:t>
            </a:r>
            <a:r>
              <a:rPr lang="pt-PT" sz="2200" dirty="0" smtClean="0"/>
              <a:t>6 (Figura 9).</a:t>
            </a:r>
            <a:endParaRPr lang="pt-PT" sz="2200" dirty="0"/>
          </a:p>
          <a:p>
            <a:pPr algn="just"/>
            <a:endParaRPr lang="pt-PT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pt-PT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176968" y="5339676"/>
            <a:ext cx="584983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9 – Exemplo de rótulo de uma garrafa de água</a:t>
            </a:r>
          </a:p>
          <a:p>
            <a:pPr algn="ctr">
              <a:lnSpc>
                <a:spcPct val="250000"/>
              </a:lnSpc>
            </a:pPr>
            <a:r>
              <a:rPr lang="pt-PT" sz="1000" dirty="0"/>
              <a:t>(Fonte: https://www.deco.proteste.pt/casa-energia/agua/dicas/agua-engarrafada-como-decifrar-o-rotulo)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475" y="1525668"/>
            <a:ext cx="35528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630814"/>
            <a:ext cx="10124916" cy="4173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 smtClean="0"/>
              <a:t>As informações presentes neste documento tiveram como base o Manual de Físico-Química do </a:t>
            </a:r>
            <a:r>
              <a:rPr lang="pt-PT" sz="2400" b="1" dirty="0"/>
              <a:t>7</a:t>
            </a:r>
            <a:r>
              <a:rPr lang="pt-PT" sz="2400" b="1" dirty="0" smtClean="0"/>
              <a:t>.º ano:</a:t>
            </a:r>
          </a:p>
          <a:p>
            <a:pPr marL="0" indent="0">
              <a:buNone/>
            </a:pPr>
            <a:endParaRPr lang="pt-PT" sz="1200" b="1" dirty="0" smtClean="0"/>
          </a:p>
          <a:p>
            <a:r>
              <a:rPr lang="pt-PT" sz="2000" dirty="0" smtClean="0"/>
              <a:t>Fiolhais, </a:t>
            </a:r>
            <a:r>
              <a:rPr lang="pt-PT" sz="2000" dirty="0"/>
              <a:t>C., </a:t>
            </a:r>
            <a:r>
              <a:rPr lang="pt-PT" sz="2000" dirty="0" smtClean="0"/>
              <a:t>Gil, V., Costa, S., Fiolhais, M. “Universo FQ” Físico-Química do </a:t>
            </a:r>
            <a:r>
              <a:rPr lang="pt-PT" sz="2000" dirty="0"/>
              <a:t>7</a:t>
            </a:r>
            <a:r>
              <a:rPr lang="pt-PT" sz="2000" dirty="0" smtClean="0"/>
              <a:t>º </a:t>
            </a:r>
            <a:r>
              <a:rPr lang="pt-PT" sz="2000" dirty="0"/>
              <a:t>ano. </a:t>
            </a:r>
            <a:r>
              <a:rPr lang="pt-PT" sz="2000" dirty="0" smtClean="0"/>
              <a:t>Texto Editores, </a:t>
            </a:r>
            <a:r>
              <a:rPr lang="pt-PT" sz="2000" dirty="0"/>
              <a:t>Lisboa, 2014. ISBN:  </a:t>
            </a:r>
            <a:r>
              <a:rPr lang="pt-PT" sz="2000" dirty="0" smtClean="0"/>
              <a:t>978-972-474-885-6</a:t>
            </a:r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r>
              <a:rPr lang="pt-PT" sz="2000" dirty="0" smtClean="0"/>
              <a:t>[1] Molécula de água. </a:t>
            </a:r>
            <a:r>
              <a:rPr lang="pt-PT" sz="2000" dirty="0"/>
              <a:t>Disponível em: http://</a:t>
            </a:r>
            <a:r>
              <a:rPr lang="pt-PT" sz="2000" dirty="0" smtClean="0"/>
              <a:t>www.chem1.com/acad/sci/aboutwater.html. Acedido a 9 de setembro de 2016.</a:t>
            </a: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 algn="just">
              <a:buNone/>
            </a:pPr>
            <a:r>
              <a:rPr lang="pt-PT" sz="19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16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Molécula de 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997075"/>
            <a:ext cx="6416563" cy="365654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 smtClean="0"/>
              <a:t>A forma da molécula de água deve-se à ligação covalente entre o átomo de oxigénio e os dois átomos de hidrogénio. </a:t>
            </a:r>
          </a:p>
          <a:p>
            <a:pPr algn="just">
              <a:lnSpc>
                <a:spcPct val="100000"/>
              </a:lnSpc>
            </a:pPr>
            <a:r>
              <a:rPr lang="pt-PT" sz="2200" dirty="0" smtClean="0"/>
              <a:t>A água apresenta uma fórmula estrutural triangular, não linear, formando os átomos de hidrogénio um ângulo de 104,5º entre si (Figura 1). </a:t>
            </a:r>
            <a:r>
              <a:rPr lang="pt-PT" sz="2200" dirty="0"/>
              <a:t>[</a:t>
            </a:r>
            <a:r>
              <a:rPr lang="pt-PT" sz="2200" dirty="0" smtClean="0"/>
              <a:t>1] </a:t>
            </a:r>
            <a:endParaRPr lang="pt-PT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pt-PT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387353" y="4961239"/>
            <a:ext cx="54441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1 – Molécula de água</a:t>
            </a:r>
          </a:p>
          <a:p>
            <a:pPr algn="ctr">
              <a:lnSpc>
                <a:spcPct val="250000"/>
              </a:lnSpc>
            </a:pPr>
            <a:r>
              <a:rPr lang="pt-PT" sz="1000" dirty="0"/>
              <a:t>(Fonte: http://</a:t>
            </a:r>
            <a:r>
              <a:rPr lang="pt-PT" sz="1000" dirty="0" smtClean="0"/>
              <a:t>www.quimica.seed.pr.gov.br/modules/galeria/detalhe.php?foto=1583&amp;evento=4</a:t>
            </a:r>
            <a:r>
              <a:rPr lang="pt-PT" sz="1000" dirty="0"/>
              <a:t>)</a:t>
            </a:r>
          </a:p>
        </p:txBody>
      </p:sp>
      <p:pic>
        <p:nvPicPr>
          <p:cNvPr id="3075" name="Picture 3" descr="Imag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84" y="1976328"/>
            <a:ext cx="2179991" cy="29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4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Mudanças de estado físico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1" y="1997075"/>
            <a:ext cx="5548578" cy="3656541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A água encontra-se na natureza nos três estados físico: sólido, liquido e gasoso.</a:t>
            </a:r>
          </a:p>
          <a:p>
            <a:pPr algn="just"/>
            <a:r>
              <a:rPr lang="pt-PT" sz="2200" dirty="0" smtClean="0"/>
              <a:t>Quando sujeita a diferentes temperaturas e pressões a água sofre </a:t>
            </a:r>
            <a:r>
              <a:rPr lang="pt-PT" sz="2200" dirty="0" smtClean="0">
                <a:solidFill>
                  <a:schemeClr val="accent6">
                    <a:lumMod val="75000"/>
                  </a:schemeClr>
                </a:solidFill>
              </a:rPr>
              <a:t>mudanças de estado físico </a:t>
            </a:r>
            <a:r>
              <a:rPr lang="pt-PT" sz="2200" dirty="0" smtClean="0"/>
              <a:t>(Figura 2).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723742" y="4747441"/>
            <a:ext cx="5094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2 – Mudanças de estado físico da água</a:t>
            </a:r>
          </a:p>
          <a:p>
            <a:pPr algn="ctr">
              <a:lnSpc>
                <a:spcPct val="150000"/>
              </a:lnSpc>
            </a:pPr>
            <a:r>
              <a:rPr lang="pt-PT" sz="1000" dirty="0"/>
              <a:t>(Fonte: http://www.visitcentrodeportugal.com.pt/pt/parque-natural-do-tejo-internacional</a:t>
            </a:r>
            <a:r>
              <a:rPr lang="pt-PT" sz="1000" dirty="0" smtClean="0"/>
              <a:t>/)</a:t>
            </a:r>
            <a:endParaRPr lang="pt-PT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804" y="2173134"/>
            <a:ext cx="42481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Mudanças de estado físico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9" y="1674806"/>
            <a:ext cx="10124917" cy="923965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PT" sz="2200" dirty="0" smtClean="0"/>
              <a:t>Menor a agitação das partículas, forças de ligação mais fortes e maior grau de organização.</a:t>
            </a:r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/>
          <a:srcRect l="925"/>
          <a:stretch/>
        </p:blipFill>
        <p:spPr>
          <a:xfrm>
            <a:off x="2863942" y="2949264"/>
            <a:ext cx="6728504" cy="1457325"/>
          </a:xfrm>
          <a:prstGeom prst="rect">
            <a:avLst/>
          </a:prstGeom>
        </p:spPr>
      </p:pic>
      <p:sp>
        <p:nvSpPr>
          <p:cNvPr id="17" name="Seta para a direita 16"/>
          <p:cNvSpPr/>
          <p:nvPr/>
        </p:nvSpPr>
        <p:spPr>
          <a:xfrm rot="10800000">
            <a:off x="2615707" y="2345804"/>
            <a:ext cx="7122525" cy="67235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>
            <a:off x="2660531" y="4342045"/>
            <a:ext cx="7122525" cy="67235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/>
          <p:cNvSpPr txBox="1"/>
          <p:nvPr/>
        </p:nvSpPr>
        <p:spPr>
          <a:xfrm>
            <a:off x="2857542" y="2469189"/>
            <a:ext cx="69255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Diminuição </a:t>
            </a:r>
            <a:r>
              <a:rPr lang="pt-PT" sz="2000" dirty="0" smtClean="0">
                <a:solidFill>
                  <a:schemeClr val="bg1"/>
                </a:solidFill>
              </a:rPr>
              <a:t>da temperatura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599840" y="4478166"/>
            <a:ext cx="69255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Aumento da temperatura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00139" y="4959952"/>
            <a:ext cx="101249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PT" sz="2200" dirty="0" smtClean="0"/>
              <a:t>Maior </a:t>
            </a:r>
            <a:r>
              <a:rPr lang="pt-PT" sz="2200" dirty="0"/>
              <a:t>a agitação das partículas, forças de ligação </a:t>
            </a:r>
            <a:r>
              <a:rPr lang="pt-PT" sz="2200" dirty="0" smtClean="0"/>
              <a:t>mais fracas e menor grau </a:t>
            </a:r>
            <a:r>
              <a:rPr lang="pt-PT" sz="2200" dirty="0"/>
              <a:t>de organização.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100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03887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Ciclo da 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02798" y="1622754"/>
            <a:ext cx="10222258" cy="742774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A água na natureza sofre sucessivas transformações físicas que permitem a sua circulação –</a:t>
            </a:r>
            <a:r>
              <a:rPr lang="pt-PT" sz="2200" dirty="0"/>
              <a:t> </a:t>
            </a:r>
            <a:r>
              <a:rPr lang="pt-PT" sz="2200" dirty="0" smtClean="0">
                <a:solidFill>
                  <a:schemeClr val="accent6">
                    <a:lumMod val="75000"/>
                  </a:schemeClr>
                </a:solidFill>
              </a:rPr>
              <a:t>ciclo da água </a:t>
            </a:r>
            <a:r>
              <a:rPr lang="pt-PT" sz="2200" dirty="0" smtClean="0"/>
              <a:t>(Figura 3).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/>
          <p:cNvSpPr txBox="1"/>
          <p:nvPr/>
        </p:nvSpPr>
        <p:spPr>
          <a:xfrm>
            <a:off x="5810351" y="5475716"/>
            <a:ext cx="5458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</a:t>
            </a:r>
            <a:r>
              <a:rPr lang="pt-PT" sz="1200" dirty="0">
                <a:solidFill>
                  <a:schemeClr val="accent6"/>
                </a:solidFill>
              </a:rPr>
              <a:t>3</a:t>
            </a:r>
            <a:r>
              <a:rPr lang="pt-PT" sz="1200" dirty="0" smtClean="0">
                <a:solidFill>
                  <a:schemeClr val="accent6"/>
                </a:solidFill>
              </a:rPr>
              <a:t> – Ciclo hidrológico</a:t>
            </a:r>
          </a:p>
          <a:p>
            <a:pPr algn="ctr">
              <a:lnSpc>
                <a:spcPct val="20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http://coberturadasnoticias.com/informacoes/ciclo-da-agua/)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02799" y="2249073"/>
            <a:ext cx="49075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200" dirty="0"/>
              <a:t>Por ação do Sol, a água líquida presente nos oceanos, lagos e rios </a:t>
            </a:r>
            <a:r>
              <a:rPr lang="pt-PT" sz="2200" dirty="0">
                <a:solidFill>
                  <a:schemeClr val="accent6">
                    <a:lumMod val="75000"/>
                  </a:schemeClr>
                </a:solidFill>
              </a:rPr>
              <a:t>evapora-se</a:t>
            </a:r>
            <a:r>
              <a:rPr lang="pt-PT" sz="2200" dirty="0"/>
              <a:t> e, na forma de vapor, sobe até à atmosfera, onde em contacto com camadas mais frias </a:t>
            </a:r>
            <a:r>
              <a:rPr lang="pt-PT" sz="2200" dirty="0">
                <a:solidFill>
                  <a:schemeClr val="accent6">
                    <a:lumMod val="75000"/>
                  </a:schemeClr>
                </a:solidFill>
              </a:rPr>
              <a:t>condensa</a:t>
            </a:r>
            <a:r>
              <a:rPr lang="pt-PT" sz="2200" dirty="0"/>
              <a:t> e </a:t>
            </a:r>
            <a:r>
              <a:rPr lang="pt-PT" sz="2200" dirty="0" smtClean="0">
                <a:solidFill>
                  <a:schemeClr val="accent6">
                    <a:lumMod val="75000"/>
                  </a:schemeClr>
                </a:solidFill>
              </a:rPr>
              <a:t>solidifica</a:t>
            </a:r>
            <a:r>
              <a:rPr lang="pt-PT" sz="2200" dirty="0" smtClean="0"/>
              <a:t>, originando as nuvens.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200" dirty="0" smtClean="0"/>
              <a:t>Em determinadas condições de temperatura e pressão, a água precipita regressando aos oceanos, lagos e rios ou infiltrando-se na Terra.</a:t>
            </a:r>
            <a:endParaRPr lang="pt-PT" sz="2200" dirty="0"/>
          </a:p>
          <a:p>
            <a:endParaRPr lang="pt-PT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422" y="1992713"/>
            <a:ext cx="54578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Ponto de fusão e ponto de ebulição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1" y="1764639"/>
            <a:ext cx="5590091" cy="3880637"/>
          </a:xfrm>
        </p:spPr>
        <p:txBody>
          <a:bodyPr>
            <a:noAutofit/>
          </a:bodyPr>
          <a:lstStyle/>
          <a:p>
            <a:pPr algn="just"/>
            <a:r>
              <a:rPr lang="pt-PT" sz="2200" dirty="0" smtClean="0">
                <a:solidFill>
                  <a:srgbClr val="0070C0"/>
                </a:solidFill>
              </a:rPr>
              <a:t>Ponto de fusão </a:t>
            </a:r>
            <a:r>
              <a:rPr lang="pt-PT" sz="2200" dirty="0" smtClean="0"/>
              <a:t>é a temperatura a que a substância sólida funde (passagem do sólido para o líquido) a uma dada pressão.</a:t>
            </a:r>
          </a:p>
          <a:p>
            <a:pPr algn="just"/>
            <a:r>
              <a:rPr lang="pt-PT" sz="2200" dirty="0" smtClean="0">
                <a:solidFill>
                  <a:srgbClr val="0070C0"/>
                </a:solidFill>
              </a:rPr>
              <a:t>Ponto de ebulição </a:t>
            </a:r>
            <a:r>
              <a:rPr lang="pt-PT" sz="2200" dirty="0" smtClean="0"/>
              <a:t>é a temperatura a que uma substância líquida passa para o estado gasoso, a uma dada pressão.</a:t>
            </a:r>
          </a:p>
          <a:p>
            <a:pPr algn="just"/>
            <a:r>
              <a:rPr lang="pt-PT" sz="2200" dirty="0"/>
              <a:t>A água à temperatura de 0ºC, passa do estado sólido ao estado líquido (</a:t>
            </a:r>
            <a:r>
              <a:rPr lang="pt-PT" sz="2200" dirty="0">
                <a:solidFill>
                  <a:srgbClr val="0070C0"/>
                </a:solidFill>
              </a:rPr>
              <a:t>fusão</a:t>
            </a:r>
            <a:r>
              <a:rPr lang="pt-PT" sz="2200" dirty="0"/>
              <a:t>) e à temperatura de 100ºC passa do estado líquido ao estado gasoso (</a:t>
            </a:r>
            <a:r>
              <a:rPr lang="pt-PT" sz="2200" dirty="0">
                <a:solidFill>
                  <a:srgbClr val="0070C0"/>
                </a:solidFill>
              </a:rPr>
              <a:t>vaporização</a:t>
            </a:r>
            <a:r>
              <a:rPr lang="pt-PT" sz="2200" dirty="0" smtClean="0"/>
              <a:t>).</a:t>
            </a:r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285930" y="4994751"/>
            <a:ext cx="55997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4 – Variação dos estados físicos da água com a temperatura</a:t>
            </a:r>
          </a:p>
          <a:p>
            <a:pPr algn="ctr">
              <a:lnSpc>
                <a:spcPct val="250000"/>
              </a:lnSpc>
            </a:pPr>
            <a:r>
              <a:rPr lang="pt-PT" sz="1000" dirty="0"/>
              <a:t>(Fonte: http://</a:t>
            </a:r>
            <a:r>
              <a:rPr lang="pt-PT" sz="1000" dirty="0" smtClean="0"/>
              <a:t>quimicamenteonline.blogspot.pt/2013/04/pontos-de-fusao-e-ebulicao.html (adaptado))</a:t>
            </a:r>
            <a:endParaRPr lang="pt-PT" sz="10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/>
          <a:srcRect t="295"/>
          <a:stretch/>
        </p:blipFill>
        <p:spPr>
          <a:xfrm>
            <a:off x="6590232" y="1767021"/>
            <a:ext cx="4991100" cy="32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4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Ponto de fusão e ponto de ebulição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1" y="1764639"/>
            <a:ext cx="10124915" cy="3880637"/>
          </a:xfrm>
        </p:spPr>
        <p:txBody>
          <a:bodyPr>
            <a:noAutofit/>
          </a:bodyPr>
          <a:lstStyle/>
          <a:p>
            <a:pPr algn="just"/>
            <a:r>
              <a:rPr lang="pt-PT" sz="2200" dirty="0" smtClean="0"/>
              <a:t>Quanto menor o ponto de ebulição, maior será a </a:t>
            </a:r>
            <a:r>
              <a:rPr lang="pt-PT" sz="2200" dirty="0" smtClean="0">
                <a:solidFill>
                  <a:schemeClr val="accent6"/>
                </a:solidFill>
              </a:rPr>
              <a:t>volatilidade</a:t>
            </a:r>
            <a:r>
              <a:rPr lang="pt-PT" sz="2200" dirty="0" smtClean="0"/>
              <a:t> de um líquido, isto é, mais facilmente passa a vapor.</a:t>
            </a:r>
          </a:p>
          <a:p>
            <a:pPr algn="just"/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tângulo arredondado 17"/>
          <p:cNvSpPr/>
          <p:nvPr/>
        </p:nvSpPr>
        <p:spPr>
          <a:xfrm>
            <a:off x="3542431" y="2984223"/>
            <a:ext cx="1422639" cy="712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Á</a:t>
            </a:r>
            <a:r>
              <a:rPr lang="pt-PT" sz="2400" b="1" dirty="0" smtClean="0"/>
              <a:t>gua</a:t>
            </a:r>
            <a:endParaRPr lang="pt-PT" b="1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5038019" y="2969116"/>
            <a:ext cx="1422639" cy="712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Etanol</a:t>
            </a:r>
            <a:endParaRPr lang="pt-PT" sz="2400" b="1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6533607" y="2969116"/>
            <a:ext cx="1422639" cy="712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Acetona</a:t>
            </a:r>
            <a:endParaRPr lang="pt-PT" sz="2400" b="1" dirty="0"/>
          </a:p>
        </p:txBody>
      </p:sp>
      <p:sp>
        <p:nvSpPr>
          <p:cNvPr id="21" name="Seta para a direita 20"/>
          <p:cNvSpPr/>
          <p:nvPr/>
        </p:nvSpPr>
        <p:spPr>
          <a:xfrm>
            <a:off x="3542431" y="2312893"/>
            <a:ext cx="4808194" cy="672353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3542430" y="2463892"/>
            <a:ext cx="44138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Diminuição do ponto de ebulição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3542430" y="3699888"/>
            <a:ext cx="4808196" cy="672353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aixaDeTexto 23"/>
          <p:cNvSpPr txBox="1"/>
          <p:nvPr/>
        </p:nvSpPr>
        <p:spPr>
          <a:xfrm>
            <a:off x="3542429" y="3842864"/>
            <a:ext cx="441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Líquido mais volátil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25" name="Marcador de Posição de Conteúdo 2"/>
          <p:cNvSpPr txBox="1">
            <a:spLocks/>
          </p:cNvSpPr>
          <p:nvPr/>
        </p:nvSpPr>
        <p:spPr>
          <a:xfrm>
            <a:off x="1114512" y="4360675"/>
            <a:ext cx="10124915" cy="1425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200" dirty="0" smtClean="0"/>
              <a:t>Quanto existem substâncias dissolvidas na água, o </a:t>
            </a:r>
            <a:r>
              <a:rPr lang="pt-PT" sz="2200" dirty="0" smtClean="0">
                <a:solidFill>
                  <a:schemeClr val="accent6"/>
                </a:solidFill>
              </a:rPr>
              <a:t>ponto de solidificação da água é menor </a:t>
            </a:r>
            <a:r>
              <a:rPr lang="pt-PT" sz="2200" dirty="0" smtClean="0"/>
              <a:t>e o </a:t>
            </a:r>
            <a:r>
              <a:rPr lang="pt-PT" sz="2200" dirty="0" smtClean="0">
                <a:solidFill>
                  <a:schemeClr val="accent6"/>
                </a:solidFill>
              </a:rPr>
              <a:t>ponto de ebulição é maior</a:t>
            </a:r>
            <a:r>
              <a:rPr lang="pt-PT" sz="2200" dirty="0" smtClean="0"/>
              <a:t>. </a:t>
            </a:r>
          </a:p>
          <a:p>
            <a:pPr algn="just"/>
            <a:r>
              <a:rPr lang="pt-PT" sz="2200" dirty="0" smtClean="0"/>
              <a:t>É por esta razão que a água do mar ferve a uma temperatura superior a 100ºC e congela a uma temperatura inferior a 0ºC.</a:t>
            </a:r>
          </a:p>
          <a:p>
            <a:pPr algn="just"/>
            <a:endParaRPr lang="pt-PT" sz="2200" dirty="0" smtClean="0"/>
          </a:p>
        </p:txBody>
      </p:sp>
    </p:spTree>
    <p:extLst>
      <p:ext uri="{BB962C8B-B14F-4D97-AF65-F5344CB8AC3E}">
        <p14:creationId xmlns:p14="http://schemas.microsoft.com/office/powerpoint/2010/main" val="5533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Ponto de fusão e ponto de ebulição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8" y="1828031"/>
            <a:ext cx="5373766" cy="2122661"/>
          </a:xfrm>
        </p:spPr>
        <p:txBody>
          <a:bodyPr>
            <a:noAutofit/>
          </a:bodyPr>
          <a:lstStyle/>
          <a:p>
            <a:pPr algn="just"/>
            <a:r>
              <a:rPr lang="pt-PT" sz="2200" dirty="0" smtClean="0"/>
              <a:t>É possível </a:t>
            </a:r>
            <a:r>
              <a:rPr lang="pt-PT" sz="2200" dirty="0" smtClean="0">
                <a:solidFill>
                  <a:schemeClr val="accent6"/>
                </a:solidFill>
              </a:rPr>
              <a:t>distinguir água pura </a:t>
            </a:r>
            <a:r>
              <a:rPr lang="pt-PT" sz="2200" dirty="0" smtClean="0"/>
              <a:t>de uma </a:t>
            </a:r>
            <a:r>
              <a:rPr lang="pt-PT" sz="2200" dirty="0" smtClean="0">
                <a:solidFill>
                  <a:schemeClr val="accent6"/>
                </a:solidFill>
              </a:rPr>
              <a:t>solução aquosa </a:t>
            </a:r>
            <a:r>
              <a:rPr lang="pt-PT" sz="2200" dirty="0" smtClean="0"/>
              <a:t>medindo os pontos de solidificação ou de ebulição. </a:t>
            </a:r>
            <a:r>
              <a:rPr lang="pt-PT" sz="2200" dirty="0"/>
              <a:t>No caso de ser uma solução aquosa, </a:t>
            </a:r>
            <a:r>
              <a:rPr lang="pt-PT" sz="2200" dirty="0">
                <a:solidFill>
                  <a:schemeClr val="accent6"/>
                </a:solidFill>
              </a:rPr>
              <a:t>a temperatura já não permanece constante durante a fusão ou a ebulição </a:t>
            </a:r>
            <a:r>
              <a:rPr lang="pt-PT" sz="2200" dirty="0"/>
              <a:t>(Figura 5). </a:t>
            </a:r>
          </a:p>
          <a:p>
            <a:pPr algn="just"/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904" y="1822200"/>
            <a:ext cx="4751149" cy="2538033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5949626" y="4378311"/>
            <a:ext cx="55997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</a:t>
            </a:r>
            <a:r>
              <a:rPr lang="pt-PT" sz="1200" dirty="0">
                <a:solidFill>
                  <a:schemeClr val="accent6"/>
                </a:solidFill>
              </a:rPr>
              <a:t>5</a:t>
            </a:r>
            <a:r>
              <a:rPr lang="pt-PT" sz="1200" dirty="0" smtClean="0">
                <a:solidFill>
                  <a:schemeClr val="accent6"/>
                </a:solidFill>
              </a:rPr>
              <a:t> – Variação das temperaturas de soluções aquosas durante a fusão e a ebulição</a:t>
            </a:r>
          </a:p>
          <a:p>
            <a:pPr algn="ctr">
              <a:lnSpc>
                <a:spcPct val="250000"/>
              </a:lnSpc>
            </a:pPr>
            <a:r>
              <a:rPr lang="pt-PT" sz="1000" dirty="0"/>
              <a:t>(Fonte: </a:t>
            </a:r>
            <a:r>
              <a:rPr lang="pt-PT" sz="1000" dirty="0" smtClean="0"/>
              <a:t>Manual de Físico-Química de 7º ano)</a:t>
            </a:r>
            <a:endParaRPr lang="pt-PT" sz="1000" dirty="0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6"/>
          <a:srcRect l="22648" t="53653" r="72106" b="22579"/>
          <a:stretch/>
        </p:blipFill>
        <p:spPr>
          <a:xfrm>
            <a:off x="360478" y="4249271"/>
            <a:ext cx="572673" cy="145869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000140" y="4316469"/>
            <a:ext cx="3020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6"/>
                </a:solidFill>
              </a:rPr>
              <a:t>Sabias que…</a:t>
            </a:r>
          </a:p>
          <a:p>
            <a:r>
              <a:rPr lang="pt-PT" sz="1600" dirty="0" smtClean="0"/>
              <a:t>… coloca-se sal nas estradas com gelo para promover a fusão e, assim, evitar o despiste dos veículos. 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50547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Solvente universal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931911"/>
            <a:ext cx="5844412" cy="3656541"/>
          </a:xfrm>
        </p:spPr>
        <p:txBody>
          <a:bodyPr>
            <a:normAutofit/>
          </a:bodyPr>
          <a:lstStyle/>
          <a:p>
            <a:pPr algn="just"/>
            <a:r>
              <a:rPr lang="pt-PT" sz="2200" dirty="0"/>
              <a:t>Uma das características principais da água é a sua capacidade de dissolver quase todas as </a:t>
            </a:r>
            <a:r>
              <a:rPr lang="pt-PT" sz="2200" dirty="0" smtClean="0"/>
              <a:t>substâncias, daí ser considerado um</a:t>
            </a:r>
            <a:r>
              <a:rPr lang="pt-PT" sz="2200" dirty="0"/>
              <a:t> </a:t>
            </a:r>
            <a:r>
              <a:rPr lang="pt-PT" sz="2200" b="1" dirty="0"/>
              <a:t>solvente </a:t>
            </a:r>
            <a:r>
              <a:rPr lang="pt-PT" sz="2200" b="1" dirty="0" smtClean="0"/>
              <a:t>universal</a:t>
            </a:r>
            <a:r>
              <a:rPr lang="pt-PT" sz="2200" dirty="0" smtClean="0"/>
              <a:t>.</a:t>
            </a:r>
          </a:p>
          <a:p>
            <a:pPr marL="0" indent="0" algn="just">
              <a:buNone/>
            </a:pPr>
            <a:endParaRPr lang="pt-PT" sz="2200" dirty="0" smtClean="0"/>
          </a:p>
          <a:p>
            <a:pPr marL="0" indent="0" algn="just">
              <a:buNone/>
            </a:pPr>
            <a:r>
              <a:rPr lang="pt-PT" sz="2200" dirty="0" smtClean="0"/>
              <a:t>Exemplo experimental: </a:t>
            </a:r>
          </a:p>
          <a:p>
            <a:pPr lvl="1" algn="just"/>
            <a:r>
              <a:rPr lang="pt-PT" sz="2000" dirty="0" smtClean="0"/>
              <a:t>Adição de açúcar 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</a:rPr>
              <a:t>(soluto) </a:t>
            </a:r>
            <a:r>
              <a:rPr lang="pt-PT" sz="2000" dirty="0" smtClean="0"/>
              <a:t>à água 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</a:rPr>
              <a:t>(solvente)</a:t>
            </a:r>
            <a:r>
              <a:rPr lang="pt-PT" sz="2000" dirty="0" smtClean="0"/>
              <a:t>. Até determinada quantidade o açúcar ficará dissolvido obtendo-se, assim, uma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</a:rPr>
              <a:t> solução aquosa. 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626573" y="5030081"/>
            <a:ext cx="50942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7 – Obtenção de uma solução</a:t>
            </a:r>
          </a:p>
          <a:p>
            <a:pPr algn="ctr">
              <a:lnSpc>
                <a:spcPct val="250000"/>
              </a:lnSpc>
            </a:pPr>
            <a:r>
              <a:rPr lang="pt-PT" sz="1000" dirty="0" smtClean="0"/>
              <a:t>(</a:t>
            </a:r>
            <a:r>
              <a:rPr lang="pt-PT" sz="1000" dirty="0"/>
              <a:t>Fonte: http://soluquimicas.blogspot.pt/2013/04/soluciones-quimicas.html</a:t>
            </a:r>
          </a:p>
        </p:txBody>
      </p:sp>
      <p:pic>
        <p:nvPicPr>
          <p:cNvPr id="2050" name="Picture 2" descr="Resultado de imagem para propriedades fisico quimicas da agu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4"/>
          <a:stretch/>
        </p:blipFill>
        <p:spPr bwMode="auto">
          <a:xfrm>
            <a:off x="7222365" y="3027090"/>
            <a:ext cx="3902689" cy="198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15" y="4020412"/>
            <a:ext cx="1224385" cy="12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1681</TotalTime>
  <Words>826</Words>
  <Application>Microsoft Office PowerPoint</Application>
  <PresentationFormat>Ecrã Panorâmico</PresentationFormat>
  <Paragraphs>102</Paragraphs>
  <Slides>13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Footlight MT Light</vt:lpstr>
      <vt:lpstr>Tema do Office</vt:lpstr>
      <vt:lpstr>Propriedades Físico–Químicas da Água</vt:lpstr>
      <vt:lpstr>Molécula de água</vt:lpstr>
      <vt:lpstr>Mudanças de estado físico</vt:lpstr>
      <vt:lpstr>Mudanças de estado físico</vt:lpstr>
      <vt:lpstr>Ciclo da água</vt:lpstr>
      <vt:lpstr>Ponto de fusão e ponto de ebulição</vt:lpstr>
      <vt:lpstr>Ponto de fusão e ponto de ebulição</vt:lpstr>
      <vt:lpstr>Ponto de fusão e ponto de ebulição</vt:lpstr>
      <vt:lpstr>Solvente universal</vt:lpstr>
      <vt:lpstr>Densidade</vt:lpstr>
      <vt:lpstr>Densidade</vt:lpstr>
      <vt:lpstr>pH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Fatima</cp:lastModifiedBy>
  <cp:revision>153</cp:revision>
  <dcterms:created xsi:type="dcterms:W3CDTF">2016-08-07T20:08:56Z</dcterms:created>
  <dcterms:modified xsi:type="dcterms:W3CDTF">2016-09-26T09:43:27Z</dcterms:modified>
</cp:coreProperties>
</file>