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81" r:id="rId9"/>
    <p:sldId id="277" r:id="rId10"/>
    <p:sldId id="284" r:id="rId11"/>
    <p:sldId id="264" r:id="rId12"/>
    <p:sldId id="272" r:id="rId13"/>
    <p:sldId id="276" r:id="rId14"/>
    <p:sldId id="285" r:id="rId15"/>
    <p:sldId id="286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26848-E4B8-46E0-88A4-9A2BBC8C29C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6125275-CD40-4781-B6B2-DFBF5542ED25}">
      <dgm:prSet phldrT="[Texto]"/>
      <dgm:spPr/>
      <dgm:t>
        <a:bodyPr/>
        <a:lstStyle/>
        <a:p>
          <a:r>
            <a:rPr lang="pt-PT" dirty="0" smtClean="0"/>
            <a:t>Rega</a:t>
          </a:r>
          <a:endParaRPr lang="pt-PT" dirty="0"/>
        </a:p>
      </dgm:t>
    </dgm:pt>
    <dgm:pt modelId="{288DE774-7EF8-4B30-8CEE-A0286F4A203D}" type="parTrans" cxnId="{B2A15FF2-336F-4B25-9B01-94503FDED9F7}">
      <dgm:prSet/>
      <dgm:spPr/>
      <dgm:t>
        <a:bodyPr/>
        <a:lstStyle/>
        <a:p>
          <a:endParaRPr lang="pt-PT"/>
        </a:p>
      </dgm:t>
    </dgm:pt>
    <dgm:pt modelId="{FECC18FB-F742-4B2F-831A-15CCA762E195}" type="sibTrans" cxnId="{B2A15FF2-336F-4B25-9B01-94503FDED9F7}">
      <dgm:prSet/>
      <dgm:spPr/>
      <dgm:t>
        <a:bodyPr/>
        <a:lstStyle/>
        <a:p>
          <a:endParaRPr lang="pt-PT"/>
        </a:p>
      </dgm:t>
    </dgm:pt>
    <dgm:pt modelId="{69BA53AA-F5A2-4EF6-B94C-086BD39ADEEC}">
      <dgm:prSet phldrT="[Texto]"/>
      <dgm:spPr/>
      <dgm:t>
        <a:bodyPr/>
        <a:lstStyle/>
        <a:p>
          <a:r>
            <a:rPr lang="pt-PT" dirty="0"/>
            <a:t>Produção de energia elétrica</a:t>
          </a:r>
        </a:p>
      </dgm:t>
    </dgm:pt>
    <dgm:pt modelId="{7119C33A-D034-45EE-9653-97FED913EF1F}" type="parTrans" cxnId="{7EAD9CB4-7E37-431C-8206-D07728A9264B}">
      <dgm:prSet/>
      <dgm:spPr/>
      <dgm:t>
        <a:bodyPr/>
        <a:lstStyle/>
        <a:p>
          <a:endParaRPr lang="pt-PT"/>
        </a:p>
      </dgm:t>
    </dgm:pt>
    <dgm:pt modelId="{524FD58E-02CF-40BB-8891-E19ED9635352}" type="sibTrans" cxnId="{7EAD9CB4-7E37-431C-8206-D07728A9264B}">
      <dgm:prSet/>
      <dgm:spPr/>
      <dgm:t>
        <a:bodyPr/>
        <a:lstStyle/>
        <a:p>
          <a:endParaRPr lang="pt-PT"/>
        </a:p>
      </dgm:t>
    </dgm:pt>
    <dgm:pt modelId="{3B24761F-3E9E-4773-8EBC-93337FCAE933}">
      <dgm:prSet phldrT="[Texto]"/>
      <dgm:spPr/>
      <dgm:t>
        <a:bodyPr/>
        <a:lstStyle/>
        <a:p>
          <a:r>
            <a:rPr lang="pt-PT" dirty="0" smtClean="0"/>
            <a:t>Abastecimento de água, para usos domésticos e industriais</a:t>
          </a:r>
          <a:endParaRPr lang="pt-PT" dirty="0"/>
        </a:p>
      </dgm:t>
    </dgm:pt>
    <dgm:pt modelId="{BA11BF05-3EBB-4C0A-987F-BBF5ED67C093}" type="parTrans" cxnId="{F4E2D9A9-2518-4047-A9AA-EAFFD3022A85}">
      <dgm:prSet/>
      <dgm:spPr/>
      <dgm:t>
        <a:bodyPr/>
        <a:lstStyle/>
        <a:p>
          <a:endParaRPr lang="pt-PT"/>
        </a:p>
      </dgm:t>
    </dgm:pt>
    <dgm:pt modelId="{C3612980-6F77-4900-9043-8526509260C6}" type="sibTrans" cxnId="{F4E2D9A9-2518-4047-A9AA-EAFFD3022A85}">
      <dgm:prSet/>
      <dgm:spPr/>
      <dgm:t>
        <a:bodyPr/>
        <a:lstStyle/>
        <a:p>
          <a:endParaRPr lang="pt-PT"/>
        </a:p>
      </dgm:t>
    </dgm:pt>
    <dgm:pt modelId="{0AB4D15E-38A6-4766-BFA1-9D1E059D0F14}">
      <dgm:prSet/>
      <dgm:spPr/>
      <dgm:t>
        <a:bodyPr/>
        <a:lstStyle/>
        <a:p>
          <a:r>
            <a:rPr lang="pt-PT" dirty="0" smtClean="0"/>
            <a:t>Regularização de caudal - mitigação de cheias</a:t>
          </a:r>
          <a:endParaRPr lang="pt-PT" dirty="0"/>
        </a:p>
      </dgm:t>
    </dgm:pt>
    <dgm:pt modelId="{5CC4D85C-1BA8-48E7-A97E-B95699BEB810}" type="parTrans" cxnId="{F2AEA6C5-E1E0-430A-AF4E-7721B4E741C5}">
      <dgm:prSet/>
      <dgm:spPr/>
      <dgm:t>
        <a:bodyPr/>
        <a:lstStyle/>
        <a:p>
          <a:endParaRPr lang="pt-PT"/>
        </a:p>
      </dgm:t>
    </dgm:pt>
    <dgm:pt modelId="{47EAAAF8-6F3C-4C4B-9A59-F5C768DECF3E}" type="sibTrans" cxnId="{F2AEA6C5-E1E0-430A-AF4E-7721B4E741C5}">
      <dgm:prSet/>
      <dgm:spPr/>
      <dgm:t>
        <a:bodyPr/>
        <a:lstStyle/>
        <a:p>
          <a:endParaRPr lang="pt-PT"/>
        </a:p>
      </dgm:t>
    </dgm:pt>
    <dgm:pt modelId="{9C31D68D-575F-4C28-BCBB-752FE6CDBE12}">
      <dgm:prSet/>
      <dgm:spPr/>
      <dgm:t>
        <a:bodyPr/>
        <a:lstStyle/>
        <a:p>
          <a:r>
            <a:rPr lang="pt-PT" dirty="0" smtClean="0"/>
            <a:t>Usos recreativos; Navegação; Turismo</a:t>
          </a:r>
          <a:endParaRPr lang="pt-PT" dirty="0"/>
        </a:p>
      </dgm:t>
    </dgm:pt>
    <dgm:pt modelId="{6B0F0244-043C-4CDC-9306-0B4EC8F68642}" type="parTrans" cxnId="{17FEA42A-8621-480D-B356-A7B0F0FF28E4}">
      <dgm:prSet/>
      <dgm:spPr/>
      <dgm:t>
        <a:bodyPr/>
        <a:lstStyle/>
        <a:p>
          <a:endParaRPr lang="pt-PT"/>
        </a:p>
      </dgm:t>
    </dgm:pt>
    <dgm:pt modelId="{39C7B3E3-0254-4F04-90C4-B1AAA0BA3E01}" type="sibTrans" cxnId="{17FEA42A-8621-480D-B356-A7B0F0FF28E4}">
      <dgm:prSet/>
      <dgm:spPr/>
      <dgm:t>
        <a:bodyPr/>
        <a:lstStyle/>
        <a:p>
          <a:endParaRPr lang="pt-PT"/>
        </a:p>
      </dgm:t>
    </dgm:pt>
    <dgm:pt modelId="{7DB3E80F-2A03-4C75-9311-BE5A75D18B17}">
      <dgm:prSet/>
      <dgm:spPr/>
      <dgm:t>
        <a:bodyPr/>
        <a:lstStyle/>
        <a:p>
          <a:r>
            <a:rPr lang="pt-PT" dirty="0" smtClean="0"/>
            <a:t>Armazenamento de rejeitados de explorações</a:t>
          </a:r>
          <a:br>
            <a:rPr lang="pt-PT" dirty="0" smtClean="0"/>
          </a:br>
          <a:r>
            <a:rPr lang="pt-PT" dirty="0" smtClean="0"/>
            <a:t>mineiras </a:t>
          </a:r>
          <a:endParaRPr lang="pt-PT" dirty="0"/>
        </a:p>
      </dgm:t>
    </dgm:pt>
    <dgm:pt modelId="{A45A7A4F-A0A1-49CB-99D3-603561433CC7}" type="parTrans" cxnId="{D3E446DC-F796-4BED-BF26-DB1FB8935C35}">
      <dgm:prSet/>
      <dgm:spPr/>
      <dgm:t>
        <a:bodyPr/>
        <a:lstStyle/>
        <a:p>
          <a:endParaRPr lang="pt-PT"/>
        </a:p>
      </dgm:t>
    </dgm:pt>
    <dgm:pt modelId="{205779A6-3137-403A-908F-EDFC91946EA2}" type="sibTrans" cxnId="{D3E446DC-F796-4BED-BF26-DB1FB8935C35}">
      <dgm:prSet/>
      <dgm:spPr/>
      <dgm:t>
        <a:bodyPr/>
        <a:lstStyle/>
        <a:p>
          <a:endParaRPr lang="pt-PT"/>
        </a:p>
      </dgm:t>
    </dgm:pt>
    <dgm:pt modelId="{1228794B-6180-4682-B708-C74C5C31A10E}">
      <dgm:prSet/>
      <dgm:spPr/>
      <dgm:t>
        <a:bodyPr/>
        <a:lstStyle/>
        <a:p>
          <a:r>
            <a:rPr lang="pt-PT" dirty="0" smtClean="0"/>
            <a:t>Aquacultura</a:t>
          </a:r>
          <a:endParaRPr lang="pt-PT" dirty="0"/>
        </a:p>
      </dgm:t>
    </dgm:pt>
    <dgm:pt modelId="{D2F14391-5FC7-41D6-9D02-D7A0660FF490}" type="parTrans" cxnId="{CFBA7741-3A21-405C-BB0E-7BE4172F0664}">
      <dgm:prSet/>
      <dgm:spPr/>
      <dgm:t>
        <a:bodyPr/>
        <a:lstStyle/>
        <a:p>
          <a:endParaRPr lang="pt-PT"/>
        </a:p>
      </dgm:t>
    </dgm:pt>
    <dgm:pt modelId="{ABB85B26-5BC9-4920-913C-A449C5868C02}" type="sibTrans" cxnId="{CFBA7741-3A21-405C-BB0E-7BE4172F0664}">
      <dgm:prSet/>
      <dgm:spPr/>
      <dgm:t>
        <a:bodyPr/>
        <a:lstStyle/>
        <a:p>
          <a:endParaRPr lang="pt-PT"/>
        </a:p>
      </dgm:t>
    </dgm:pt>
    <dgm:pt modelId="{BF296528-6E10-47AC-B03D-F9560B88A683}">
      <dgm:prSet/>
      <dgm:spPr/>
      <dgm:t>
        <a:bodyPr/>
        <a:lstStyle/>
        <a:p>
          <a:r>
            <a:rPr lang="pt-PT" b="0" i="0" dirty="0" smtClean="0"/>
            <a:t>Podem trazer investimento económico, e pode promover o desenvolvimento de uma região. </a:t>
          </a:r>
          <a:r>
            <a:rPr lang="pt-PT" b="0" i="0" dirty="0" smtClean="0"/>
            <a:t>Possível </a:t>
          </a:r>
          <a:r>
            <a:rPr lang="pt-PT" b="0" i="0" dirty="0" smtClean="0"/>
            <a:t>aumento da pressão imobiliária, construção de restaurantes, marinas fluviais, entre outros.</a:t>
          </a:r>
          <a:endParaRPr lang="pt-PT" dirty="0"/>
        </a:p>
      </dgm:t>
    </dgm:pt>
    <dgm:pt modelId="{9782AF5D-2649-405C-ABB5-08206D112DC2}" type="parTrans" cxnId="{3F6B1600-490A-42F3-8B33-2FE162980BAA}">
      <dgm:prSet/>
      <dgm:spPr/>
      <dgm:t>
        <a:bodyPr/>
        <a:lstStyle/>
        <a:p>
          <a:endParaRPr lang="pt-PT"/>
        </a:p>
      </dgm:t>
    </dgm:pt>
    <dgm:pt modelId="{83B24A9A-6EB8-4B6F-BFFB-BF838C423082}" type="sibTrans" cxnId="{3F6B1600-490A-42F3-8B33-2FE162980BAA}">
      <dgm:prSet/>
      <dgm:spPr/>
      <dgm:t>
        <a:bodyPr/>
        <a:lstStyle/>
        <a:p>
          <a:endParaRPr lang="pt-PT"/>
        </a:p>
      </dgm:t>
    </dgm:pt>
    <dgm:pt modelId="{2622CA28-C431-4266-8FC6-314FEFF8A061}" type="pres">
      <dgm:prSet presAssocID="{3E426848-E4B8-46E0-88A4-9A2BBC8C29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66D2FE1-9A39-4A61-B4F7-F5C59C7EB601}" type="pres">
      <dgm:prSet presAssocID="{A6125275-CD40-4781-B6B2-DFBF5542ED2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7185B9-E787-4752-A0B2-F14BBF60671E}" type="pres">
      <dgm:prSet presAssocID="{FECC18FB-F742-4B2F-831A-15CCA762E195}" presName="sibTrans" presStyleCnt="0"/>
      <dgm:spPr/>
      <dgm:t>
        <a:bodyPr/>
        <a:lstStyle/>
        <a:p>
          <a:endParaRPr lang="pt-PT"/>
        </a:p>
      </dgm:t>
    </dgm:pt>
    <dgm:pt modelId="{97466F29-B321-40D7-A4B8-84AD9C0FABE6}" type="pres">
      <dgm:prSet presAssocID="{69BA53AA-F5A2-4EF6-B94C-086BD39ADEE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F3F201-92BB-4C40-B203-7BB31D4859F8}" type="pres">
      <dgm:prSet presAssocID="{524FD58E-02CF-40BB-8891-E19ED9635352}" presName="sibTrans" presStyleCnt="0"/>
      <dgm:spPr/>
      <dgm:t>
        <a:bodyPr/>
        <a:lstStyle/>
        <a:p>
          <a:endParaRPr lang="pt-PT"/>
        </a:p>
      </dgm:t>
    </dgm:pt>
    <dgm:pt modelId="{1BB04B8C-7896-434E-B6EE-1BF5B806CB6F}" type="pres">
      <dgm:prSet presAssocID="{3B24761F-3E9E-4773-8EBC-93337FCAE93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69A9F7B-9B94-4585-A0F2-F17541C8005F}" type="pres">
      <dgm:prSet presAssocID="{C3612980-6F77-4900-9043-8526509260C6}" presName="sibTrans" presStyleCnt="0"/>
      <dgm:spPr/>
      <dgm:t>
        <a:bodyPr/>
        <a:lstStyle/>
        <a:p>
          <a:endParaRPr lang="pt-PT"/>
        </a:p>
      </dgm:t>
    </dgm:pt>
    <dgm:pt modelId="{A30C2E6A-C7F9-4941-B4B9-F6A2169FE4F7}" type="pres">
      <dgm:prSet presAssocID="{0AB4D15E-38A6-4766-BFA1-9D1E059D0F14}" presName="node" presStyleLbl="node1" presStyleIdx="3" presStyleCnt="8" custScaleX="107050" custScaleY="1000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E8058F-BA0A-48DC-8728-C8D805A99AEE}" type="pres">
      <dgm:prSet presAssocID="{47EAAAF8-6F3C-4C4B-9A59-F5C768DECF3E}" presName="sibTrans" presStyleCnt="0"/>
      <dgm:spPr/>
      <dgm:t>
        <a:bodyPr/>
        <a:lstStyle/>
        <a:p>
          <a:endParaRPr lang="pt-PT"/>
        </a:p>
      </dgm:t>
    </dgm:pt>
    <dgm:pt modelId="{677BB972-1950-4D56-8898-E2DDA0E2402C}" type="pres">
      <dgm:prSet presAssocID="{9C31D68D-575F-4C28-BCBB-752FE6CDBE12}" presName="node" presStyleLbl="node1" presStyleIdx="4" presStyleCnt="8" custLinFactNeighborX="-35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6AC220-57AC-40AB-8B38-B1C5CCE5CA23}" type="pres">
      <dgm:prSet presAssocID="{39C7B3E3-0254-4F04-90C4-B1AAA0BA3E01}" presName="sibTrans" presStyleCnt="0"/>
      <dgm:spPr/>
      <dgm:t>
        <a:bodyPr/>
        <a:lstStyle/>
        <a:p>
          <a:endParaRPr lang="pt-PT"/>
        </a:p>
      </dgm:t>
    </dgm:pt>
    <dgm:pt modelId="{D0D799D5-BA4E-4251-9AD0-B4E8DAB0DABE}" type="pres">
      <dgm:prSet presAssocID="{1228794B-6180-4682-B708-C74C5C31A10E}" presName="node" presStyleLbl="node1" presStyleIdx="5" presStyleCnt="8" custLinFactNeighborX="-15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4168C8-2C23-4CA2-88CA-0159307BE082}" type="pres">
      <dgm:prSet presAssocID="{ABB85B26-5BC9-4920-913C-A449C5868C02}" presName="sibTrans" presStyleCnt="0"/>
      <dgm:spPr/>
      <dgm:t>
        <a:bodyPr/>
        <a:lstStyle/>
        <a:p>
          <a:endParaRPr lang="pt-PT"/>
        </a:p>
      </dgm:t>
    </dgm:pt>
    <dgm:pt modelId="{224A3EED-E402-49B6-9F67-678CABB96315}" type="pres">
      <dgm:prSet presAssocID="{7DB3E80F-2A03-4C75-9311-BE5A75D18B17}" presName="node" presStyleLbl="node1" presStyleIdx="6" presStyleCnt="8" custLinFactNeighborX="-25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BD9396-8B62-49AC-89EC-88767C810F3A}" type="pres">
      <dgm:prSet presAssocID="{205779A6-3137-403A-908F-EDFC91946EA2}" presName="sibTrans" presStyleCnt="0"/>
      <dgm:spPr/>
      <dgm:t>
        <a:bodyPr/>
        <a:lstStyle/>
        <a:p>
          <a:endParaRPr lang="pt-PT"/>
        </a:p>
      </dgm:t>
    </dgm:pt>
    <dgm:pt modelId="{F36205BC-130B-4ED3-979F-029719A0BF27}" type="pres">
      <dgm:prSet presAssocID="{BF296528-6E10-47AC-B03D-F9560B88A683}" presName="node" presStyleLbl="node1" presStyleIdx="7" presStyleCnt="8" custScaleX="105447" custLinFactNeighborX="-5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FBA7741-3A21-405C-BB0E-7BE4172F0664}" srcId="{3E426848-E4B8-46E0-88A4-9A2BBC8C29CA}" destId="{1228794B-6180-4682-B708-C74C5C31A10E}" srcOrd="5" destOrd="0" parTransId="{D2F14391-5FC7-41D6-9D02-D7A0660FF490}" sibTransId="{ABB85B26-5BC9-4920-913C-A449C5868C02}"/>
    <dgm:cxn modelId="{B2A15FF2-336F-4B25-9B01-94503FDED9F7}" srcId="{3E426848-E4B8-46E0-88A4-9A2BBC8C29CA}" destId="{A6125275-CD40-4781-B6B2-DFBF5542ED25}" srcOrd="0" destOrd="0" parTransId="{288DE774-7EF8-4B30-8CEE-A0286F4A203D}" sibTransId="{FECC18FB-F742-4B2F-831A-15CCA762E195}"/>
    <dgm:cxn modelId="{33A444BE-AF5C-4539-A95C-63C4800F2BE8}" type="presOf" srcId="{7DB3E80F-2A03-4C75-9311-BE5A75D18B17}" destId="{224A3EED-E402-49B6-9F67-678CABB96315}" srcOrd="0" destOrd="0" presId="urn:microsoft.com/office/officeart/2005/8/layout/default#1"/>
    <dgm:cxn modelId="{7EAD9CB4-7E37-431C-8206-D07728A9264B}" srcId="{3E426848-E4B8-46E0-88A4-9A2BBC8C29CA}" destId="{69BA53AA-F5A2-4EF6-B94C-086BD39ADEEC}" srcOrd="1" destOrd="0" parTransId="{7119C33A-D034-45EE-9653-97FED913EF1F}" sibTransId="{524FD58E-02CF-40BB-8891-E19ED9635352}"/>
    <dgm:cxn modelId="{3F6B1600-490A-42F3-8B33-2FE162980BAA}" srcId="{3E426848-E4B8-46E0-88A4-9A2BBC8C29CA}" destId="{BF296528-6E10-47AC-B03D-F9560B88A683}" srcOrd="7" destOrd="0" parTransId="{9782AF5D-2649-405C-ABB5-08206D112DC2}" sibTransId="{83B24A9A-6EB8-4B6F-BFFB-BF838C423082}"/>
    <dgm:cxn modelId="{8833ED0E-5BCB-4E38-AA25-F5157B3D0145}" type="presOf" srcId="{3E426848-E4B8-46E0-88A4-9A2BBC8C29CA}" destId="{2622CA28-C431-4266-8FC6-314FEFF8A061}" srcOrd="0" destOrd="0" presId="urn:microsoft.com/office/officeart/2005/8/layout/default#1"/>
    <dgm:cxn modelId="{7000E243-E699-4724-82B8-F2B7D6879CE0}" type="presOf" srcId="{1228794B-6180-4682-B708-C74C5C31A10E}" destId="{D0D799D5-BA4E-4251-9AD0-B4E8DAB0DABE}" srcOrd="0" destOrd="0" presId="urn:microsoft.com/office/officeart/2005/8/layout/default#1"/>
    <dgm:cxn modelId="{DD9C02DA-508B-465E-9C2C-4B08851598DB}" type="presOf" srcId="{A6125275-CD40-4781-B6B2-DFBF5542ED25}" destId="{366D2FE1-9A39-4A61-B4F7-F5C59C7EB601}" srcOrd="0" destOrd="0" presId="urn:microsoft.com/office/officeart/2005/8/layout/default#1"/>
    <dgm:cxn modelId="{D3E446DC-F796-4BED-BF26-DB1FB8935C35}" srcId="{3E426848-E4B8-46E0-88A4-9A2BBC8C29CA}" destId="{7DB3E80F-2A03-4C75-9311-BE5A75D18B17}" srcOrd="6" destOrd="0" parTransId="{A45A7A4F-A0A1-49CB-99D3-603561433CC7}" sibTransId="{205779A6-3137-403A-908F-EDFC91946EA2}"/>
    <dgm:cxn modelId="{DEF6C90F-DB02-4122-B8C7-B4BDD5912A2A}" type="presOf" srcId="{69BA53AA-F5A2-4EF6-B94C-086BD39ADEEC}" destId="{97466F29-B321-40D7-A4B8-84AD9C0FABE6}" srcOrd="0" destOrd="0" presId="urn:microsoft.com/office/officeart/2005/8/layout/default#1"/>
    <dgm:cxn modelId="{F4E2D9A9-2518-4047-A9AA-EAFFD3022A85}" srcId="{3E426848-E4B8-46E0-88A4-9A2BBC8C29CA}" destId="{3B24761F-3E9E-4773-8EBC-93337FCAE933}" srcOrd="2" destOrd="0" parTransId="{BA11BF05-3EBB-4C0A-987F-BBF5ED67C093}" sibTransId="{C3612980-6F77-4900-9043-8526509260C6}"/>
    <dgm:cxn modelId="{5AD0E911-99CF-4C1C-93FB-7D673312EA4A}" type="presOf" srcId="{0AB4D15E-38A6-4766-BFA1-9D1E059D0F14}" destId="{A30C2E6A-C7F9-4941-B4B9-F6A2169FE4F7}" srcOrd="0" destOrd="0" presId="urn:microsoft.com/office/officeart/2005/8/layout/default#1"/>
    <dgm:cxn modelId="{17FEA42A-8621-480D-B356-A7B0F0FF28E4}" srcId="{3E426848-E4B8-46E0-88A4-9A2BBC8C29CA}" destId="{9C31D68D-575F-4C28-BCBB-752FE6CDBE12}" srcOrd="4" destOrd="0" parTransId="{6B0F0244-043C-4CDC-9306-0B4EC8F68642}" sibTransId="{39C7B3E3-0254-4F04-90C4-B1AAA0BA3E01}"/>
    <dgm:cxn modelId="{F2AEA6C5-E1E0-430A-AF4E-7721B4E741C5}" srcId="{3E426848-E4B8-46E0-88A4-9A2BBC8C29CA}" destId="{0AB4D15E-38A6-4766-BFA1-9D1E059D0F14}" srcOrd="3" destOrd="0" parTransId="{5CC4D85C-1BA8-48E7-A97E-B95699BEB810}" sibTransId="{47EAAAF8-6F3C-4C4B-9A59-F5C768DECF3E}"/>
    <dgm:cxn modelId="{8F0CA974-D254-42E7-9C1E-7DE3A933AF65}" type="presOf" srcId="{9C31D68D-575F-4C28-BCBB-752FE6CDBE12}" destId="{677BB972-1950-4D56-8898-E2DDA0E2402C}" srcOrd="0" destOrd="0" presId="urn:microsoft.com/office/officeart/2005/8/layout/default#1"/>
    <dgm:cxn modelId="{A0732E91-E906-474B-A705-F722F6B8B49D}" type="presOf" srcId="{3B24761F-3E9E-4773-8EBC-93337FCAE933}" destId="{1BB04B8C-7896-434E-B6EE-1BF5B806CB6F}" srcOrd="0" destOrd="0" presId="urn:microsoft.com/office/officeart/2005/8/layout/default#1"/>
    <dgm:cxn modelId="{84F02BD8-996C-46BE-8792-A459AB65CBA0}" type="presOf" srcId="{BF296528-6E10-47AC-B03D-F9560B88A683}" destId="{F36205BC-130B-4ED3-979F-029719A0BF27}" srcOrd="0" destOrd="0" presId="urn:microsoft.com/office/officeart/2005/8/layout/default#1"/>
    <dgm:cxn modelId="{741DB575-FE45-4A97-BB01-530AAB69AF1E}" type="presParOf" srcId="{2622CA28-C431-4266-8FC6-314FEFF8A061}" destId="{366D2FE1-9A39-4A61-B4F7-F5C59C7EB601}" srcOrd="0" destOrd="0" presId="urn:microsoft.com/office/officeart/2005/8/layout/default#1"/>
    <dgm:cxn modelId="{2B3F1DC8-EA1C-41BC-9F96-1BD59413A4BC}" type="presParOf" srcId="{2622CA28-C431-4266-8FC6-314FEFF8A061}" destId="{317185B9-E787-4752-A0B2-F14BBF60671E}" srcOrd="1" destOrd="0" presId="urn:microsoft.com/office/officeart/2005/8/layout/default#1"/>
    <dgm:cxn modelId="{8EAEFD97-3C3D-4899-8BA5-8F968918BED7}" type="presParOf" srcId="{2622CA28-C431-4266-8FC6-314FEFF8A061}" destId="{97466F29-B321-40D7-A4B8-84AD9C0FABE6}" srcOrd="2" destOrd="0" presId="urn:microsoft.com/office/officeart/2005/8/layout/default#1"/>
    <dgm:cxn modelId="{EB424CBE-BF9B-431E-B313-D904F1D5DA3A}" type="presParOf" srcId="{2622CA28-C431-4266-8FC6-314FEFF8A061}" destId="{92F3F201-92BB-4C40-B203-7BB31D4859F8}" srcOrd="3" destOrd="0" presId="urn:microsoft.com/office/officeart/2005/8/layout/default#1"/>
    <dgm:cxn modelId="{F3B1109C-4765-49C6-8340-60E71A0846B0}" type="presParOf" srcId="{2622CA28-C431-4266-8FC6-314FEFF8A061}" destId="{1BB04B8C-7896-434E-B6EE-1BF5B806CB6F}" srcOrd="4" destOrd="0" presId="urn:microsoft.com/office/officeart/2005/8/layout/default#1"/>
    <dgm:cxn modelId="{80520EA8-C5CB-4FE2-AF46-2E624A683FA5}" type="presParOf" srcId="{2622CA28-C431-4266-8FC6-314FEFF8A061}" destId="{969A9F7B-9B94-4585-A0F2-F17541C8005F}" srcOrd="5" destOrd="0" presId="urn:microsoft.com/office/officeart/2005/8/layout/default#1"/>
    <dgm:cxn modelId="{BCA7C4E4-3852-41D1-8DF9-2D35D8F2C284}" type="presParOf" srcId="{2622CA28-C431-4266-8FC6-314FEFF8A061}" destId="{A30C2E6A-C7F9-4941-B4B9-F6A2169FE4F7}" srcOrd="6" destOrd="0" presId="urn:microsoft.com/office/officeart/2005/8/layout/default#1"/>
    <dgm:cxn modelId="{758CEFB1-71FA-4DBD-BCE4-6C802A05EC0F}" type="presParOf" srcId="{2622CA28-C431-4266-8FC6-314FEFF8A061}" destId="{8AE8058F-BA0A-48DC-8728-C8D805A99AEE}" srcOrd="7" destOrd="0" presId="urn:microsoft.com/office/officeart/2005/8/layout/default#1"/>
    <dgm:cxn modelId="{6BAFF715-35EF-4D78-BBBF-ACCD53BC5ECC}" type="presParOf" srcId="{2622CA28-C431-4266-8FC6-314FEFF8A061}" destId="{677BB972-1950-4D56-8898-E2DDA0E2402C}" srcOrd="8" destOrd="0" presId="urn:microsoft.com/office/officeart/2005/8/layout/default#1"/>
    <dgm:cxn modelId="{71365232-87C1-4F92-BBC0-9378EEEE38CC}" type="presParOf" srcId="{2622CA28-C431-4266-8FC6-314FEFF8A061}" destId="{976AC220-57AC-40AB-8B38-B1C5CCE5CA23}" srcOrd="9" destOrd="0" presId="urn:microsoft.com/office/officeart/2005/8/layout/default#1"/>
    <dgm:cxn modelId="{291F3390-7CF7-4225-AC07-64454026BBA6}" type="presParOf" srcId="{2622CA28-C431-4266-8FC6-314FEFF8A061}" destId="{D0D799D5-BA4E-4251-9AD0-B4E8DAB0DABE}" srcOrd="10" destOrd="0" presId="urn:microsoft.com/office/officeart/2005/8/layout/default#1"/>
    <dgm:cxn modelId="{61160520-BD4E-4270-9406-7CAA9B72D346}" type="presParOf" srcId="{2622CA28-C431-4266-8FC6-314FEFF8A061}" destId="{7E4168C8-2C23-4CA2-88CA-0159307BE082}" srcOrd="11" destOrd="0" presId="urn:microsoft.com/office/officeart/2005/8/layout/default#1"/>
    <dgm:cxn modelId="{67E0C8E9-A290-4665-9318-53DC1E87B128}" type="presParOf" srcId="{2622CA28-C431-4266-8FC6-314FEFF8A061}" destId="{224A3EED-E402-49B6-9F67-678CABB96315}" srcOrd="12" destOrd="0" presId="urn:microsoft.com/office/officeart/2005/8/layout/default#1"/>
    <dgm:cxn modelId="{CF0CD306-B6C4-4B73-848C-E897689B961D}" type="presParOf" srcId="{2622CA28-C431-4266-8FC6-314FEFF8A061}" destId="{75BD9396-8B62-49AC-89EC-88767C810F3A}" srcOrd="13" destOrd="0" presId="urn:microsoft.com/office/officeart/2005/8/layout/default#1"/>
    <dgm:cxn modelId="{0E63A0B0-BFB7-405A-B0ED-09B31AAAED17}" type="presParOf" srcId="{2622CA28-C431-4266-8FC6-314FEFF8A061}" destId="{F36205BC-130B-4ED3-979F-029719A0BF27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26848-E4B8-46E0-88A4-9A2BBC8C29C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6125275-CD40-4781-B6B2-DFBF5542ED25}">
      <dgm:prSet phldrT="[Texto]"/>
      <dgm:spPr/>
      <dgm:t>
        <a:bodyPr/>
        <a:lstStyle/>
        <a:p>
          <a:r>
            <a:rPr lang="pt-PT" dirty="0" smtClean="0"/>
            <a:t>Inundação de vastas áreas, muitas delas cultiváveis</a:t>
          </a:r>
          <a:endParaRPr lang="pt-PT" dirty="0"/>
        </a:p>
      </dgm:t>
    </dgm:pt>
    <dgm:pt modelId="{288DE774-7EF8-4B30-8CEE-A0286F4A203D}" type="parTrans" cxnId="{B2A15FF2-336F-4B25-9B01-94503FDED9F7}">
      <dgm:prSet/>
      <dgm:spPr/>
      <dgm:t>
        <a:bodyPr/>
        <a:lstStyle/>
        <a:p>
          <a:endParaRPr lang="pt-PT"/>
        </a:p>
      </dgm:t>
    </dgm:pt>
    <dgm:pt modelId="{FECC18FB-F742-4B2F-831A-15CCA762E195}" type="sibTrans" cxnId="{B2A15FF2-336F-4B25-9B01-94503FDED9F7}">
      <dgm:prSet/>
      <dgm:spPr/>
      <dgm:t>
        <a:bodyPr/>
        <a:lstStyle/>
        <a:p>
          <a:endParaRPr lang="pt-PT"/>
        </a:p>
      </dgm:t>
    </dgm:pt>
    <dgm:pt modelId="{69BA53AA-F5A2-4EF6-B94C-086BD39ADEEC}">
      <dgm:prSet phldrT="[Texto]"/>
      <dgm:spPr/>
      <dgm:t>
        <a:bodyPr/>
        <a:lstStyle/>
        <a:p>
          <a:r>
            <a:rPr lang="pt-PT" dirty="0" smtClean="0"/>
            <a:t>Deslocação de pessoas </a:t>
          </a:r>
          <a:br>
            <a:rPr lang="pt-PT" dirty="0" smtClean="0"/>
          </a:br>
          <a:r>
            <a:rPr lang="pt-PT" b="0" i="0" dirty="0" smtClean="0"/>
            <a:t>(ex: Aldeia da Luz, durante a construção da Barragem de Alqueva).</a:t>
          </a:r>
          <a:endParaRPr lang="pt-PT" dirty="0"/>
        </a:p>
      </dgm:t>
    </dgm:pt>
    <dgm:pt modelId="{7119C33A-D034-45EE-9653-97FED913EF1F}" type="parTrans" cxnId="{7EAD9CB4-7E37-431C-8206-D07728A9264B}">
      <dgm:prSet/>
      <dgm:spPr/>
      <dgm:t>
        <a:bodyPr/>
        <a:lstStyle/>
        <a:p>
          <a:endParaRPr lang="pt-PT"/>
        </a:p>
      </dgm:t>
    </dgm:pt>
    <dgm:pt modelId="{524FD58E-02CF-40BB-8891-E19ED9635352}" type="sibTrans" cxnId="{7EAD9CB4-7E37-431C-8206-D07728A9264B}">
      <dgm:prSet/>
      <dgm:spPr/>
      <dgm:t>
        <a:bodyPr/>
        <a:lstStyle/>
        <a:p>
          <a:endParaRPr lang="pt-PT"/>
        </a:p>
      </dgm:t>
    </dgm:pt>
    <dgm:pt modelId="{3B24761F-3E9E-4773-8EBC-93337FCAE933}">
      <dgm:prSet phldrT="[Texto]"/>
      <dgm:spPr/>
      <dgm:t>
        <a:bodyPr/>
        <a:lstStyle/>
        <a:p>
          <a:r>
            <a:rPr lang="pt-PT" dirty="0" smtClean="0"/>
            <a:t>Alteração de regimes de escoamento </a:t>
          </a:r>
          <a:endParaRPr lang="pt-PT" dirty="0"/>
        </a:p>
      </dgm:t>
    </dgm:pt>
    <dgm:pt modelId="{BA11BF05-3EBB-4C0A-987F-BBF5ED67C093}" type="parTrans" cxnId="{F4E2D9A9-2518-4047-A9AA-EAFFD3022A85}">
      <dgm:prSet/>
      <dgm:spPr/>
      <dgm:t>
        <a:bodyPr/>
        <a:lstStyle/>
        <a:p>
          <a:endParaRPr lang="pt-PT"/>
        </a:p>
      </dgm:t>
    </dgm:pt>
    <dgm:pt modelId="{C3612980-6F77-4900-9043-8526509260C6}" type="sibTrans" cxnId="{F4E2D9A9-2518-4047-A9AA-EAFFD3022A85}">
      <dgm:prSet/>
      <dgm:spPr/>
      <dgm:t>
        <a:bodyPr/>
        <a:lstStyle/>
        <a:p>
          <a:endParaRPr lang="pt-PT"/>
        </a:p>
      </dgm:t>
    </dgm:pt>
    <dgm:pt modelId="{0AB4D15E-38A6-4766-BFA1-9D1E059D0F14}">
      <dgm:prSet/>
      <dgm:spPr/>
      <dgm:t>
        <a:bodyPr/>
        <a:lstStyle/>
        <a:p>
          <a:r>
            <a:rPr lang="pt-PT" dirty="0" smtClean="0"/>
            <a:t>Alteração de ecossistemas</a:t>
          </a:r>
          <a:endParaRPr lang="pt-PT" dirty="0"/>
        </a:p>
      </dgm:t>
    </dgm:pt>
    <dgm:pt modelId="{5CC4D85C-1BA8-48E7-A97E-B95699BEB810}" type="parTrans" cxnId="{F2AEA6C5-E1E0-430A-AF4E-7721B4E741C5}">
      <dgm:prSet/>
      <dgm:spPr/>
      <dgm:t>
        <a:bodyPr/>
        <a:lstStyle/>
        <a:p>
          <a:endParaRPr lang="pt-PT"/>
        </a:p>
      </dgm:t>
    </dgm:pt>
    <dgm:pt modelId="{47EAAAF8-6F3C-4C4B-9A59-F5C768DECF3E}" type="sibTrans" cxnId="{F2AEA6C5-E1E0-430A-AF4E-7721B4E741C5}">
      <dgm:prSet/>
      <dgm:spPr/>
      <dgm:t>
        <a:bodyPr/>
        <a:lstStyle/>
        <a:p>
          <a:endParaRPr lang="pt-PT"/>
        </a:p>
      </dgm:t>
    </dgm:pt>
    <dgm:pt modelId="{9C31D68D-575F-4C28-BCBB-752FE6CDBE12}">
      <dgm:prSet/>
      <dgm:spPr/>
      <dgm:t>
        <a:bodyPr/>
        <a:lstStyle/>
        <a:p>
          <a:r>
            <a:rPr lang="pt-PT" dirty="0" smtClean="0"/>
            <a:t>Interrupção da continuidade da vida aquática e do transporte de sedimentos</a:t>
          </a:r>
          <a:endParaRPr lang="pt-PT" dirty="0"/>
        </a:p>
      </dgm:t>
    </dgm:pt>
    <dgm:pt modelId="{6B0F0244-043C-4CDC-9306-0B4EC8F68642}" type="parTrans" cxnId="{17FEA42A-8621-480D-B356-A7B0F0FF28E4}">
      <dgm:prSet/>
      <dgm:spPr/>
      <dgm:t>
        <a:bodyPr/>
        <a:lstStyle/>
        <a:p>
          <a:endParaRPr lang="pt-PT"/>
        </a:p>
      </dgm:t>
    </dgm:pt>
    <dgm:pt modelId="{39C7B3E3-0254-4F04-90C4-B1AAA0BA3E01}" type="sibTrans" cxnId="{17FEA42A-8621-480D-B356-A7B0F0FF28E4}">
      <dgm:prSet/>
      <dgm:spPr/>
      <dgm:t>
        <a:bodyPr/>
        <a:lstStyle/>
        <a:p>
          <a:endParaRPr lang="pt-PT"/>
        </a:p>
      </dgm:t>
    </dgm:pt>
    <dgm:pt modelId="{7DB3E80F-2A03-4C75-9311-BE5A75D18B17}">
      <dgm:prSet/>
      <dgm:spPr/>
      <dgm:t>
        <a:bodyPr/>
        <a:lstStyle/>
        <a:p>
          <a:r>
            <a:rPr lang="pt-PT" b="0" i="0" dirty="0" smtClean="0"/>
            <a:t>Impedem as migrações dos peixes na época de reprodução, apesar de haver passagens para este fim, que nem sempre mitigam o problema</a:t>
          </a:r>
          <a:endParaRPr lang="pt-PT" dirty="0"/>
        </a:p>
      </dgm:t>
    </dgm:pt>
    <dgm:pt modelId="{A45A7A4F-A0A1-49CB-99D3-603561433CC7}" type="parTrans" cxnId="{D3E446DC-F796-4BED-BF26-DB1FB8935C35}">
      <dgm:prSet/>
      <dgm:spPr/>
      <dgm:t>
        <a:bodyPr/>
        <a:lstStyle/>
        <a:p>
          <a:endParaRPr lang="pt-PT"/>
        </a:p>
      </dgm:t>
    </dgm:pt>
    <dgm:pt modelId="{205779A6-3137-403A-908F-EDFC91946EA2}" type="sibTrans" cxnId="{D3E446DC-F796-4BED-BF26-DB1FB8935C35}">
      <dgm:prSet/>
      <dgm:spPr/>
      <dgm:t>
        <a:bodyPr/>
        <a:lstStyle/>
        <a:p>
          <a:endParaRPr lang="pt-PT"/>
        </a:p>
      </dgm:t>
    </dgm:pt>
    <dgm:pt modelId="{1228794B-6180-4682-B708-C74C5C31A10E}">
      <dgm:prSet/>
      <dgm:spPr/>
      <dgm:t>
        <a:bodyPr/>
        <a:lstStyle/>
        <a:p>
          <a:r>
            <a:rPr lang="pt-PT" dirty="0" smtClean="0"/>
            <a:t>Diminuição dos níveis de oxigénio nas albufeiras</a:t>
          </a:r>
          <a:endParaRPr lang="pt-PT" dirty="0"/>
        </a:p>
      </dgm:t>
    </dgm:pt>
    <dgm:pt modelId="{D2F14391-5FC7-41D6-9D02-D7A0660FF490}" type="parTrans" cxnId="{CFBA7741-3A21-405C-BB0E-7BE4172F0664}">
      <dgm:prSet/>
      <dgm:spPr/>
      <dgm:t>
        <a:bodyPr/>
        <a:lstStyle/>
        <a:p>
          <a:endParaRPr lang="pt-PT"/>
        </a:p>
      </dgm:t>
    </dgm:pt>
    <dgm:pt modelId="{ABB85B26-5BC9-4920-913C-A449C5868C02}" type="sibTrans" cxnId="{CFBA7741-3A21-405C-BB0E-7BE4172F0664}">
      <dgm:prSet/>
      <dgm:spPr/>
      <dgm:t>
        <a:bodyPr/>
        <a:lstStyle/>
        <a:p>
          <a:endParaRPr lang="pt-PT"/>
        </a:p>
      </dgm:t>
    </dgm:pt>
    <dgm:pt modelId="{BF296528-6E10-47AC-B03D-F9560B88A683}">
      <dgm:prSet/>
      <dgm:spPr/>
      <dgm:t>
        <a:bodyPr/>
        <a:lstStyle/>
        <a:p>
          <a:r>
            <a:rPr lang="pt-PT" dirty="0" smtClean="0"/>
            <a:t>Outros</a:t>
          </a:r>
          <a:endParaRPr lang="pt-PT" dirty="0"/>
        </a:p>
      </dgm:t>
    </dgm:pt>
    <dgm:pt modelId="{9782AF5D-2649-405C-ABB5-08206D112DC2}" type="parTrans" cxnId="{3F6B1600-490A-42F3-8B33-2FE162980BAA}">
      <dgm:prSet/>
      <dgm:spPr/>
      <dgm:t>
        <a:bodyPr/>
        <a:lstStyle/>
        <a:p>
          <a:endParaRPr lang="pt-PT"/>
        </a:p>
      </dgm:t>
    </dgm:pt>
    <dgm:pt modelId="{83B24A9A-6EB8-4B6F-BFFB-BF838C423082}" type="sibTrans" cxnId="{3F6B1600-490A-42F3-8B33-2FE162980BAA}">
      <dgm:prSet/>
      <dgm:spPr/>
      <dgm:t>
        <a:bodyPr/>
        <a:lstStyle/>
        <a:p>
          <a:endParaRPr lang="pt-PT"/>
        </a:p>
      </dgm:t>
    </dgm:pt>
    <dgm:pt modelId="{2622CA28-C431-4266-8FC6-314FEFF8A061}" type="pres">
      <dgm:prSet presAssocID="{3E426848-E4B8-46E0-88A4-9A2BBC8C29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66D2FE1-9A39-4A61-B4F7-F5C59C7EB601}" type="pres">
      <dgm:prSet presAssocID="{A6125275-CD40-4781-B6B2-DFBF5542ED2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7185B9-E787-4752-A0B2-F14BBF60671E}" type="pres">
      <dgm:prSet presAssocID="{FECC18FB-F742-4B2F-831A-15CCA762E195}" presName="sibTrans" presStyleCnt="0"/>
      <dgm:spPr/>
      <dgm:t>
        <a:bodyPr/>
        <a:lstStyle/>
        <a:p>
          <a:endParaRPr lang="pt-PT"/>
        </a:p>
      </dgm:t>
    </dgm:pt>
    <dgm:pt modelId="{97466F29-B321-40D7-A4B8-84AD9C0FABE6}" type="pres">
      <dgm:prSet presAssocID="{69BA53AA-F5A2-4EF6-B94C-086BD39ADEE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F3F201-92BB-4C40-B203-7BB31D4859F8}" type="pres">
      <dgm:prSet presAssocID="{524FD58E-02CF-40BB-8891-E19ED9635352}" presName="sibTrans" presStyleCnt="0"/>
      <dgm:spPr/>
      <dgm:t>
        <a:bodyPr/>
        <a:lstStyle/>
        <a:p>
          <a:endParaRPr lang="pt-PT"/>
        </a:p>
      </dgm:t>
    </dgm:pt>
    <dgm:pt modelId="{1BB04B8C-7896-434E-B6EE-1BF5B806CB6F}" type="pres">
      <dgm:prSet presAssocID="{3B24761F-3E9E-4773-8EBC-93337FCAE93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69A9F7B-9B94-4585-A0F2-F17541C8005F}" type="pres">
      <dgm:prSet presAssocID="{C3612980-6F77-4900-9043-8526509260C6}" presName="sibTrans" presStyleCnt="0"/>
      <dgm:spPr/>
      <dgm:t>
        <a:bodyPr/>
        <a:lstStyle/>
        <a:p>
          <a:endParaRPr lang="pt-PT"/>
        </a:p>
      </dgm:t>
    </dgm:pt>
    <dgm:pt modelId="{A30C2E6A-C7F9-4941-B4B9-F6A2169FE4F7}" type="pres">
      <dgm:prSet presAssocID="{0AB4D15E-38A6-4766-BFA1-9D1E059D0F14}" presName="node" presStyleLbl="node1" presStyleIdx="3" presStyleCnt="8" custScaleX="107050" custScaleY="1000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E8058F-BA0A-48DC-8728-C8D805A99AEE}" type="pres">
      <dgm:prSet presAssocID="{47EAAAF8-6F3C-4C4B-9A59-F5C768DECF3E}" presName="sibTrans" presStyleCnt="0"/>
      <dgm:spPr/>
      <dgm:t>
        <a:bodyPr/>
        <a:lstStyle/>
        <a:p>
          <a:endParaRPr lang="pt-PT"/>
        </a:p>
      </dgm:t>
    </dgm:pt>
    <dgm:pt modelId="{677BB972-1950-4D56-8898-E2DDA0E2402C}" type="pres">
      <dgm:prSet presAssocID="{9C31D68D-575F-4C28-BCBB-752FE6CDBE12}" presName="node" presStyleLbl="node1" presStyleIdx="4" presStyleCnt="8" custLinFactNeighborX="-35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6AC220-57AC-40AB-8B38-B1C5CCE5CA23}" type="pres">
      <dgm:prSet presAssocID="{39C7B3E3-0254-4F04-90C4-B1AAA0BA3E01}" presName="sibTrans" presStyleCnt="0"/>
      <dgm:spPr/>
      <dgm:t>
        <a:bodyPr/>
        <a:lstStyle/>
        <a:p>
          <a:endParaRPr lang="pt-PT"/>
        </a:p>
      </dgm:t>
    </dgm:pt>
    <dgm:pt modelId="{D0D799D5-BA4E-4251-9AD0-B4E8DAB0DABE}" type="pres">
      <dgm:prSet presAssocID="{1228794B-6180-4682-B708-C74C5C31A10E}" presName="node" presStyleLbl="node1" presStyleIdx="5" presStyleCnt="8" custLinFactNeighborX="-15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4168C8-2C23-4CA2-88CA-0159307BE082}" type="pres">
      <dgm:prSet presAssocID="{ABB85B26-5BC9-4920-913C-A449C5868C02}" presName="sibTrans" presStyleCnt="0"/>
      <dgm:spPr/>
      <dgm:t>
        <a:bodyPr/>
        <a:lstStyle/>
        <a:p>
          <a:endParaRPr lang="pt-PT"/>
        </a:p>
      </dgm:t>
    </dgm:pt>
    <dgm:pt modelId="{224A3EED-E402-49B6-9F67-678CABB96315}" type="pres">
      <dgm:prSet presAssocID="{7DB3E80F-2A03-4C75-9311-BE5A75D18B17}" presName="node" presStyleLbl="node1" presStyleIdx="6" presStyleCnt="8" custLinFactNeighborX="-25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BD9396-8B62-49AC-89EC-88767C810F3A}" type="pres">
      <dgm:prSet presAssocID="{205779A6-3137-403A-908F-EDFC91946EA2}" presName="sibTrans" presStyleCnt="0"/>
      <dgm:spPr/>
      <dgm:t>
        <a:bodyPr/>
        <a:lstStyle/>
        <a:p>
          <a:endParaRPr lang="pt-PT"/>
        </a:p>
      </dgm:t>
    </dgm:pt>
    <dgm:pt modelId="{F36205BC-130B-4ED3-979F-029719A0BF27}" type="pres">
      <dgm:prSet presAssocID="{BF296528-6E10-47AC-B03D-F9560B88A683}" presName="node" presStyleLbl="node1" presStyleIdx="7" presStyleCnt="8" custScaleX="105447" custLinFactNeighborX="-5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FBA7741-3A21-405C-BB0E-7BE4172F0664}" srcId="{3E426848-E4B8-46E0-88A4-9A2BBC8C29CA}" destId="{1228794B-6180-4682-B708-C74C5C31A10E}" srcOrd="5" destOrd="0" parTransId="{D2F14391-5FC7-41D6-9D02-D7A0660FF490}" sibTransId="{ABB85B26-5BC9-4920-913C-A449C5868C02}"/>
    <dgm:cxn modelId="{B2A15FF2-336F-4B25-9B01-94503FDED9F7}" srcId="{3E426848-E4B8-46E0-88A4-9A2BBC8C29CA}" destId="{A6125275-CD40-4781-B6B2-DFBF5542ED25}" srcOrd="0" destOrd="0" parTransId="{288DE774-7EF8-4B30-8CEE-A0286F4A203D}" sibTransId="{FECC18FB-F742-4B2F-831A-15CCA762E195}"/>
    <dgm:cxn modelId="{7EAD9CB4-7E37-431C-8206-D07728A9264B}" srcId="{3E426848-E4B8-46E0-88A4-9A2BBC8C29CA}" destId="{69BA53AA-F5A2-4EF6-B94C-086BD39ADEEC}" srcOrd="1" destOrd="0" parTransId="{7119C33A-D034-45EE-9653-97FED913EF1F}" sibTransId="{524FD58E-02CF-40BB-8891-E19ED9635352}"/>
    <dgm:cxn modelId="{52672219-1304-4027-9C81-35311277102D}" type="presOf" srcId="{9C31D68D-575F-4C28-BCBB-752FE6CDBE12}" destId="{677BB972-1950-4D56-8898-E2DDA0E2402C}" srcOrd="0" destOrd="0" presId="urn:microsoft.com/office/officeart/2005/8/layout/default#1"/>
    <dgm:cxn modelId="{3F6B1600-490A-42F3-8B33-2FE162980BAA}" srcId="{3E426848-E4B8-46E0-88A4-9A2BBC8C29CA}" destId="{BF296528-6E10-47AC-B03D-F9560B88A683}" srcOrd="7" destOrd="0" parTransId="{9782AF5D-2649-405C-ABB5-08206D112DC2}" sibTransId="{83B24A9A-6EB8-4B6F-BFFB-BF838C423082}"/>
    <dgm:cxn modelId="{D3E446DC-F796-4BED-BF26-DB1FB8935C35}" srcId="{3E426848-E4B8-46E0-88A4-9A2BBC8C29CA}" destId="{7DB3E80F-2A03-4C75-9311-BE5A75D18B17}" srcOrd="6" destOrd="0" parTransId="{A45A7A4F-A0A1-49CB-99D3-603561433CC7}" sibTransId="{205779A6-3137-403A-908F-EDFC91946EA2}"/>
    <dgm:cxn modelId="{B3E97DC8-64B8-42C3-B157-8A28D7D62BD1}" type="presOf" srcId="{1228794B-6180-4682-B708-C74C5C31A10E}" destId="{D0D799D5-BA4E-4251-9AD0-B4E8DAB0DABE}" srcOrd="0" destOrd="0" presId="urn:microsoft.com/office/officeart/2005/8/layout/default#1"/>
    <dgm:cxn modelId="{F4E2D9A9-2518-4047-A9AA-EAFFD3022A85}" srcId="{3E426848-E4B8-46E0-88A4-9A2BBC8C29CA}" destId="{3B24761F-3E9E-4773-8EBC-93337FCAE933}" srcOrd="2" destOrd="0" parTransId="{BA11BF05-3EBB-4C0A-987F-BBF5ED67C093}" sibTransId="{C3612980-6F77-4900-9043-8526509260C6}"/>
    <dgm:cxn modelId="{D141D7F0-4A0B-45D5-BE0D-2382B5759C13}" type="presOf" srcId="{BF296528-6E10-47AC-B03D-F9560B88A683}" destId="{F36205BC-130B-4ED3-979F-029719A0BF27}" srcOrd="0" destOrd="0" presId="urn:microsoft.com/office/officeart/2005/8/layout/default#1"/>
    <dgm:cxn modelId="{72F622EF-9AA4-4DBB-970B-4857B1CED610}" type="presOf" srcId="{7DB3E80F-2A03-4C75-9311-BE5A75D18B17}" destId="{224A3EED-E402-49B6-9F67-678CABB96315}" srcOrd="0" destOrd="0" presId="urn:microsoft.com/office/officeart/2005/8/layout/default#1"/>
    <dgm:cxn modelId="{6AB9EF1C-EA31-44CD-ACED-84DF4D48C20F}" type="presOf" srcId="{0AB4D15E-38A6-4766-BFA1-9D1E059D0F14}" destId="{A30C2E6A-C7F9-4941-B4B9-F6A2169FE4F7}" srcOrd="0" destOrd="0" presId="urn:microsoft.com/office/officeart/2005/8/layout/default#1"/>
    <dgm:cxn modelId="{17FEA42A-8621-480D-B356-A7B0F0FF28E4}" srcId="{3E426848-E4B8-46E0-88A4-9A2BBC8C29CA}" destId="{9C31D68D-575F-4C28-BCBB-752FE6CDBE12}" srcOrd="4" destOrd="0" parTransId="{6B0F0244-043C-4CDC-9306-0B4EC8F68642}" sibTransId="{39C7B3E3-0254-4F04-90C4-B1AAA0BA3E01}"/>
    <dgm:cxn modelId="{F2AEA6C5-E1E0-430A-AF4E-7721B4E741C5}" srcId="{3E426848-E4B8-46E0-88A4-9A2BBC8C29CA}" destId="{0AB4D15E-38A6-4766-BFA1-9D1E059D0F14}" srcOrd="3" destOrd="0" parTransId="{5CC4D85C-1BA8-48E7-A97E-B95699BEB810}" sibTransId="{47EAAAF8-6F3C-4C4B-9A59-F5C768DECF3E}"/>
    <dgm:cxn modelId="{98B9C9D7-0F9C-47B3-9FB7-900459EEA62A}" type="presOf" srcId="{A6125275-CD40-4781-B6B2-DFBF5542ED25}" destId="{366D2FE1-9A39-4A61-B4F7-F5C59C7EB601}" srcOrd="0" destOrd="0" presId="urn:microsoft.com/office/officeart/2005/8/layout/default#1"/>
    <dgm:cxn modelId="{0A6CF287-0355-4B79-AB46-7F8C1C803CE1}" type="presOf" srcId="{3B24761F-3E9E-4773-8EBC-93337FCAE933}" destId="{1BB04B8C-7896-434E-B6EE-1BF5B806CB6F}" srcOrd="0" destOrd="0" presId="urn:microsoft.com/office/officeart/2005/8/layout/default#1"/>
    <dgm:cxn modelId="{0F1869EC-6B1F-4B96-82BE-54B11108756E}" type="presOf" srcId="{69BA53AA-F5A2-4EF6-B94C-086BD39ADEEC}" destId="{97466F29-B321-40D7-A4B8-84AD9C0FABE6}" srcOrd="0" destOrd="0" presId="urn:microsoft.com/office/officeart/2005/8/layout/default#1"/>
    <dgm:cxn modelId="{849F7622-9396-4422-99A0-9698ED60BB63}" type="presOf" srcId="{3E426848-E4B8-46E0-88A4-9A2BBC8C29CA}" destId="{2622CA28-C431-4266-8FC6-314FEFF8A061}" srcOrd="0" destOrd="0" presId="urn:microsoft.com/office/officeart/2005/8/layout/default#1"/>
    <dgm:cxn modelId="{109B3917-310F-4165-9101-C79B8A6C19BA}" type="presParOf" srcId="{2622CA28-C431-4266-8FC6-314FEFF8A061}" destId="{366D2FE1-9A39-4A61-B4F7-F5C59C7EB601}" srcOrd="0" destOrd="0" presId="urn:microsoft.com/office/officeart/2005/8/layout/default#1"/>
    <dgm:cxn modelId="{10145EE6-3F17-4477-8571-A18BEDDE819A}" type="presParOf" srcId="{2622CA28-C431-4266-8FC6-314FEFF8A061}" destId="{317185B9-E787-4752-A0B2-F14BBF60671E}" srcOrd="1" destOrd="0" presId="urn:microsoft.com/office/officeart/2005/8/layout/default#1"/>
    <dgm:cxn modelId="{E8CC9F16-F241-469B-9787-6D5FC2D69A9F}" type="presParOf" srcId="{2622CA28-C431-4266-8FC6-314FEFF8A061}" destId="{97466F29-B321-40D7-A4B8-84AD9C0FABE6}" srcOrd="2" destOrd="0" presId="urn:microsoft.com/office/officeart/2005/8/layout/default#1"/>
    <dgm:cxn modelId="{EB839E04-4405-4C71-839D-C8EB6033BA98}" type="presParOf" srcId="{2622CA28-C431-4266-8FC6-314FEFF8A061}" destId="{92F3F201-92BB-4C40-B203-7BB31D4859F8}" srcOrd="3" destOrd="0" presId="urn:microsoft.com/office/officeart/2005/8/layout/default#1"/>
    <dgm:cxn modelId="{5F231C21-94EE-4F34-8432-7A5451BEB09B}" type="presParOf" srcId="{2622CA28-C431-4266-8FC6-314FEFF8A061}" destId="{1BB04B8C-7896-434E-B6EE-1BF5B806CB6F}" srcOrd="4" destOrd="0" presId="urn:microsoft.com/office/officeart/2005/8/layout/default#1"/>
    <dgm:cxn modelId="{E0ED7D1C-61A5-427E-B88D-E19C0AE270E0}" type="presParOf" srcId="{2622CA28-C431-4266-8FC6-314FEFF8A061}" destId="{969A9F7B-9B94-4585-A0F2-F17541C8005F}" srcOrd="5" destOrd="0" presId="urn:microsoft.com/office/officeart/2005/8/layout/default#1"/>
    <dgm:cxn modelId="{BF639D18-8A04-4395-93A1-9FD9B0DEDED3}" type="presParOf" srcId="{2622CA28-C431-4266-8FC6-314FEFF8A061}" destId="{A30C2E6A-C7F9-4941-B4B9-F6A2169FE4F7}" srcOrd="6" destOrd="0" presId="urn:microsoft.com/office/officeart/2005/8/layout/default#1"/>
    <dgm:cxn modelId="{F8D3FD71-3DD3-4636-8867-FF65BB3FFADF}" type="presParOf" srcId="{2622CA28-C431-4266-8FC6-314FEFF8A061}" destId="{8AE8058F-BA0A-48DC-8728-C8D805A99AEE}" srcOrd="7" destOrd="0" presId="urn:microsoft.com/office/officeart/2005/8/layout/default#1"/>
    <dgm:cxn modelId="{16EE7942-B0D0-4EE7-A71C-8D425BB70678}" type="presParOf" srcId="{2622CA28-C431-4266-8FC6-314FEFF8A061}" destId="{677BB972-1950-4D56-8898-E2DDA0E2402C}" srcOrd="8" destOrd="0" presId="urn:microsoft.com/office/officeart/2005/8/layout/default#1"/>
    <dgm:cxn modelId="{8E16AC3E-0A8C-422D-8CFF-7758A51D9CB9}" type="presParOf" srcId="{2622CA28-C431-4266-8FC6-314FEFF8A061}" destId="{976AC220-57AC-40AB-8B38-B1C5CCE5CA23}" srcOrd="9" destOrd="0" presId="urn:microsoft.com/office/officeart/2005/8/layout/default#1"/>
    <dgm:cxn modelId="{CA282489-E2B4-4630-B1E5-3270D029984C}" type="presParOf" srcId="{2622CA28-C431-4266-8FC6-314FEFF8A061}" destId="{D0D799D5-BA4E-4251-9AD0-B4E8DAB0DABE}" srcOrd="10" destOrd="0" presId="urn:microsoft.com/office/officeart/2005/8/layout/default#1"/>
    <dgm:cxn modelId="{10A38248-781C-4E38-A370-65634734B79B}" type="presParOf" srcId="{2622CA28-C431-4266-8FC6-314FEFF8A061}" destId="{7E4168C8-2C23-4CA2-88CA-0159307BE082}" srcOrd="11" destOrd="0" presId="urn:microsoft.com/office/officeart/2005/8/layout/default#1"/>
    <dgm:cxn modelId="{EF31AB87-FE0C-4DFD-BCB4-589113AC99A0}" type="presParOf" srcId="{2622CA28-C431-4266-8FC6-314FEFF8A061}" destId="{224A3EED-E402-49B6-9F67-678CABB96315}" srcOrd="12" destOrd="0" presId="urn:microsoft.com/office/officeart/2005/8/layout/default#1"/>
    <dgm:cxn modelId="{34C8C0D9-20CA-421C-8F42-50D23AA9B15C}" type="presParOf" srcId="{2622CA28-C431-4266-8FC6-314FEFF8A061}" destId="{75BD9396-8B62-49AC-89EC-88767C810F3A}" srcOrd="13" destOrd="0" presId="urn:microsoft.com/office/officeart/2005/8/layout/default#1"/>
    <dgm:cxn modelId="{F7F5BA30-7C34-411B-B662-763FA463FD4B}" type="presParOf" srcId="{2622CA28-C431-4266-8FC6-314FEFF8A061}" destId="{F36205BC-130B-4ED3-979F-029719A0BF27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2FE1-9A39-4A61-B4F7-F5C59C7EB601}">
      <dsp:nvSpPr>
        <dsp:cNvPr id="0" name=""/>
        <dsp:cNvSpPr/>
      </dsp:nvSpPr>
      <dsp:spPr>
        <a:xfrm>
          <a:off x="1063" y="374203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Rega</a:t>
          </a:r>
          <a:endParaRPr lang="pt-PT" sz="1500" kern="1200" dirty="0"/>
        </a:p>
      </dsp:txBody>
      <dsp:txXfrm>
        <a:off x="1063" y="374203"/>
        <a:ext cx="2368504" cy="1421102"/>
      </dsp:txXfrm>
    </dsp:sp>
    <dsp:sp modelId="{97466F29-B321-40D7-A4B8-84AD9C0FABE6}">
      <dsp:nvSpPr>
        <dsp:cNvPr id="0" name=""/>
        <dsp:cNvSpPr/>
      </dsp:nvSpPr>
      <dsp:spPr>
        <a:xfrm>
          <a:off x="2606418" y="374203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/>
            <a:t>Produção de energia elétrica</a:t>
          </a:r>
        </a:p>
      </dsp:txBody>
      <dsp:txXfrm>
        <a:off x="2606418" y="374203"/>
        <a:ext cx="2368504" cy="1421102"/>
      </dsp:txXfrm>
    </dsp:sp>
    <dsp:sp modelId="{1BB04B8C-7896-434E-B6EE-1BF5B806CB6F}">
      <dsp:nvSpPr>
        <dsp:cNvPr id="0" name=""/>
        <dsp:cNvSpPr/>
      </dsp:nvSpPr>
      <dsp:spPr>
        <a:xfrm>
          <a:off x="5211772" y="374203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Abastecimento de água, para usos domésticos e industriais</a:t>
          </a:r>
          <a:endParaRPr lang="pt-PT" sz="1500" kern="1200" dirty="0"/>
        </a:p>
      </dsp:txBody>
      <dsp:txXfrm>
        <a:off x="5211772" y="374203"/>
        <a:ext cx="2368504" cy="1421102"/>
      </dsp:txXfrm>
    </dsp:sp>
    <dsp:sp modelId="{A30C2E6A-C7F9-4941-B4B9-F6A2169FE4F7}">
      <dsp:nvSpPr>
        <dsp:cNvPr id="0" name=""/>
        <dsp:cNvSpPr/>
      </dsp:nvSpPr>
      <dsp:spPr>
        <a:xfrm>
          <a:off x="7817127" y="373983"/>
          <a:ext cx="2535483" cy="142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Regularização de caudal - mitigação de cheias</a:t>
          </a:r>
          <a:endParaRPr lang="pt-PT" sz="1500" kern="1200" dirty="0"/>
        </a:p>
      </dsp:txBody>
      <dsp:txXfrm>
        <a:off x="7817127" y="373983"/>
        <a:ext cx="2535483" cy="1421543"/>
      </dsp:txXfrm>
    </dsp:sp>
    <dsp:sp modelId="{677BB972-1950-4D56-8898-E2DDA0E2402C}">
      <dsp:nvSpPr>
        <dsp:cNvPr id="0" name=""/>
        <dsp:cNvSpPr/>
      </dsp:nvSpPr>
      <dsp:spPr>
        <a:xfrm>
          <a:off x="0" y="2032376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Usos recreativos; Navegação; Turismo</a:t>
          </a:r>
          <a:endParaRPr lang="pt-PT" sz="1500" kern="1200" dirty="0"/>
        </a:p>
      </dsp:txBody>
      <dsp:txXfrm>
        <a:off x="0" y="2032376"/>
        <a:ext cx="2368504" cy="1421102"/>
      </dsp:txXfrm>
    </dsp:sp>
    <dsp:sp modelId="{D0D799D5-BA4E-4251-9AD0-B4E8DAB0DABE}">
      <dsp:nvSpPr>
        <dsp:cNvPr id="0" name=""/>
        <dsp:cNvSpPr/>
      </dsp:nvSpPr>
      <dsp:spPr>
        <a:xfrm>
          <a:off x="2589305" y="2032376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Aquacultura</a:t>
          </a:r>
          <a:endParaRPr lang="pt-PT" sz="1500" kern="1200" dirty="0"/>
        </a:p>
      </dsp:txBody>
      <dsp:txXfrm>
        <a:off x="2589305" y="2032376"/>
        <a:ext cx="2368504" cy="1421102"/>
      </dsp:txXfrm>
    </dsp:sp>
    <dsp:sp modelId="{224A3EED-E402-49B6-9F67-678CABB96315}">
      <dsp:nvSpPr>
        <dsp:cNvPr id="0" name=""/>
        <dsp:cNvSpPr/>
      </dsp:nvSpPr>
      <dsp:spPr>
        <a:xfrm>
          <a:off x="5170596" y="2032376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Armazenamento de rejeitados de explorações</a:t>
          </a:r>
          <a:br>
            <a:rPr lang="pt-PT" sz="1500" kern="1200" dirty="0" smtClean="0"/>
          </a:br>
          <a:r>
            <a:rPr lang="pt-PT" sz="1500" kern="1200" dirty="0" smtClean="0"/>
            <a:t>mineiras </a:t>
          </a:r>
          <a:endParaRPr lang="pt-PT" sz="1500" kern="1200" dirty="0"/>
        </a:p>
      </dsp:txBody>
      <dsp:txXfrm>
        <a:off x="5170596" y="2032376"/>
        <a:ext cx="2368504" cy="1421102"/>
      </dsp:txXfrm>
    </dsp:sp>
    <dsp:sp modelId="{F36205BC-130B-4ED3-979F-029719A0BF27}">
      <dsp:nvSpPr>
        <dsp:cNvPr id="0" name=""/>
        <dsp:cNvSpPr/>
      </dsp:nvSpPr>
      <dsp:spPr>
        <a:xfrm>
          <a:off x="7824079" y="2032376"/>
          <a:ext cx="2497516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0" i="0" kern="1200" dirty="0" smtClean="0"/>
            <a:t>Podem trazer investimento económico, e pode promover o desenvolvimento de uma região. </a:t>
          </a:r>
          <a:r>
            <a:rPr lang="pt-PT" sz="1500" b="0" i="0" kern="1200" dirty="0" smtClean="0"/>
            <a:t>Possível </a:t>
          </a:r>
          <a:r>
            <a:rPr lang="pt-PT" sz="1500" b="0" i="0" kern="1200" dirty="0" smtClean="0"/>
            <a:t>aumento da pressão imobiliária, construção de restaurantes, marinas fluviais, entre outros.</a:t>
          </a:r>
          <a:endParaRPr lang="pt-PT" sz="1500" kern="1200" dirty="0"/>
        </a:p>
      </dsp:txBody>
      <dsp:txXfrm>
        <a:off x="7824079" y="2032376"/>
        <a:ext cx="2497516" cy="1421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2FE1-9A39-4A61-B4F7-F5C59C7EB601}">
      <dsp:nvSpPr>
        <dsp:cNvPr id="0" name=""/>
        <dsp:cNvSpPr/>
      </dsp:nvSpPr>
      <dsp:spPr>
        <a:xfrm>
          <a:off x="1063" y="374203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Inundação de vastas áreas, muitas delas cultiváveis</a:t>
          </a:r>
          <a:endParaRPr lang="pt-PT" sz="1600" kern="1200" dirty="0"/>
        </a:p>
      </dsp:txBody>
      <dsp:txXfrm>
        <a:off x="1063" y="374203"/>
        <a:ext cx="2368504" cy="1421102"/>
      </dsp:txXfrm>
    </dsp:sp>
    <dsp:sp modelId="{97466F29-B321-40D7-A4B8-84AD9C0FABE6}">
      <dsp:nvSpPr>
        <dsp:cNvPr id="0" name=""/>
        <dsp:cNvSpPr/>
      </dsp:nvSpPr>
      <dsp:spPr>
        <a:xfrm>
          <a:off x="2606418" y="374203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Deslocação de pessoas </a:t>
          </a:r>
          <a:br>
            <a:rPr lang="pt-PT" sz="1600" kern="1200" dirty="0" smtClean="0"/>
          </a:br>
          <a:r>
            <a:rPr lang="pt-PT" sz="1600" b="0" i="0" kern="1200" dirty="0" smtClean="0"/>
            <a:t>(ex: Aldeia da Luz, durante a construção da Barragem de Alqueva).</a:t>
          </a:r>
          <a:endParaRPr lang="pt-PT" sz="1600" kern="1200" dirty="0"/>
        </a:p>
      </dsp:txBody>
      <dsp:txXfrm>
        <a:off x="2606418" y="374203"/>
        <a:ext cx="2368504" cy="1421102"/>
      </dsp:txXfrm>
    </dsp:sp>
    <dsp:sp modelId="{1BB04B8C-7896-434E-B6EE-1BF5B806CB6F}">
      <dsp:nvSpPr>
        <dsp:cNvPr id="0" name=""/>
        <dsp:cNvSpPr/>
      </dsp:nvSpPr>
      <dsp:spPr>
        <a:xfrm>
          <a:off x="5211772" y="374203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Alteração de regimes de escoamento </a:t>
          </a:r>
          <a:endParaRPr lang="pt-PT" sz="1600" kern="1200" dirty="0"/>
        </a:p>
      </dsp:txBody>
      <dsp:txXfrm>
        <a:off x="5211772" y="374203"/>
        <a:ext cx="2368504" cy="1421102"/>
      </dsp:txXfrm>
    </dsp:sp>
    <dsp:sp modelId="{A30C2E6A-C7F9-4941-B4B9-F6A2169FE4F7}">
      <dsp:nvSpPr>
        <dsp:cNvPr id="0" name=""/>
        <dsp:cNvSpPr/>
      </dsp:nvSpPr>
      <dsp:spPr>
        <a:xfrm>
          <a:off x="7817127" y="373983"/>
          <a:ext cx="2535483" cy="142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Alteração de ecossistemas</a:t>
          </a:r>
          <a:endParaRPr lang="pt-PT" sz="1600" kern="1200" dirty="0"/>
        </a:p>
      </dsp:txBody>
      <dsp:txXfrm>
        <a:off x="7817127" y="373983"/>
        <a:ext cx="2535483" cy="1421543"/>
      </dsp:txXfrm>
    </dsp:sp>
    <dsp:sp modelId="{677BB972-1950-4D56-8898-E2DDA0E2402C}">
      <dsp:nvSpPr>
        <dsp:cNvPr id="0" name=""/>
        <dsp:cNvSpPr/>
      </dsp:nvSpPr>
      <dsp:spPr>
        <a:xfrm>
          <a:off x="0" y="2032376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Interrupção da continuidade da vida aquática e do transporte de sedimentos</a:t>
          </a:r>
          <a:endParaRPr lang="pt-PT" sz="1600" kern="1200" dirty="0"/>
        </a:p>
      </dsp:txBody>
      <dsp:txXfrm>
        <a:off x="0" y="2032376"/>
        <a:ext cx="2368504" cy="1421102"/>
      </dsp:txXfrm>
    </dsp:sp>
    <dsp:sp modelId="{D0D799D5-BA4E-4251-9AD0-B4E8DAB0DABE}">
      <dsp:nvSpPr>
        <dsp:cNvPr id="0" name=""/>
        <dsp:cNvSpPr/>
      </dsp:nvSpPr>
      <dsp:spPr>
        <a:xfrm>
          <a:off x="2589305" y="2032376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Diminuição dos níveis de oxigénio nas albufeiras</a:t>
          </a:r>
          <a:endParaRPr lang="pt-PT" sz="1600" kern="1200" dirty="0"/>
        </a:p>
      </dsp:txBody>
      <dsp:txXfrm>
        <a:off x="2589305" y="2032376"/>
        <a:ext cx="2368504" cy="1421102"/>
      </dsp:txXfrm>
    </dsp:sp>
    <dsp:sp modelId="{224A3EED-E402-49B6-9F67-678CABB96315}">
      <dsp:nvSpPr>
        <dsp:cNvPr id="0" name=""/>
        <dsp:cNvSpPr/>
      </dsp:nvSpPr>
      <dsp:spPr>
        <a:xfrm>
          <a:off x="5170596" y="2032376"/>
          <a:ext cx="2368504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i="0" kern="1200" dirty="0" smtClean="0"/>
            <a:t>Impedem as migrações dos peixes na época de reprodução, apesar de haver passagens para este fim, que nem sempre mitigam o problema</a:t>
          </a:r>
          <a:endParaRPr lang="pt-PT" sz="1600" kern="1200" dirty="0"/>
        </a:p>
      </dsp:txBody>
      <dsp:txXfrm>
        <a:off x="5170596" y="2032376"/>
        <a:ext cx="2368504" cy="1421102"/>
      </dsp:txXfrm>
    </dsp:sp>
    <dsp:sp modelId="{F36205BC-130B-4ED3-979F-029719A0BF27}">
      <dsp:nvSpPr>
        <dsp:cNvPr id="0" name=""/>
        <dsp:cNvSpPr/>
      </dsp:nvSpPr>
      <dsp:spPr>
        <a:xfrm>
          <a:off x="7824079" y="2032376"/>
          <a:ext cx="2497516" cy="1421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Outros</a:t>
          </a:r>
          <a:endParaRPr lang="pt-PT" sz="1600" kern="1200" dirty="0"/>
        </a:p>
      </dsp:txBody>
      <dsp:txXfrm>
        <a:off x="7824079" y="2032376"/>
        <a:ext cx="2497516" cy="1421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Uy0l2bKUPE" TargetMode="Externa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qi2t4Od4B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4340" y="1122363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Barragens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4340" y="3602038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Sim ou não?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0273" y="631993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447037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18" name="Picture 2" descr="http://www.cienciaviva.pt/veraocv/logotipos/altolindoso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761" y="2337106"/>
            <a:ext cx="2790937" cy="19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As barragens em Portugal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pt-PT" dirty="0" smtClean="0"/>
              <a:t>	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753834" y="1454215"/>
            <a:ext cx="10747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PT" sz="2000" dirty="0" smtClean="0"/>
              <a:t>No Norte do País, onde os recursos são mais abundantes e regulares, construíram-se aproveitamentos </a:t>
            </a:r>
            <a:r>
              <a:rPr lang="pt-PT" sz="2000" dirty="0" err="1" smtClean="0"/>
              <a:t>hidroelétricos</a:t>
            </a:r>
            <a:r>
              <a:rPr lang="pt-PT" sz="2000" dirty="0" smtClean="0"/>
              <a:t> para a produção de energia.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PT" sz="2000" dirty="0" smtClean="0"/>
              <a:t>A atenuação de cheias, pelo papel dos armazenamentos disponíveis nas barragens, tem também importância em várias zonas do país, tanto nos grandes rios que vêm de Espanha, como nos rios portugueses, e ainda em linhas de água de menores dimensões.  As barragens não evitam as cheias nos rios, mas podem atenuar.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PT" sz="2000" dirty="0" smtClean="0"/>
              <a:t>Parte das albufeiras de grandes barragens, em Portugal, é hoje de fins múltiplos, quer porque as albufeiras existentes ganharam novas utilizações, quer porque a evolução do conceito de planeamento integrado dos recursos hídricos tem levado ao abandono gradual de grandes aproveitamentos monovalentes.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PT" sz="2000" dirty="0" smtClean="0"/>
              <a:t>As pequenas barragens são em número superior às grandes barragens. [4]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Barragens no Norte de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http://cnpgb.apambiente.pt/gr_barragens/gbportugal/images/MapaNor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6744" y="1571961"/>
            <a:ext cx="6389604" cy="424110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9361032" y="4577483"/>
            <a:ext cx="2526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4 </a:t>
            </a:r>
            <a:r>
              <a:rPr lang="pt-PT" sz="1200" b="1" dirty="0">
                <a:solidFill>
                  <a:schemeClr val="accent6"/>
                </a:solidFill>
                <a:sym typeface="Wingdings" panose="05000000000000000000" pitchFamily="2" charset="2"/>
              </a:rPr>
              <a:t>–</a:t>
            </a:r>
            <a:r>
              <a:rPr lang="pt-PT" sz="1200" dirty="0" smtClean="0">
                <a:solidFill>
                  <a:schemeClr val="accent6"/>
                </a:solidFill>
              </a:rPr>
              <a:t> Barragens existentes no Norte de Portugal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1200" dirty="0" smtClean="0"/>
          </a:p>
          <a:p>
            <a:pPr algn="ctr"/>
            <a:r>
              <a:rPr lang="pt-PT" sz="1000" dirty="0" smtClean="0"/>
              <a:t>(Fonte: http://cnpgb.apambiente.pt/gr_barragens/gbportugal/index.htm)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4685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Barragens no Centro de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3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0" name="Picture 6" descr="http://cnpgb.apambiente.pt/gr_barragens/gbportugal/images/MapaCent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9" y="1568017"/>
            <a:ext cx="5558293" cy="3592046"/>
          </a:xfrm>
          <a:prstGeom prst="rect">
            <a:avLst/>
          </a:prstGeom>
          <a:noFill/>
        </p:spPr>
      </p:pic>
      <p:pic>
        <p:nvPicPr>
          <p:cNvPr id="31752" name="Picture 8" descr="http://cnpgb.apambiente.pt/gr_barragens/gbportugal/images/MapaCentr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7874" y="1565871"/>
            <a:ext cx="5485236" cy="3585973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2472305" y="5160063"/>
            <a:ext cx="7291137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accent6"/>
                </a:solidFill>
              </a:rPr>
              <a:t>Figura 5</a:t>
            </a:r>
            <a:r>
              <a:rPr lang="pt-PT" sz="1200" dirty="0">
                <a:solidFill>
                  <a:schemeClr val="accent6"/>
                </a:solidFill>
              </a:rPr>
              <a:t> </a:t>
            </a:r>
            <a:r>
              <a:rPr lang="pt-PT" sz="1200" b="1" dirty="0">
                <a:solidFill>
                  <a:schemeClr val="accent6"/>
                </a:solidFill>
                <a:sym typeface="Wingdings" panose="05000000000000000000" pitchFamily="2" charset="2"/>
              </a:rPr>
              <a:t>–</a:t>
            </a:r>
            <a:r>
              <a:rPr lang="pt-PT" sz="1200" dirty="0" smtClean="0">
                <a:solidFill>
                  <a:schemeClr val="accent6"/>
                </a:solidFill>
              </a:rPr>
              <a:t> Barragens existentes no Centro Norte (esq.) e Centro Sul (dir.) de Portugal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1000" dirty="0" smtClean="0"/>
              <a:t>(Fonte: http://cnpgb.apambiente.pt/gr_barragens/gbportugal/index.htm)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4685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Barragens no Sul de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3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4" name="Picture 2" descr="http://cnpgb.apambiente.pt/gr_barragens/gbportugal/images/MapaSul.jpg"/>
          <p:cNvPicPr>
            <a:picLocks noChangeAspect="1" noChangeArrowheads="1"/>
          </p:cNvPicPr>
          <p:nvPr/>
        </p:nvPicPr>
        <p:blipFill rotWithShape="1">
          <a:blip r:embed="rId5"/>
          <a:srcRect b="15173"/>
          <a:stretch/>
        </p:blipFill>
        <p:spPr bwMode="auto">
          <a:xfrm>
            <a:off x="2434107" y="1609112"/>
            <a:ext cx="6814220" cy="3569328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919299" y="5097885"/>
            <a:ext cx="6051884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accent6"/>
                </a:solidFill>
              </a:rPr>
              <a:t>Figura 6</a:t>
            </a:r>
            <a:r>
              <a:rPr lang="pt-PT" sz="1200" b="1" dirty="0">
                <a:solidFill>
                  <a:schemeClr val="accent6"/>
                </a:solidFill>
                <a:sym typeface="Wingdings" panose="05000000000000000000" pitchFamily="2" charset="2"/>
              </a:rPr>
              <a:t> –</a:t>
            </a:r>
            <a:r>
              <a:rPr lang="pt-PT" sz="1200" dirty="0" smtClean="0">
                <a:solidFill>
                  <a:schemeClr val="accent6"/>
                </a:solidFill>
              </a:rPr>
              <a:t> Barragens existentes no Sul de Portugal</a:t>
            </a:r>
            <a:br>
              <a:rPr lang="pt-PT" sz="1200" dirty="0" smtClean="0">
                <a:solidFill>
                  <a:schemeClr val="accent6"/>
                </a:solidFill>
              </a:rPr>
            </a:br>
            <a:r>
              <a:rPr lang="pt-PT" sz="1000" dirty="0" smtClean="0"/>
              <a:t>(Fonte: http://cnpgb.apambiente.pt/gr_barragens/gbportugal/index.htm)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4685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Curiosidade: </a:t>
            </a:r>
            <a:br>
              <a:rPr lang="pt-PT" dirty="0" smtClean="0">
                <a:solidFill>
                  <a:srgbClr val="011D44"/>
                </a:solidFill>
              </a:rPr>
            </a:br>
            <a:r>
              <a:rPr lang="pt-PT" dirty="0" smtClean="0">
                <a:solidFill>
                  <a:srgbClr val="011D44"/>
                </a:solidFill>
              </a:rPr>
              <a:t>Sabem qual a maior barragem do mundo?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pt-PT" dirty="0" smtClean="0"/>
              <a:t>	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986589" y="1852863"/>
            <a:ext cx="1037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7" name="Picture 2" descr="Resultado de imagem para boneco com duvi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31" y="2671128"/>
            <a:ext cx="2116315" cy="29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74">
            <a:hlinkClick r:id="rId6"/>
          </p:cNvPr>
          <p:cNvSpPr/>
          <p:nvPr/>
        </p:nvSpPr>
        <p:spPr>
          <a:xfrm>
            <a:off x="5619321" y="1814493"/>
            <a:ext cx="2674673" cy="1263736"/>
          </a:xfrm>
          <a:prstGeom prst="cloudCallout">
            <a:avLst>
              <a:gd name="adj1" fmla="val -65988"/>
              <a:gd name="adj2" fmla="val 96442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rgbClr val="0070C0"/>
                </a:solidFill>
              </a:rPr>
              <a:t>Assiste a este vídeo para descobrir!</a:t>
            </a:r>
            <a:endParaRPr lang="pt-P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731974"/>
            <a:ext cx="10353660" cy="38649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PT" sz="3300" b="1" dirty="0" smtClean="0"/>
              <a:t>As informações presentes neste documento tiveram como base as seguintes fontes bibliográficas:</a:t>
            </a:r>
          </a:p>
          <a:p>
            <a:pPr>
              <a:buNone/>
            </a:pPr>
            <a:endParaRPr lang="pt-PT" sz="2500" dirty="0" smtClean="0"/>
          </a:p>
          <a:p>
            <a:pPr>
              <a:lnSpc>
                <a:spcPct val="120000"/>
              </a:lnSpc>
              <a:buNone/>
            </a:pPr>
            <a:r>
              <a:rPr lang="pt-PT" sz="2500" dirty="0" smtClean="0"/>
              <a:t>[</a:t>
            </a:r>
            <a:r>
              <a:rPr lang="pt-PT" sz="2500" dirty="0"/>
              <a:t>1] SENSAGENT:ENCICLOPÉDIA EM LINHA, DICIONÁRIO DE DEFINIÇÕES E MAIS (2013) – </a:t>
            </a:r>
            <a:r>
              <a:rPr lang="pt-PT" sz="2500" u="sng" dirty="0"/>
              <a:t>Barragem.</a:t>
            </a:r>
            <a:r>
              <a:rPr lang="pt-PT" sz="2500" dirty="0"/>
              <a:t>[ </a:t>
            </a:r>
            <a:r>
              <a:rPr lang="pt-PT" sz="2500" dirty="0" err="1"/>
              <a:t>Consult</a:t>
            </a:r>
            <a:r>
              <a:rPr lang="pt-PT" sz="2500" dirty="0"/>
              <a:t>. 17 agosto 2016]. Disponível em http://</a:t>
            </a:r>
            <a:r>
              <a:rPr lang="pt-PT" sz="2500" dirty="0" smtClean="0"/>
              <a:t>dicionario.sensagent.com/barragem/pt-pt</a:t>
            </a:r>
            <a:r>
              <a:rPr lang="pt-PT" sz="2500" dirty="0"/>
              <a:t>/</a:t>
            </a:r>
          </a:p>
          <a:p>
            <a:pPr>
              <a:lnSpc>
                <a:spcPct val="120000"/>
              </a:lnSpc>
              <a:buNone/>
            </a:pPr>
            <a:r>
              <a:rPr lang="pt-PT" sz="2500" dirty="0"/>
              <a:t>[2] AGÊNCIA PORTUGUESA DO AMBIENTE (2016) – </a:t>
            </a:r>
            <a:r>
              <a:rPr lang="pt-PT" sz="2500" u="sng" dirty="0"/>
              <a:t>O papel das barragens.</a:t>
            </a:r>
            <a:r>
              <a:rPr lang="pt-PT" sz="2500" dirty="0"/>
              <a:t>[ </a:t>
            </a:r>
            <a:r>
              <a:rPr lang="pt-PT" sz="2500" dirty="0" err="1"/>
              <a:t>Consult</a:t>
            </a:r>
            <a:r>
              <a:rPr lang="pt-PT" sz="2500" dirty="0"/>
              <a:t>. 19 agosto 2016]. Disponível em http://www.apambiente.pt/index.php?ref=16&amp;subref=7&amp;sub2ref=31&amp;sub3ref=1296</a:t>
            </a:r>
          </a:p>
          <a:p>
            <a:pPr>
              <a:lnSpc>
                <a:spcPct val="120000"/>
              </a:lnSpc>
              <a:buNone/>
            </a:pPr>
            <a:r>
              <a:rPr lang="pt-PT" sz="2500" dirty="0"/>
              <a:t>[3] CENTRAIS HIDROELÉTRICAS (2011) – </a:t>
            </a:r>
            <a:r>
              <a:rPr lang="pt-PT" sz="2500" u="sng" dirty="0"/>
              <a:t>Como funciona uma central hidroelétrica.</a:t>
            </a:r>
            <a:r>
              <a:rPr lang="pt-PT" sz="2500" dirty="0"/>
              <a:t> [</a:t>
            </a:r>
            <a:r>
              <a:rPr lang="pt-PT" sz="2500" dirty="0" err="1"/>
              <a:t>Consult</a:t>
            </a:r>
            <a:r>
              <a:rPr lang="pt-PT" sz="2500" dirty="0"/>
              <a:t>. 22 agosto 2016]. </a:t>
            </a:r>
            <a:r>
              <a:rPr lang="pt-PT" sz="2500" dirty="0" smtClean="0"/>
              <a:t>Disponível </a:t>
            </a:r>
            <a:r>
              <a:rPr lang="pt-PT" sz="2500" dirty="0"/>
              <a:t>em </a:t>
            </a:r>
            <a:br>
              <a:rPr lang="pt-PT" sz="2500" dirty="0"/>
            </a:br>
            <a:r>
              <a:rPr lang="pt-PT" sz="2500" dirty="0"/>
              <a:t>http://rd9centralelectrica.webnode.pt/desenvolvimento/centrais-hidroelectricas/</a:t>
            </a:r>
            <a:br>
              <a:rPr lang="pt-PT" sz="2500" dirty="0"/>
            </a:br>
            <a:r>
              <a:rPr lang="pt-PT" sz="2500" dirty="0"/>
              <a:t>como-funciona-uma-central-</a:t>
            </a:r>
            <a:r>
              <a:rPr lang="pt-PT" sz="2500" dirty="0" err="1"/>
              <a:t>hidroelectrica</a:t>
            </a:r>
            <a:r>
              <a:rPr lang="pt-PT" sz="2500" dirty="0"/>
              <a:t>-/</a:t>
            </a:r>
          </a:p>
          <a:p>
            <a:pPr>
              <a:lnSpc>
                <a:spcPct val="120000"/>
              </a:lnSpc>
              <a:buNone/>
            </a:pPr>
            <a:r>
              <a:rPr lang="pt-PT" sz="2500" dirty="0"/>
              <a:t>[4] AGÊNCIA PORTUGUESA DO AMBIENTE (2016) – </a:t>
            </a:r>
            <a:r>
              <a:rPr lang="pt-PT" sz="2500" u="sng" dirty="0"/>
              <a:t>As barragens em Portugal </a:t>
            </a:r>
            <a:r>
              <a:rPr lang="pt-PT" sz="2500" dirty="0"/>
              <a:t>[</a:t>
            </a:r>
            <a:r>
              <a:rPr lang="pt-PT" sz="2500" dirty="0" err="1"/>
              <a:t>Consult</a:t>
            </a:r>
            <a:r>
              <a:rPr lang="pt-PT" sz="2500" dirty="0"/>
              <a:t>. 19 agosto 2016]. Disponível em: http://www.apambiente.pt/index.php?ref=16&amp;subref=7&amp;sub2ref=31&amp;sub3ref=1285</a:t>
            </a:r>
          </a:p>
          <a:p>
            <a:pPr marL="0" indent="0" algn="just">
              <a:buNone/>
            </a:pPr>
            <a:endParaRPr lang="pt-PT" sz="3600" dirty="0" smtClean="0"/>
          </a:p>
          <a:p>
            <a:pPr marL="0" indent="0" algn="just">
              <a:buNone/>
            </a:pPr>
            <a:r>
              <a:rPr lang="pt-PT" sz="2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33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6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O que é uma barragem?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61876"/>
            <a:ext cx="10353660" cy="108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200" dirty="0" smtClean="0"/>
              <a:t>	Uma </a:t>
            </a:r>
            <a:r>
              <a:rPr lang="pt-PT" sz="2200" dirty="0"/>
              <a:t>barragem, açude ou represa, é uma barreira artificial, feita em cursos de água para a retenção de grandes quantidades de água</a:t>
            </a:r>
            <a:r>
              <a:rPr lang="pt-PT" sz="2200" dirty="0" smtClean="0"/>
              <a:t>. [1] </a:t>
            </a:r>
            <a:endParaRPr lang="pt-PT" sz="2200" dirty="0"/>
          </a:p>
          <a:p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cienciaviva.pt/veraocv/logotipos/altolindos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2" y="2545599"/>
            <a:ext cx="4093871" cy="28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1028" y="5296119"/>
            <a:ext cx="9601198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accent6"/>
                </a:solidFill>
              </a:rPr>
              <a:t>Figura 1</a:t>
            </a:r>
            <a:r>
              <a:rPr lang="pt-PT" sz="1200" b="1" dirty="0">
                <a:solidFill>
                  <a:schemeClr val="accent6"/>
                </a:solidFill>
                <a:sym typeface="Wingdings" panose="05000000000000000000" pitchFamily="2" charset="2"/>
              </a:rPr>
              <a:t> – </a:t>
            </a:r>
            <a:r>
              <a:rPr lang="pt-PT" sz="1200" dirty="0" smtClean="0">
                <a:solidFill>
                  <a:schemeClr val="accent6"/>
                </a:solidFill>
              </a:rPr>
              <a:t>Barragem </a:t>
            </a:r>
            <a:r>
              <a:rPr lang="pt-PT" sz="1200" dirty="0">
                <a:solidFill>
                  <a:schemeClr val="accent6"/>
                </a:solidFill>
              </a:rPr>
              <a:t>do Alto do </a:t>
            </a:r>
            <a:r>
              <a:rPr lang="pt-PT" sz="1200" dirty="0" smtClean="0">
                <a:solidFill>
                  <a:schemeClr val="accent6"/>
                </a:solidFill>
              </a:rPr>
              <a:t>Lindoso, Lindoso, Ponte da Barca, Viana do Castelo, Portugal</a:t>
            </a:r>
            <a:br>
              <a:rPr lang="pt-PT" sz="1200" dirty="0" smtClean="0">
                <a:solidFill>
                  <a:schemeClr val="accent6"/>
                </a:solidFill>
              </a:rPr>
            </a:br>
            <a:r>
              <a:rPr lang="pt-PT" sz="1000" dirty="0"/>
              <a:t>(</a:t>
            </a:r>
            <a:r>
              <a:rPr lang="pt-PT" sz="1000" dirty="0" smtClean="0"/>
              <a:t>Fonte: http://castelodebode.blogspot.pt/2009/09/alto-lindoso-vs-castelo-do-bode.html)</a:t>
            </a:r>
          </a:p>
        </p:txBody>
      </p:sp>
    </p:spTree>
    <p:extLst>
      <p:ext uri="{BB962C8B-B14F-4D97-AF65-F5344CB8AC3E}">
        <p14:creationId xmlns:p14="http://schemas.microsoft.com/office/powerpoint/2010/main" val="9912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O papel das Barragens</a:t>
            </a:r>
            <a:endParaRPr lang="pt-PT" dirty="0">
              <a:solidFill>
                <a:srgbClr val="011D44"/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61091"/>
              </p:ext>
            </p:extLst>
          </p:nvPr>
        </p:nvGraphicFramePr>
        <p:xfrm>
          <a:off x="804790" y="2055813"/>
          <a:ext cx="10353675" cy="382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ângulo 13"/>
          <p:cNvSpPr/>
          <p:nvPr/>
        </p:nvSpPr>
        <p:spPr>
          <a:xfrm>
            <a:off x="966537" y="1698140"/>
            <a:ext cx="1022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São diversas as razões que justificam a construção de barragens. Referem-se as principais: </a:t>
            </a: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1369842" y="5197642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[2]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1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0245" y="365390"/>
            <a:ext cx="7106476" cy="852276"/>
          </a:xfrm>
        </p:spPr>
        <p:txBody>
          <a:bodyPr>
            <a:noAutofit/>
          </a:bodyPr>
          <a:lstStyle/>
          <a:p>
            <a:r>
              <a:rPr lang="pt-PT" sz="4400" dirty="0">
                <a:solidFill>
                  <a:srgbClr val="011D44"/>
                </a:solidFill>
              </a:rPr>
              <a:t>Produção de Energia Elétrica</a:t>
            </a:r>
          </a:p>
        </p:txBody>
      </p:sp>
      <p:pic>
        <p:nvPicPr>
          <p:cNvPr id="17" name="Marcador de Posição de Conteúdo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80" y="1417460"/>
            <a:ext cx="4163952" cy="3238824"/>
          </a:xfrm>
        </p:spPr>
      </p:pic>
      <p:sp>
        <p:nvSpPr>
          <p:cNvPr id="16" name="Marcador de Posição do Texto 15"/>
          <p:cNvSpPr>
            <a:spLocks noGrp="1"/>
          </p:cNvSpPr>
          <p:nvPr>
            <p:ph type="body" sz="half" idx="2"/>
          </p:nvPr>
        </p:nvSpPr>
        <p:spPr>
          <a:xfrm>
            <a:off x="896194" y="1414398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Através de uma barragem, a água de um rio ou lago é retida num reservatório. Esta água é conduzida através de uma comporta por um circuito hidráulico para a central, onde a água em movimento é aproveitada para fazer girar as pás das turbinas hidráulicas. Estas turbinas fazem trabalhar geradores elétricos permitindo a produção de energia elétrica</a:t>
            </a:r>
            <a:r>
              <a:rPr lang="pt-PT" dirty="0" smtClean="0"/>
              <a:t>. [3]</a:t>
            </a:r>
          </a:p>
          <a:p>
            <a:pPr algn="just"/>
            <a:r>
              <a:rPr lang="pt-PT" dirty="0"/>
              <a:t/>
            </a:r>
            <a:br>
              <a:rPr lang="pt-PT" dirty="0"/>
            </a:b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9551"/>
            <a:ext cx="12192001" cy="1191293"/>
            <a:chOff x="-1" y="5699551"/>
            <a:chExt cx="12192001" cy="1191293"/>
          </a:xfrm>
        </p:grpSpPr>
        <p:sp>
          <p:nvSpPr>
            <p:cNvPr id="8" name="Ondulado duplo 15"/>
            <p:cNvSpPr/>
            <p:nvPr/>
          </p:nvSpPr>
          <p:spPr>
            <a:xfrm>
              <a:off x="11125056" y="5699551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Energia Hidrica Esquema de Funciona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AutoShape 4" descr="Energia Hidrica Esquema de Funcionam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AutoShape 6" descr="Energia Hidrica Esquema de Funcionamento"/>
          <p:cNvSpPr>
            <a:spLocks noChangeAspect="1" noChangeArrowheads="1"/>
          </p:cNvSpPr>
          <p:nvPr/>
        </p:nvSpPr>
        <p:spPr bwMode="auto">
          <a:xfrm>
            <a:off x="4233883" y="2108649"/>
            <a:ext cx="3544956" cy="35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7032" y="1896779"/>
            <a:ext cx="2924175" cy="28003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562528" y="4682177"/>
            <a:ext cx="6096000" cy="5751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accent6"/>
                </a:solidFill>
              </a:rPr>
              <a:t>Figura 2 </a:t>
            </a:r>
            <a:r>
              <a:rPr lang="pt-PT" sz="1200" b="1" dirty="0">
                <a:solidFill>
                  <a:schemeClr val="accent6"/>
                </a:solidFill>
                <a:sym typeface="Wingdings" panose="05000000000000000000" pitchFamily="2" charset="2"/>
              </a:rPr>
              <a:t>–</a:t>
            </a:r>
            <a:r>
              <a:rPr lang="pt-PT" sz="1200" dirty="0" smtClean="0">
                <a:solidFill>
                  <a:schemeClr val="accent6"/>
                </a:solidFill>
              </a:rPr>
              <a:t> Diferentes componentes de uma central hidroelétrica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1000" dirty="0" smtClean="0"/>
              <a:t>(Fonte: http</a:t>
            </a:r>
            <a:r>
              <a:rPr lang="pt-PT" sz="1000" dirty="0"/>
              <a:t>://www.portal-energia.com/funcionamento-da-energia-hidrica-barragens-hidroelectricas</a:t>
            </a:r>
            <a:r>
              <a:rPr lang="pt-PT" sz="1000" dirty="0" smtClean="0"/>
              <a:t>/)</a:t>
            </a:r>
            <a:endParaRPr lang="pt-PT" sz="1000" dirty="0"/>
          </a:p>
        </p:txBody>
      </p:sp>
      <p:sp>
        <p:nvSpPr>
          <p:cNvPr id="20" name="Marcador de Posição do Número do Diapositivo 8"/>
          <p:cNvSpPr txBox="1">
            <a:spLocks/>
          </p:cNvSpPr>
          <p:nvPr/>
        </p:nvSpPr>
        <p:spPr>
          <a:xfrm>
            <a:off x="8610600" y="6195042"/>
            <a:ext cx="2743200" cy="526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2" descr="Resultado de imagem para boneco com duvi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" y="4039845"/>
            <a:ext cx="1305643" cy="1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loud Callout 74">
            <a:hlinkClick r:id="rId8"/>
          </p:cNvPr>
          <p:cNvSpPr/>
          <p:nvPr/>
        </p:nvSpPr>
        <p:spPr>
          <a:xfrm>
            <a:off x="1309708" y="3414853"/>
            <a:ext cx="2017780" cy="897503"/>
          </a:xfrm>
          <a:prstGeom prst="cloudCallout">
            <a:avLst>
              <a:gd name="adj1" fmla="val -65988"/>
              <a:gd name="adj2" fmla="val 96442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chemeClr val="bg2">
                    <a:lumMod val="50000"/>
                  </a:schemeClr>
                </a:solidFill>
              </a:rPr>
              <a:t>Vê este vídeo sobre o funcionamento de uma central hidroelétrica!</a:t>
            </a:r>
            <a:endParaRPr lang="pt-PT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Abastecimento de água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/>
          <a:lstStyle/>
          <a:p>
            <a:r>
              <a:rPr lang="pt-PT" sz="2200" dirty="0"/>
              <a:t>O abastecimento de zonas residenciais, agrícolas e industriais é assegurado pelo armazenamento de água em barragens </a:t>
            </a:r>
          </a:p>
          <a:p>
            <a:endParaRPr lang="pt-PT" sz="2200" dirty="0"/>
          </a:p>
          <a:p>
            <a:r>
              <a:rPr lang="pt-PT" sz="2200" dirty="0"/>
              <a:t>Em algumas áreas rurais, as barragens têm por vezes a função de fornecer água para a rega dos terrenos agrícolas. </a:t>
            </a:r>
            <a:br>
              <a:rPr lang="pt-PT" sz="2200" dirty="0"/>
            </a:br>
            <a:r>
              <a:rPr lang="pt-PT" sz="2200" dirty="0"/>
              <a:t>Por exemplo, a Barragem do Alqueva tem, entre outras funções, a de regadio</a:t>
            </a:r>
            <a:r>
              <a:rPr lang="pt-PT" sz="2200" dirty="0" smtClean="0"/>
              <a:t>. [2]</a:t>
            </a:r>
            <a:endParaRPr lang="pt-PT" sz="2200" dirty="0"/>
          </a:p>
          <a:p>
            <a:pPr marL="0" indent="0">
              <a:buNone/>
            </a:pP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0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Regularização de Caudal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Em </a:t>
            </a:r>
            <a:r>
              <a:rPr lang="pt-PT" sz="2200" dirty="0"/>
              <a:t>situações de grande pluviosidade, as barragens têm como função controlar o caudal , protegendo as populações a jusante de possíveis inundações</a:t>
            </a:r>
            <a:r>
              <a:rPr lang="pt-PT" sz="2200" dirty="0" smtClean="0"/>
              <a:t>. [2]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Recreio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769" y="1549839"/>
            <a:ext cx="10353660" cy="1690307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Não </a:t>
            </a:r>
            <a:r>
              <a:rPr lang="pt-PT" sz="2200" dirty="0"/>
              <a:t>há barragens que tenham sido construídas exclusivamente para este fim, contudo a construção de uma barragem pode fomentar atividades ligadas ao recreio/lazer, nomeadamente a prática de desportos náuticos, entre outras atividades</a:t>
            </a:r>
            <a:r>
              <a:rPr lang="pt-PT" sz="2200" dirty="0" smtClean="0"/>
              <a:t>. [2]</a:t>
            </a:r>
            <a:endParaRPr lang="pt-PT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esportos Náuticos na Barragem de Castelo de B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b="6131"/>
          <a:stretch/>
        </p:blipFill>
        <p:spPr>
          <a:xfrm>
            <a:off x="4336046" y="2529568"/>
            <a:ext cx="3681848" cy="261205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843126" y="5141621"/>
            <a:ext cx="6500857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accent6"/>
                </a:solidFill>
              </a:rPr>
              <a:t>Figura 3 </a:t>
            </a:r>
            <a:r>
              <a:rPr lang="pt-PT" sz="1200" dirty="0">
                <a:solidFill>
                  <a:schemeClr val="accent6"/>
                </a:solidFill>
              </a:rPr>
              <a:t> </a:t>
            </a:r>
            <a:r>
              <a:rPr lang="pt-PT" sz="1200" b="1" dirty="0">
                <a:solidFill>
                  <a:schemeClr val="accent6"/>
                </a:solidFill>
                <a:sym typeface="Wingdings" panose="05000000000000000000" pitchFamily="2" charset="2"/>
              </a:rPr>
              <a:t>–</a:t>
            </a:r>
            <a:r>
              <a:rPr lang="pt-PT" sz="1200" dirty="0">
                <a:solidFill>
                  <a:schemeClr val="accent6"/>
                </a:solidFill>
              </a:rPr>
              <a:t> </a:t>
            </a:r>
            <a:r>
              <a:rPr lang="pt-PT" sz="1200" dirty="0" smtClean="0">
                <a:solidFill>
                  <a:schemeClr val="accent6"/>
                </a:solidFill>
              </a:rPr>
              <a:t> Atividades </a:t>
            </a:r>
            <a:r>
              <a:rPr lang="pt-PT" sz="1200" dirty="0">
                <a:solidFill>
                  <a:schemeClr val="accent6"/>
                </a:solidFill>
              </a:rPr>
              <a:t>de Recreio </a:t>
            </a:r>
            <a:r>
              <a:rPr lang="pt-PT" sz="1200" dirty="0" smtClean="0">
                <a:solidFill>
                  <a:schemeClr val="accent6"/>
                </a:solidFill>
              </a:rPr>
              <a:t>na Barragem </a:t>
            </a:r>
            <a:r>
              <a:rPr lang="pt-PT" sz="1200" dirty="0">
                <a:solidFill>
                  <a:schemeClr val="accent6"/>
                </a:solidFill>
              </a:rPr>
              <a:t>de Castelo de </a:t>
            </a:r>
            <a:r>
              <a:rPr lang="pt-PT" sz="1200" dirty="0" smtClean="0">
                <a:solidFill>
                  <a:schemeClr val="accent6"/>
                </a:solidFill>
              </a:rPr>
              <a:t>Bode</a:t>
            </a:r>
            <a:br>
              <a:rPr lang="pt-PT" sz="1200" dirty="0" smtClean="0">
                <a:solidFill>
                  <a:schemeClr val="accent6"/>
                </a:solidFill>
              </a:rPr>
            </a:br>
            <a:r>
              <a:rPr lang="pt-PT" sz="1000" dirty="0" smtClean="0"/>
              <a:t>(Fonte:</a:t>
            </a:r>
            <a:r>
              <a:rPr lang="pt-PT" sz="1000" dirty="0"/>
              <a:t> </a:t>
            </a:r>
            <a:r>
              <a:rPr lang="pt-PT" sz="1000" dirty="0" smtClean="0"/>
              <a:t>http</a:t>
            </a:r>
            <a:r>
              <a:rPr lang="pt-PT" sz="1000" dirty="0"/>
              <a:t>://aquapolis.com.pt/praia-fluvial-de-alverangel-na-albufeira-de-castelo-bode</a:t>
            </a:r>
            <a:r>
              <a:rPr lang="pt-PT" sz="1000" dirty="0" smtClean="0"/>
              <a:t>/)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4008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Os Impactes Negativos</a:t>
            </a:r>
            <a:endParaRPr lang="pt-PT" dirty="0">
              <a:solidFill>
                <a:srgbClr val="011D44"/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583171"/>
              </p:ext>
            </p:extLst>
          </p:nvPr>
        </p:nvGraphicFramePr>
        <p:xfrm>
          <a:off x="939967" y="2186572"/>
          <a:ext cx="10353675" cy="382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ângulo 13"/>
          <p:cNvSpPr/>
          <p:nvPr/>
        </p:nvSpPr>
        <p:spPr>
          <a:xfrm>
            <a:off x="966537" y="1698140"/>
            <a:ext cx="1022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Paralelamente aos importantes benefícios que proporcionam, atrás descritos, as barragens também criam impactes negativos, que dependem das situações </a:t>
            </a:r>
            <a:r>
              <a:rPr lang="pt-PT" dirty="0" smtClean="0"/>
              <a:t>concretas, nomeadamente: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1358563" y="518636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[2]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1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As barragens em Portugal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84231" y="1653312"/>
            <a:ext cx="10353660" cy="3827992"/>
          </a:xfrm>
        </p:spPr>
        <p:txBody>
          <a:bodyPr>
            <a:normAutofit fontScale="92500" lnSpcReduction="20000"/>
          </a:bodyPr>
          <a:lstStyle/>
          <a:p>
            <a:pPr indent="-252000" algn="just" fontAlgn="base">
              <a:lnSpc>
                <a:spcPct val="100000"/>
              </a:lnSpc>
            </a:pPr>
            <a:r>
              <a:rPr lang="pt-PT" sz="2200" dirty="0" smtClean="0"/>
              <a:t>Existem em Portugal cerca de 250 grandes barragens, com altura superior a 15 metros ou armazenamento superior a 1 hm</a:t>
            </a:r>
            <a:r>
              <a:rPr lang="pt-PT" sz="2200" baseline="30000" dirty="0" smtClean="0"/>
              <a:t>3</a:t>
            </a:r>
            <a:r>
              <a:rPr lang="pt-PT" sz="2200" dirty="0" smtClean="0"/>
              <a:t> (1 milhão de metros cúbicos). </a:t>
            </a:r>
          </a:p>
          <a:p>
            <a:pPr indent="-252000" algn="just" fontAlgn="base">
              <a:lnSpc>
                <a:spcPct val="100000"/>
              </a:lnSpc>
            </a:pPr>
            <a:endParaRPr lang="pt-PT" sz="2200" dirty="0" smtClean="0"/>
          </a:p>
          <a:p>
            <a:pPr indent="-252000" algn="just" fontAlgn="base">
              <a:lnSpc>
                <a:spcPct val="100000"/>
              </a:lnSpc>
            </a:pPr>
            <a:r>
              <a:rPr lang="pt-PT" sz="2200" dirty="0" smtClean="0"/>
              <a:t>Algumas destas barragens foram construídas a fim de criar armazenamentos de água capazes de garantir, nuns casos, o fornecimento de água para rega, e, noutros, o abastecimento público, sobretudo nas regiões de maior irregularidade de recursos, em particular no sul e no Interior.</a:t>
            </a:r>
          </a:p>
          <a:p>
            <a:pPr indent="-252000" algn="just" fontAlgn="base">
              <a:lnSpc>
                <a:spcPct val="100000"/>
              </a:lnSpc>
            </a:pPr>
            <a:endParaRPr lang="pt-PT" sz="2200" dirty="0" smtClean="0"/>
          </a:p>
          <a:p>
            <a:pPr indent="-252000" algn="just" fontAlgn="base">
              <a:lnSpc>
                <a:spcPct val="100000"/>
              </a:lnSpc>
            </a:pPr>
            <a:r>
              <a:rPr lang="pt-PT" sz="2200" dirty="0" smtClean="0"/>
              <a:t>A rega é a principal utilização consumptiva de água e o regadio, a partir de albufeiras tais como </a:t>
            </a:r>
            <a:r>
              <a:rPr lang="pt-PT" sz="2200" dirty="0" smtClean="0"/>
              <a:t>o Alqueva, um </a:t>
            </a:r>
            <a:r>
              <a:rPr lang="pt-PT" sz="2200" dirty="0" smtClean="0"/>
              <a:t>dos casos portugueses.</a:t>
            </a:r>
          </a:p>
          <a:p>
            <a:pPr indent="-252000" algn="just" fontAlgn="base">
              <a:lnSpc>
                <a:spcPct val="100000"/>
              </a:lnSpc>
            </a:pPr>
            <a:endParaRPr lang="pt-PT" sz="2200" dirty="0" smtClean="0"/>
          </a:p>
          <a:p>
            <a:pPr indent="-252000" algn="just" fontAlgn="base">
              <a:lnSpc>
                <a:spcPct val="100000"/>
              </a:lnSpc>
            </a:pPr>
            <a:r>
              <a:rPr lang="pt-PT" sz="2200" dirty="0" smtClean="0"/>
              <a:t>O abastecimento público a partir de albufeiras existe em várias cidades portuguesas e outros aglomerados, </a:t>
            </a:r>
            <a:r>
              <a:rPr lang="pt-PT" sz="2200" dirty="0" smtClean="0"/>
              <a:t>como </a:t>
            </a:r>
            <a:r>
              <a:rPr lang="pt-PT" sz="2200" dirty="0"/>
              <a:t>Lisboa, </a:t>
            </a:r>
            <a:r>
              <a:rPr lang="pt-PT" sz="2200" dirty="0" smtClean="0"/>
              <a:t>que se abastece na </a:t>
            </a:r>
            <a:r>
              <a:rPr lang="pt-PT" sz="2200" dirty="0" smtClean="0"/>
              <a:t>albufeira de Castelo de Bode. [4]</a:t>
            </a:r>
            <a:endParaRPr lang="pt-PT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543</TotalTime>
  <Words>785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Footlight MT Light</vt:lpstr>
      <vt:lpstr>Wingdings</vt:lpstr>
      <vt:lpstr>Tema do Office</vt:lpstr>
      <vt:lpstr>Barragens</vt:lpstr>
      <vt:lpstr>O que é uma barragem?</vt:lpstr>
      <vt:lpstr>O papel das Barragens</vt:lpstr>
      <vt:lpstr>Produção de Energia Elétrica</vt:lpstr>
      <vt:lpstr>Abastecimento de água</vt:lpstr>
      <vt:lpstr>Regularização de Caudal</vt:lpstr>
      <vt:lpstr>Recreio</vt:lpstr>
      <vt:lpstr>Os Impactes Negativos</vt:lpstr>
      <vt:lpstr>As barragens em Portugal</vt:lpstr>
      <vt:lpstr>As barragens em Portugal</vt:lpstr>
      <vt:lpstr>Barragens no Norte de Portugal</vt:lpstr>
      <vt:lpstr>Barragens no Centro de Portugal</vt:lpstr>
      <vt:lpstr>Barragens no Sul de Portugal</vt:lpstr>
      <vt:lpstr>Curiosidade:  Sabem qual a maior barragem do mundo?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Ana Cláudia Proença</cp:lastModifiedBy>
  <cp:revision>55</cp:revision>
  <dcterms:created xsi:type="dcterms:W3CDTF">2016-08-07T20:08:56Z</dcterms:created>
  <dcterms:modified xsi:type="dcterms:W3CDTF">2016-08-25T20:04:34Z</dcterms:modified>
</cp:coreProperties>
</file>