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 id="275" r:id="rId15"/>
    <p:sldId id="263" r:id="rId1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0E844-5B92-4243-80C5-48A78F5B2B3A}" type="datetimeFigureOut">
              <a:rPr lang="pt-PT" smtClean="0"/>
              <a:t>02/09/2016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E7F5D-C856-4C61-986E-5A7812E695B5}" type="slidenum">
              <a:rPr lang="pt-PT" smtClean="0"/>
              <a:t>‹#›</a:t>
            </a:fld>
            <a:endParaRPr lang="pt-PT"/>
          </a:p>
        </p:txBody>
      </p:sp>
    </p:spTree>
    <p:extLst>
      <p:ext uri="{BB962C8B-B14F-4D97-AF65-F5344CB8AC3E}">
        <p14:creationId xmlns:p14="http://schemas.microsoft.com/office/powerpoint/2010/main" val="357654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02/09/2016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422480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02/09/2016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795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02/09/2016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12240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02/09/2016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35862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02/09/2016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40519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02/09/2016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378386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FBA5A684-7224-44AD-8A8E-A7AABA84475B}" type="datetimeFigureOut">
              <a:rPr lang="pt-PT" smtClean="0"/>
              <a:t>02/09/2016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9366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FBA5A684-7224-44AD-8A8E-A7AABA84475B}" type="datetimeFigureOut">
              <a:rPr lang="pt-PT" smtClean="0"/>
              <a:t>02/09/2016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27090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BA5A684-7224-44AD-8A8E-A7AABA84475B}" type="datetimeFigureOut">
              <a:rPr lang="pt-PT" smtClean="0"/>
              <a:t>02/09/2016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163087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02/09/2016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380940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02/09/2016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a:t>
            </a:fld>
            <a:endParaRPr lang="pt-PT"/>
          </a:p>
        </p:txBody>
      </p:sp>
    </p:spTree>
    <p:extLst>
      <p:ext uri="{BB962C8B-B14F-4D97-AF65-F5344CB8AC3E}">
        <p14:creationId xmlns:p14="http://schemas.microsoft.com/office/powerpoint/2010/main" val="5255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A684-7224-44AD-8A8E-A7AABA84475B}" type="datetimeFigureOut">
              <a:rPr lang="pt-PT" smtClean="0"/>
              <a:t>02/09/2016</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1A958-1C4B-4855-8ABB-ECFBAF21EE7E}" type="slidenum">
              <a:rPr lang="pt-PT" smtClean="0"/>
              <a:t>‹#›</a:t>
            </a:fld>
            <a:endParaRPr lang="pt-PT"/>
          </a:p>
        </p:txBody>
      </p:sp>
    </p:spTree>
    <p:extLst>
      <p:ext uri="{BB962C8B-B14F-4D97-AF65-F5344CB8AC3E}">
        <p14:creationId xmlns:p14="http://schemas.microsoft.com/office/powerpoint/2010/main" val="405271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1" y="675731"/>
            <a:ext cx="1891002" cy="2392957"/>
          </a:xfrm>
          <a:prstGeom prst="rect">
            <a:avLst/>
          </a:prstGeom>
        </p:spPr>
      </p:pic>
      <p:sp>
        <p:nvSpPr>
          <p:cNvPr id="20"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2"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3415001" y="421998"/>
            <a:ext cx="939848" cy="988855"/>
          </a:xfrm>
          <a:prstGeom prst="rect">
            <a:avLst/>
          </a:prstGeom>
          <a:noFill/>
          <a:ln>
            <a:noFill/>
          </a:ln>
        </p:spPr>
      </p:pic>
      <p:sp>
        <p:nvSpPr>
          <p:cNvPr id="22"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Ondulado duplo 15"/>
          <p:cNvSpPr/>
          <p:nvPr/>
        </p:nvSpPr>
        <p:spPr>
          <a:xfrm>
            <a:off x="3708352"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tângulo 23"/>
          <p:cNvSpPr/>
          <p:nvPr/>
        </p:nvSpPr>
        <p:spPr>
          <a:xfrm>
            <a:off x="4308764" y="0"/>
            <a:ext cx="7883236" cy="6877800"/>
          </a:xfrm>
          <a:prstGeom prst="rect">
            <a:avLst/>
          </a:prstGeom>
          <a:solidFill>
            <a:srgbClr val="011C49"/>
          </a:solidFill>
          <a:ln>
            <a:solidFill>
              <a:srgbClr val="001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ndulado duplo 15"/>
          <p:cNvSpPr/>
          <p:nvPr/>
        </p:nvSpPr>
        <p:spPr>
          <a:xfrm>
            <a:off x="0"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4517377" y="1180347"/>
            <a:ext cx="7304567" cy="2387600"/>
          </a:xfrm>
        </p:spPr>
        <p:txBody>
          <a:bodyPr>
            <a:normAutofit fontScale="90000"/>
          </a:bodyPr>
          <a:lstStyle/>
          <a:p>
            <a:pPr>
              <a:lnSpc>
                <a:spcPct val="100000"/>
              </a:lnSpc>
            </a:pPr>
            <a:r>
              <a:rPr lang="pt-PT" sz="6600" b="1" dirty="0" smtClean="0">
                <a:solidFill>
                  <a:schemeClr val="bg1"/>
                </a:solidFill>
                <a:latin typeface="Footlight MT Light" panose="0204060206030A020304" pitchFamily="18" charset="0"/>
              </a:rPr>
              <a:t>Poluição e Degradação de Recursos</a:t>
            </a:r>
            <a:br>
              <a:rPr lang="pt-PT" sz="6600" b="1" dirty="0" smtClean="0">
                <a:solidFill>
                  <a:schemeClr val="bg1"/>
                </a:solidFill>
                <a:latin typeface="Footlight MT Light" panose="0204060206030A020304" pitchFamily="18" charset="0"/>
              </a:rPr>
            </a:br>
            <a:endParaRPr lang="pt-PT" sz="6600" b="1" dirty="0">
              <a:solidFill>
                <a:schemeClr val="bg1"/>
              </a:solidFill>
              <a:latin typeface="Footlight MT Light" panose="0204060206030A020304" pitchFamily="18" charset="0"/>
            </a:endParaRPr>
          </a:p>
        </p:txBody>
      </p:sp>
      <p:sp>
        <p:nvSpPr>
          <p:cNvPr id="3" name="Subtítulo 2"/>
          <p:cNvSpPr>
            <a:spLocks noGrp="1"/>
          </p:cNvSpPr>
          <p:nvPr>
            <p:ph type="subTitle" idx="1"/>
          </p:nvPr>
        </p:nvSpPr>
        <p:spPr>
          <a:xfrm>
            <a:off x="5308552" y="4738603"/>
            <a:ext cx="5883660" cy="1655762"/>
          </a:xfrm>
        </p:spPr>
        <p:txBody>
          <a:bodyPr/>
          <a:lstStyle/>
          <a:p>
            <a:r>
              <a:rPr lang="pt-PT" b="1" dirty="0" smtClean="0">
                <a:solidFill>
                  <a:srgbClr val="BFCEE9"/>
                </a:solidFill>
              </a:rPr>
              <a:t>Biologia 12.º Ano</a:t>
            </a:r>
            <a:endParaRPr lang="pt-PT" b="1" dirty="0">
              <a:solidFill>
                <a:srgbClr val="BFCEE9"/>
              </a:solidFill>
            </a:endParaRPr>
          </a:p>
        </p:txBody>
      </p:sp>
      <p:pic>
        <p:nvPicPr>
          <p:cNvPr id="9" name="Imagem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875" y="5113839"/>
            <a:ext cx="3316192" cy="1197514"/>
          </a:xfrm>
          <a:prstGeom prst="rect">
            <a:avLst/>
          </a:prstGeom>
        </p:spPr>
      </p:pic>
      <p:sp>
        <p:nvSpPr>
          <p:cNvPr id="23" name="CaixaDeTexto 22"/>
          <p:cNvSpPr txBox="1"/>
          <p:nvPr/>
        </p:nvSpPr>
        <p:spPr>
          <a:xfrm>
            <a:off x="1443660" y="748054"/>
            <a:ext cx="2932642" cy="2739211"/>
          </a:xfrm>
          <a:prstGeom prst="rect">
            <a:avLst/>
          </a:prstGeom>
          <a:noFill/>
        </p:spPr>
        <p:txBody>
          <a:bodyPr wrap="square" rtlCol="0">
            <a:spAutoFit/>
          </a:bodyPr>
          <a:lstStyle/>
          <a:p>
            <a:pPr algn="ctr"/>
            <a:endParaRPr lang="pt-PT" sz="3600" dirty="0"/>
          </a:p>
          <a:p>
            <a:pPr algn="ctr"/>
            <a:r>
              <a:rPr lang="pt-PT" sz="4400" b="1" dirty="0" smtClean="0"/>
              <a:t> A Água </a:t>
            </a:r>
            <a:r>
              <a:rPr lang="pt-PT" sz="4000" b="1" dirty="0"/>
              <a:t>na</a:t>
            </a:r>
            <a:r>
              <a:rPr lang="pt-PT" sz="4400" b="1" dirty="0"/>
              <a:t> Escola Portuguesa</a:t>
            </a:r>
          </a:p>
        </p:txBody>
      </p:sp>
      <p:pic>
        <p:nvPicPr>
          <p:cNvPr id="28" name="Imagem 2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342617" y="1458233"/>
            <a:ext cx="1263165" cy="1263165"/>
          </a:xfrm>
          <a:prstGeom prst="rect">
            <a:avLst/>
          </a:prstGeom>
        </p:spPr>
      </p:pic>
      <p:pic>
        <p:nvPicPr>
          <p:cNvPr id="39" name="Imagem 38"/>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03753" y="328441"/>
            <a:ext cx="190218" cy="240710"/>
          </a:xfrm>
          <a:prstGeom prst="rect">
            <a:avLst/>
          </a:prstGeom>
        </p:spPr>
      </p:pic>
      <p:pic>
        <p:nvPicPr>
          <p:cNvPr id="40" name="Imagem 39"/>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11708" y="13210"/>
            <a:ext cx="190218" cy="240710"/>
          </a:xfrm>
          <a:prstGeom prst="rect">
            <a:avLst/>
          </a:prstGeom>
        </p:spPr>
      </p:pic>
      <p:pic>
        <p:nvPicPr>
          <p:cNvPr id="1030" name="Picture 6" descr="https://i.ytimg.com/vi/bFOyyICUJTY/hqdefault.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32169">
            <a:off x="8956080" y="2474988"/>
            <a:ext cx="3225316" cy="241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9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Tratamento das Águas Residuais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10</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25" name="Marcador de Posição de Conteúdo 2"/>
          <p:cNvSpPr txBox="1">
            <a:spLocks/>
          </p:cNvSpPr>
          <p:nvPr/>
        </p:nvSpPr>
        <p:spPr>
          <a:xfrm>
            <a:off x="6994614" y="5470873"/>
            <a:ext cx="4391315" cy="810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6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Processos envolvidos no tratamento das águas residuais</a:t>
            </a:r>
            <a:endParaRPr lang="pt-PT" sz="1500" dirty="0" smtClean="0">
              <a:solidFill>
                <a:schemeClr val="bg2">
                  <a:lumMod val="50000"/>
                </a:schemeClr>
              </a:solidFill>
              <a:sym typeface="Wingdings" panose="05000000000000000000" pitchFamily="2" charset="2"/>
            </a:endParaRPr>
          </a:p>
        </p:txBody>
      </p:sp>
      <p:pic>
        <p:nvPicPr>
          <p:cNvPr id="2050" name="Picture 2" descr="http://1.bp.blogspot.com/-qJP-bGOiJMA/T8aWF9tC0MI/AAAAAAAABdI/GEa6d9nR0xo/s1600/esquema_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00">
            <a:off x="6932884" y="1468351"/>
            <a:ext cx="4309324" cy="4026389"/>
          </a:xfrm>
          <a:prstGeom prst="rect">
            <a:avLst/>
          </a:prstGeom>
          <a:noFill/>
          <a:extLst>
            <a:ext uri="{909E8E84-426E-40DD-AFC4-6F175D3DCCD1}">
              <a14:hiddenFill xmlns:a14="http://schemas.microsoft.com/office/drawing/2010/main">
                <a:solidFill>
                  <a:srgbClr val="FFFFFF"/>
                </a:solidFill>
              </a14:hiddenFill>
            </a:ext>
          </a:extLst>
        </p:spPr>
      </p:pic>
      <p:sp>
        <p:nvSpPr>
          <p:cNvPr id="26" name="Marcador de Posição de Conteúdo 2"/>
          <p:cNvSpPr>
            <a:spLocks noGrp="1"/>
          </p:cNvSpPr>
          <p:nvPr>
            <p:ph idx="1"/>
          </p:nvPr>
        </p:nvSpPr>
        <p:spPr>
          <a:xfrm>
            <a:off x="839289" y="1807329"/>
            <a:ext cx="5464199" cy="4387713"/>
          </a:xfrm>
        </p:spPr>
        <p:txBody>
          <a:bodyPr>
            <a:noAutofit/>
          </a:bodyPr>
          <a:lstStyle/>
          <a:p>
            <a:pPr marL="0" indent="0" algn="just">
              <a:lnSpc>
                <a:spcPct val="100000"/>
              </a:lnSpc>
              <a:buNone/>
            </a:pPr>
            <a:r>
              <a:rPr lang="pt-PT" sz="1800" dirty="0" smtClean="0"/>
              <a:t>Numa ETAR, as águas residuais são sujeitas a tratamentos específicos, de acordo com as características iniciais do efluente a tratar, de modo que o efluente final apresente uma qualidade compatível com as diretivas comunitárias, par posteriormente ser lançado num curso de água (meio recetor). </a:t>
            </a:r>
            <a:endParaRPr lang="pt-PT" sz="1800" dirty="0"/>
          </a:p>
          <a:p>
            <a:pPr marL="0" indent="0" algn="just">
              <a:lnSpc>
                <a:spcPct val="100000"/>
              </a:lnSpc>
              <a:buNone/>
            </a:pPr>
            <a:r>
              <a:rPr lang="pt-PT" sz="1800" dirty="0" smtClean="0"/>
              <a:t>Geralmente, o tratamento das águas residuais ocorre em </a:t>
            </a:r>
            <a:r>
              <a:rPr lang="pt-PT" sz="1800" b="1" dirty="0" smtClean="0"/>
              <a:t>quatro fases:</a:t>
            </a:r>
          </a:p>
          <a:p>
            <a:pPr algn="just">
              <a:lnSpc>
                <a:spcPct val="100000"/>
              </a:lnSpc>
              <a:spcBef>
                <a:spcPts val="300"/>
              </a:spcBef>
              <a:buFontTx/>
              <a:buChar char="-"/>
            </a:pPr>
            <a:r>
              <a:rPr lang="pt-PT" sz="1800" b="1" dirty="0" smtClean="0"/>
              <a:t>Tratamento preliminar;</a:t>
            </a:r>
          </a:p>
          <a:p>
            <a:pPr algn="just">
              <a:lnSpc>
                <a:spcPct val="100000"/>
              </a:lnSpc>
              <a:spcBef>
                <a:spcPts val="300"/>
              </a:spcBef>
              <a:buFontTx/>
              <a:buChar char="-"/>
            </a:pPr>
            <a:r>
              <a:rPr lang="pt-PT" sz="1800" b="1" dirty="0" smtClean="0"/>
              <a:t>Tratamento primário;</a:t>
            </a:r>
          </a:p>
          <a:p>
            <a:pPr algn="just">
              <a:lnSpc>
                <a:spcPct val="100000"/>
              </a:lnSpc>
              <a:spcBef>
                <a:spcPts val="300"/>
              </a:spcBef>
              <a:buFontTx/>
              <a:buChar char="-"/>
            </a:pPr>
            <a:r>
              <a:rPr lang="pt-PT" sz="1800" b="1" dirty="0" smtClean="0"/>
              <a:t>Tratamento Secundário;</a:t>
            </a:r>
          </a:p>
          <a:p>
            <a:pPr algn="just">
              <a:lnSpc>
                <a:spcPct val="100000"/>
              </a:lnSpc>
              <a:spcBef>
                <a:spcPts val="300"/>
              </a:spcBef>
              <a:buFontTx/>
              <a:buChar char="-"/>
            </a:pPr>
            <a:r>
              <a:rPr lang="pt-PT" sz="1800" b="1" dirty="0" smtClean="0"/>
              <a:t>Tratamento Terciário ou avançado. </a:t>
            </a:r>
            <a:endParaRPr lang="pt-PT" sz="1800" b="1" dirty="0" smtClean="0"/>
          </a:p>
        </p:txBody>
      </p:sp>
    </p:spTree>
    <p:extLst>
      <p:ext uri="{BB962C8B-B14F-4D97-AF65-F5344CB8AC3E}">
        <p14:creationId xmlns:p14="http://schemas.microsoft.com/office/powerpoint/2010/main" val="4088543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Tratamento das Águas Residuais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11</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26" name="Marcador de Posição de Conteúdo 2"/>
          <p:cNvSpPr>
            <a:spLocks noGrp="1"/>
          </p:cNvSpPr>
          <p:nvPr>
            <p:ph idx="1"/>
          </p:nvPr>
        </p:nvSpPr>
        <p:spPr>
          <a:xfrm>
            <a:off x="839290" y="1686306"/>
            <a:ext cx="6785194" cy="1768459"/>
          </a:xfrm>
        </p:spPr>
        <p:txBody>
          <a:bodyPr>
            <a:noAutofit/>
          </a:bodyPr>
          <a:lstStyle/>
          <a:p>
            <a:pPr algn="just">
              <a:lnSpc>
                <a:spcPct val="100000"/>
              </a:lnSpc>
              <a:spcBef>
                <a:spcPts val="300"/>
              </a:spcBef>
            </a:pPr>
            <a:r>
              <a:rPr lang="pt-PT" sz="1800" b="1" dirty="0" smtClean="0"/>
              <a:t>Tratamento preliminar</a:t>
            </a:r>
          </a:p>
          <a:p>
            <a:pPr marL="0" indent="0" algn="just">
              <a:lnSpc>
                <a:spcPct val="100000"/>
              </a:lnSpc>
              <a:spcBef>
                <a:spcPts val="300"/>
              </a:spcBef>
              <a:buNone/>
            </a:pPr>
            <a:r>
              <a:rPr lang="pt-PT" sz="1600" dirty="0" smtClean="0"/>
              <a:t>É um dos primeiros processos experimentados por um dado efluente quando este entra numa ETAR. Este tipo de tratamento consiste numa série de processos físicos (crivagem, </a:t>
            </a:r>
            <a:r>
              <a:rPr lang="pt-PT" sz="1600" dirty="0" err="1" smtClean="0"/>
              <a:t>tamisagem</a:t>
            </a:r>
            <a:r>
              <a:rPr lang="pt-PT" sz="1600" dirty="0" smtClean="0"/>
              <a:t>, </a:t>
            </a:r>
            <a:r>
              <a:rPr lang="pt-PT" sz="1600" dirty="0" err="1" smtClean="0"/>
              <a:t>desarenação</a:t>
            </a:r>
            <a:r>
              <a:rPr lang="pt-PT" sz="1600" dirty="0" smtClean="0"/>
              <a:t>) com vista à remoção dos sólidos com maiores dimensões contidos no volume de água que entra na estação.</a:t>
            </a:r>
          </a:p>
          <a:p>
            <a:pPr algn="just">
              <a:lnSpc>
                <a:spcPct val="100000"/>
              </a:lnSpc>
              <a:spcBef>
                <a:spcPts val="300"/>
              </a:spcBef>
              <a:buFontTx/>
              <a:buChar char="-"/>
            </a:pPr>
            <a:endParaRPr lang="pt-PT" sz="1800" b="1" dirty="0" smtClean="0"/>
          </a:p>
        </p:txBody>
      </p:sp>
      <p:pic>
        <p:nvPicPr>
          <p:cNvPr id="3074" name="Picture 2" descr="http://files.csgquiagua.webnode.pt/200000199-d5df7d7072/GetAttachment%5b6%5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11" t="14625" r="8205" b="1552"/>
          <a:stretch/>
        </p:blipFill>
        <p:spPr bwMode="auto">
          <a:xfrm>
            <a:off x="7785334" y="1686306"/>
            <a:ext cx="1978499" cy="1442128"/>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osição de Conteúdo 2"/>
          <p:cNvSpPr txBox="1">
            <a:spLocks/>
          </p:cNvSpPr>
          <p:nvPr/>
        </p:nvSpPr>
        <p:spPr>
          <a:xfrm>
            <a:off x="9763833" y="2173134"/>
            <a:ext cx="1961488" cy="1048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7</a:t>
            </a:r>
            <a:r>
              <a:rPr lang="pt-PT" sz="1200" b="1" dirty="0" smtClean="0">
                <a:solidFill>
                  <a:schemeClr val="bg2">
                    <a:lumMod val="50000"/>
                  </a:schemeClr>
                </a:solidFill>
                <a:sym typeface="Wingdings" panose="05000000000000000000" pitchFamily="2" charset="2"/>
              </a:rPr>
              <a:t>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Tratamento preliminar (gradagem)</a:t>
            </a:r>
            <a:endParaRPr lang="pt-PT" sz="1200" b="1" dirty="0">
              <a:solidFill>
                <a:schemeClr val="bg2">
                  <a:lumMod val="50000"/>
                </a:schemeClr>
              </a:solidFill>
              <a:sym typeface="Wingdings" panose="05000000000000000000" pitchFamily="2" charset="2"/>
            </a:endParaRPr>
          </a:p>
          <a:p>
            <a:pPr marL="0" indent="0" algn="ctr">
              <a:lnSpc>
                <a:spcPct val="100000"/>
              </a:lnSpc>
              <a:spcBef>
                <a:spcPts val="0"/>
              </a:spcBef>
              <a:buNone/>
            </a:pPr>
            <a:r>
              <a:rPr lang="pt-PT" sz="900" dirty="0" smtClean="0">
                <a:sym typeface="Wingdings" panose="05000000000000000000" pitchFamily="2" charset="2"/>
              </a:rPr>
              <a:t>(</a:t>
            </a:r>
            <a:r>
              <a:rPr lang="pt-PT" sz="900" b="1" dirty="0" smtClean="0">
                <a:sym typeface="Wingdings" panose="05000000000000000000" pitchFamily="2" charset="2"/>
              </a:rPr>
              <a:t>Fonte</a:t>
            </a:r>
            <a:r>
              <a:rPr lang="pt-PT" sz="900" dirty="0" smtClean="0">
                <a:sym typeface="Wingdings" panose="05000000000000000000" pitchFamily="2" charset="2"/>
              </a:rPr>
              <a:t>: </a:t>
            </a:r>
            <a:r>
              <a:rPr lang="pt-PT" sz="900" dirty="0">
                <a:sym typeface="Wingdings" panose="05000000000000000000" pitchFamily="2" charset="2"/>
              </a:rPr>
              <a:t>http://files.csgquiagua.webnode.pt/200000199-d5df7d7072/GetAttachment[6].jpg</a:t>
            </a:r>
            <a:r>
              <a:rPr lang="pt-PT" sz="1000" dirty="0" smtClean="0">
                <a:sym typeface="Wingdings" panose="05000000000000000000" pitchFamily="2" charset="2"/>
              </a:rPr>
              <a:t>)</a:t>
            </a:r>
            <a:endParaRPr lang="pt-PT" sz="1000" dirty="0" smtClean="0">
              <a:solidFill>
                <a:schemeClr val="bg2">
                  <a:lumMod val="50000"/>
                </a:schemeClr>
              </a:solidFill>
              <a:sym typeface="Wingdings" panose="05000000000000000000" pitchFamily="2" charset="2"/>
            </a:endParaRPr>
          </a:p>
        </p:txBody>
      </p:sp>
      <p:sp>
        <p:nvSpPr>
          <p:cNvPr id="3" name="Rectangle 2"/>
          <p:cNvSpPr/>
          <p:nvPr/>
        </p:nvSpPr>
        <p:spPr>
          <a:xfrm>
            <a:off x="798435" y="3199649"/>
            <a:ext cx="10926885" cy="830997"/>
          </a:xfrm>
          <a:prstGeom prst="rect">
            <a:avLst/>
          </a:prstGeom>
        </p:spPr>
        <p:txBody>
          <a:bodyPr wrap="square">
            <a:spAutoFit/>
          </a:bodyPr>
          <a:lstStyle/>
          <a:p>
            <a:pPr algn="just">
              <a:spcBef>
                <a:spcPts val="300"/>
              </a:spcBef>
            </a:pPr>
            <a:r>
              <a:rPr lang="pt-PT" sz="1600" dirty="0"/>
              <a:t>Após o tratamento </a:t>
            </a:r>
            <a:r>
              <a:rPr lang="pt-PT" sz="1600" dirty="0" smtClean="0"/>
              <a:t>preliminar o volume de água que será objeto de tratamento apresenta ainda uma componente significativa de gorduras e de sólidos </a:t>
            </a:r>
            <a:r>
              <a:rPr lang="pt-PT" sz="1600" dirty="0"/>
              <a:t>em suspensão. Estes, devido ao seu tamanho e densidade, terão de ser removidos posteriormente através de decantação.</a:t>
            </a:r>
          </a:p>
        </p:txBody>
      </p:sp>
      <p:sp>
        <p:nvSpPr>
          <p:cNvPr id="19" name="Marcador de Posição de Conteúdo 2"/>
          <p:cNvSpPr txBox="1">
            <a:spLocks/>
          </p:cNvSpPr>
          <p:nvPr/>
        </p:nvSpPr>
        <p:spPr>
          <a:xfrm>
            <a:off x="792007" y="4041180"/>
            <a:ext cx="6865876" cy="1768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pPr>
            <a:r>
              <a:rPr lang="pt-PT" sz="1800" b="1" dirty="0" smtClean="0"/>
              <a:t>Tratamento primário</a:t>
            </a:r>
          </a:p>
          <a:p>
            <a:pPr marL="0" indent="0" algn="just">
              <a:lnSpc>
                <a:spcPct val="100000"/>
              </a:lnSpc>
              <a:spcBef>
                <a:spcPts val="300"/>
              </a:spcBef>
              <a:buFont typeface="Arial" panose="020B0604020202020204" pitchFamily="34" charset="0"/>
              <a:buNone/>
            </a:pPr>
            <a:r>
              <a:rPr lang="pt-PT" sz="1600" dirty="0" smtClean="0"/>
              <a:t>A água é conduzida para decantadores, onde por redução da velocidade da corrente são eliminados cerca de 50% a 60% dos materiais em suspensão do efluente e são decantados sob a forma de lamas (lamas primárias). Por vezes, na decantação de um efluente mais complexo pode recorrer-se a um processo químico de coagulação com vista a melhorar a eficácia dos tratamentos seguintes.</a:t>
            </a:r>
          </a:p>
          <a:p>
            <a:pPr algn="just">
              <a:lnSpc>
                <a:spcPct val="100000"/>
              </a:lnSpc>
              <a:spcBef>
                <a:spcPts val="300"/>
              </a:spcBef>
              <a:buFontTx/>
              <a:buChar char="-"/>
            </a:pPr>
            <a:endParaRPr lang="pt-PT" sz="1800" b="1" dirty="0" smtClean="0"/>
          </a:p>
        </p:txBody>
      </p:sp>
      <p:pic>
        <p:nvPicPr>
          <p:cNvPr id="3076" name="Picture 4" descr="http://files.csgquiagua.webnode.pt/200000202-638886481d/100_0849%5b1%5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334" y="4107405"/>
            <a:ext cx="2087100" cy="1565325"/>
          </a:xfrm>
          <a:prstGeom prst="rect">
            <a:avLst/>
          </a:prstGeom>
          <a:noFill/>
          <a:extLst>
            <a:ext uri="{909E8E84-426E-40DD-AFC4-6F175D3DCCD1}">
              <a14:hiddenFill xmlns:a14="http://schemas.microsoft.com/office/drawing/2010/main">
                <a:solidFill>
                  <a:srgbClr val="FFFFFF"/>
                </a:solidFill>
              </a14:hiddenFill>
            </a:ext>
          </a:extLst>
        </p:spPr>
      </p:pic>
      <p:sp>
        <p:nvSpPr>
          <p:cNvPr id="21" name="Marcador de Posição de Conteúdo 2"/>
          <p:cNvSpPr txBox="1">
            <a:spLocks/>
          </p:cNvSpPr>
          <p:nvPr/>
        </p:nvSpPr>
        <p:spPr>
          <a:xfrm>
            <a:off x="9910238" y="4652725"/>
            <a:ext cx="1961488" cy="1048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8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Decantador primário</a:t>
            </a:r>
            <a:endParaRPr lang="pt-PT" sz="1200" b="1" dirty="0">
              <a:solidFill>
                <a:schemeClr val="bg2">
                  <a:lumMod val="50000"/>
                </a:schemeClr>
              </a:solidFill>
              <a:sym typeface="Wingdings" panose="05000000000000000000" pitchFamily="2" charset="2"/>
            </a:endParaRPr>
          </a:p>
          <a:p>
            <a:pPr marL="0" indent="0" algn="ctr">
              <a:lnSpc>
                <a:spcPct val="100000"/>
              </a:lnSpc>
              <a:spcBef>
                <a:spcPts val="0"/>
              </a:spcBef>
              <a:buNone/>
            </a:pPr>
            <a:r>
              <a:rPr lang="pt-PT" sz="900" dirty="0" smtClean="0">
                <a:sym typeface="Wingdings" panose="05000000000000000000" pitchFamily="2" charset="2"/>
              </a:rPr>
              <a:t>(</a:t>
            </a:r>
            <a:r>
              <a:rPr lang="pt-PT" sz="900" b="1" dirty="0" smtClean="0">
                <a:sym typeface="Wingdings" panose="05000000000000000000" pitchFamily="2" charset="2"/>
              </a:rPr>
              <a:t>Fonte</a:t>
            </a:r>
            <a:r>
              <a:rPr lang="pt-PT" sz="900" dirty="0" smtClean="0">
                <a:sym typeface="Wingdings" panose="05000000000000000000" pitchFamily="2" charset="2"/>
              </a:rPr>
              <a:t>: </a:t>
            </a:r>
            <a:r>
              <a:rPr lang="pt-PT" sz="900" dirty="0">
                <a:sym typeface="Wingdings" panose="05000000000000000000" pitchFamily="2" charset="2"/>
              </a:rPr>
              <a:t>http://files.csgquiagua.webnode.pt/200000202-638886481d/100_0849[1].JPG</a:t>
            </a:r>
            <a:r>
              <a:rPr lang="pt-PT" sz="1000" dirty="0" smtClean="0">
                <a:sym typeface="Wingdings" panose="05000000000000000000" pitchFamily="2" charset="2"/>
              </a:rPr>
              <a:t>)</a:t>
            </a:r>
            <a:endParaRPr lang="pt-PT" sz="1000" dirty="0" smtClean="0">
              <a:solidFill>
                <a:schemeClr val="bg2">
                  <a:lumMod val="50000"/>
                </a:schemeClr>
              </a:solidFill>
              <a:sym typeface="Wingdings" panose="05000000000000000000" pitchFamily="2" charset="2"/>
            </a:endParaRPr>
          </a:p>
        </p:txBody>
      </p:sp>
    </p:spTree>
    <p:extLst>
      <p:ext uri="{BB962C8B-B14F-4D97-AF65-F5344CB8AC3E}">
        <p14:creationId xmlns:p14="http://schemas.microsoft.com/office/powerpoint/2010/main" val="4205765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Tratamento das Águas Residuais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792007" y="1568017"/>
            <a:ext cx="10812805" cy="1077218"/>
          </a:xfrm>
          <a:prstGeom prst="rect">
            <a:avLst/>
          </a:prstGeom>
        </p:spPr>
        <p:txBody>
          <a:bodyPr wrap="square">
            <a:spAutoFit/>
          </a:bodyPr>
          <a:lstStyle/>
          <a:p>
            <a:pPr algn="just">
              <a:spcBef>
                <a:spcPts val="300"/>
              </a:spcBef>
            </a:pPr>
            <a:r>
              <a:rPr lang="pt-PT" sz="1600" dirty="0" smtClean="0"/>
              <a:t>No tratamento primário, as partículas que se depositam são, na sua maioria, de natureza orgânica, o que origina a diminuição da CBO. Uma vez que muitas dessas </a:t>
            </a:r>
            <a:r>
              <a:rPr lang="pt-PT" sz="1600" dirty="0" err="1" smtClean="0"/>
              <a:t>particulas</a:t>
            </a:r>
            <a:r>
              <a:rPr lang="pt-PT" sz="1600" dirty="0" smtClean="0"/>
              <a:t> conseguem arrastar consigo grande quantidade de bactérias, verifica-se também uma certa descontaminação biológica. À saída do decantador primário, o volume de efluente é essencialmente constituído por água contendo partículas coloidais ou suspensas de reduzidas dimensões e muita matéria orgânica dissolvida.</a:t>
            </a:r>
            <a:endParaRPr lang="pt-PT" sz="1600" dirty="0"/>
          </a:p>
        </p:txBody>
      </p:sp>
      <p:sp>
        <p:nvSpPr>
          <p:cNvPr id="19" name="Marcador de Posição de Conteúdo 2"/>
          <p:cNvSpPr txBox="1">
            <a:spLocks/>
          </p:cNvSpPr>
          <p:nvPr/>
        </p:nvSpPr>
        <p:spPr>
          <a:xfrm>
            <a:off x="792007" y="2884626"/>
            <a:ext cx="6865876" cy="2548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pPr>
            <a:r>
              <a:rPr lang="pt-PT" sz="1800" b="1" dirty="0" smtClean="0"/>
              <a:t>Tratamento secundário</a:t>
            </a:r>
          </a:p>
          <a:p>
            <a:pPr marL="0" indent="0" algn="just">
              <a:lnSpc>
                <a:spcPct val="100000"/>
              </a:lnSpc>
              <a:spcBef>
                <a:spcPts val="300"/>
              </a:spcBef>
              <a:buFont typeface="Arial" panose="020B0604020202020204" pitchFamily="34" charset="0"/>
              <a:buNone/>
            </a:pPr>
            <a:r>
              <a:rPr lang="pt-PT" sz="1600" dirty="0" smtClean="0"/>
              <a:t>É o principal processo de tratamento de um efluente urbano e consiste, basicamente, na utilização de um reator biológico e posterior decantação. O </a:t>
            </a:r>
            <a:r>
              <a:rPr lang="pt-PT" sz="1600" dirty="0" err="1" smtClean="0"/>
              <a:t>biorreator</a:t>
            </a:r>
            <a:r>
              <a:rPr lang="pt-PT" sz="1600" dirty="0" smtClean="0"/>
              <a:t> funciona em aerobiose, uma vez que a comunidade microbiana aí residente  necessita de oxigénio para eliminar a matéria orgânica. Durante este tratamento, as substâncias orgânicas, coloidais e dissolvidas são oxidadas pela ação de microrganismos presentes no reator biológico. Normalmente, a biomassa ativa encontra-se em suspensão. Após um tempo de residência da fase liquida no </a:t>
            </a:r>
            <a:r>
              <a:rPr lang="pt-PT" sz="1600" dirty="0" err="1" smtClean="0"/>
              <a:t>biorreator</a:t>
            </a:r>
            <a:r>
              <a:rPr lang="pt-PT" sz="1600" dirty="0" smtClean="0"/>
              <a:t>, o efluente experimenta nova decantação (lamas secundárias).</a:t>
            </a:r>
          </a:p>
          <a:p>
            <a:pPr algn="just">
              <a:lnSpc>
                <a:spcPct val="100000"/>
              </a:lnSpc>
              <a:spcBef>
                <a:spcPts val="300"/>
              </a:spcBef>
              <a:buFontTx/>
              <a:buChar char="-"/>
            </a:pPr>
            <a:endParaRPr lang="pt-PT" sz="1800" b="1" dirty="0" smtClean="0"/>
          </a:p>
        </p:txBody>
      </p:sp>
      <p:sp>
        <p:nvSpPr>
          <p:cNvPr id="21" name="Marcador de Posição de Conteúdo 2"/>
          <p:cNvSpPr txBox="1">
            <a:spLocks/>
          </p:cNvSpPr>
          <p:nvPr/>
        </p:nvSpPr>
        <p:spPr>
          <a:xfrm>
            <a:off x="7982107" y="4928859"/>
            <a:ext cx="3384128" cy="1048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a:solidFill>
                  <a:schemeClr val="bg2">
                    <a:lumMod val="50000"/>
                  </a:schemeClr>
                </a:solidFill>
                <a:sym typeface="Wingdings" panose="05000000000000000000" pitchFamily="2" charset="2"/>
              </a:rPr>
              <a:t>9</a:t>
            </a:r>
            <a:r>
              <a:rPr lang="pt-PT" sz="1200" b="1" dirty="0" smtClean="0">
                <a:solidFill>
                  <a:schemeClr val="bg2">
                    <a:lumMod val="50000"/>
                  </a:schemeClr>
                </a:solidFill>
                <a:sym typeface="Wingdings" panose="05000000000000000000" pitchFamily="2" charset="2"/>
              </a:rPr>
              <a:t>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Tratamento secundário</a:t>
            </a:r>
            <a:endParaRPr lang="pt-PT" sz="1200" b="1" dirty="0">
              <a:solidFill>
                <a:schemeClr val="bg2">
                  <a:lumMod val="50000"/>
                </a:schemeClr>
              </a:solidFill>
              <a:sym typeface="Wingdings" panose="05000000000000000000" pitchFamily="2" charset="2"/>
            </a:endParaRPr>
          </a:p>
          <a:p>
            <a:pPr marL="0" indent="0" algn="ctr">
              <a:lnSpc>
                <a:spcPct val="100000"/>
              </a:lnSpc>
              <a:spcBef>
                <a:spcPts val="0"/>
              </a:spcBef>
              <a:buNone/>
            </a:pPr>
            <a:r>
              <a:rPr lang="pt-PT" sz="900" dirty="0" smtClean="0">
                <a:sym typeface="Wingdings" panose="05000000000000000000" pitchFamily="2" charset="2"/>
              </a:rPr>
              <a:t>(</a:t>
            </a:r>
            <a:r>
              <a:rPr lang="pt-PT" sz="900" b="1" dirty="0" smtClean="0">
                <a:sym typeface="Wingdings" panose="05000000000000000000" pitchFamily="2" charset="2"/>
              </a:rPr>
              <a:t>Fonte</a:t>
            </a:r>
            <a:r>
              <a:rPr lang="pt-PT" sz="900" dirty="0" smtClean="0">
                <a:sym typeface="Wingdings" panose="05000000000000000000" pitchFamily="2" charset="2"/>
              </a:rPr>
              <a:t>: </a:t>
            </a:r>
            <a:r>
              <a:rPr lang="pt-PT" sz="900" dirty="0">
                <a:sym typeface="Wingdings" panose="05000000000000000000" pitchFamily="2" charset="2"/>
              </a:rPr>
              <a:t>http://www.aguasdoalgarve.pt/uploads/image/ETARBoavista/Reactor-bio-rem-nutrientes-Boavista.jpg</a:t>
            </a:r>
            <a:r>
              <a:rPr lang="pt-PT" sz="1000" dirty="0" smtClean="0">
                <a:sym typeface="Wingdings" panose="05000000000000000000" pitchFamily="2" charset="2"/>
              </a:rPr>
              <a:t>)</a:t>
            </a:r>
            <a:endParaRPr lang="pt-PT" sz="1000" dirty="0" smtClean="0">
              <a:solidFill>
                <a:schemeClr val="bg2">
                  <a:lumMod val="50000"/>
                </a:schemeClr>
              </a:solidFill>
              <a:sym typeface="Wingdings" panose="05000000000000000000" pitchFamily="2" charset="2"/>
            </a:endParaRPr>
          </a:p>
        </p:txBody>
      </p:sp>
      <p:pic>
        <p:nvPicPr>
          <p:cNvPr id="4098" name="Picture 2" descr="http://www.aguasdoalgarve.pt/uploads/image/ETARBoavista/Reactor-bio-rem-nutrientes-Boavis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2279" y="3161660"/>
            <a:ext cx="2677416" cy="179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56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Tratamento das Águas Residuais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9" name="Marcador de Posição de Conteúdo 2"/>
          <p:cNvSpPr txBox="1">
            <a:spLocks/>
          </p:cNvSpPr>
          <p:nvPr/>
        </p:nvSpPr>
        <p:spPr>
          <a:xfrm>
            <a:off x="758608" y="1606602"/>
            <a:ext cx="10595192" cy="2548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pPr>
            <a:r>
              <a:rPr lang="pt-PT" sz="1800" b="1" dirty="0" smtClean="0"/>
              <a:t>Tratamento terciário ou avançado</a:t>
            </a:r>
          </a:p>
          <a:p>
            <a:pPr marL="0" indent="0" algn="just">
              <a:lnSpc>
                <a:spcPct val="100000"/>
              </a:lnSpc>
              <a:spcBef>
                <a:spcPts val="300"/>
              </a:spcBef>
              <a:buFont typeface="Arial" panose="020B0604020202020204" pitchFamily="34" charset="0"/>
              <a:buNone/>
            </a:pPr>
            <a:r>
              <a:rPr lang="pt-PT" sz="1600" dirty="0" smtClean="0"/>
              <a:t>Consiste num conjunto de processos complexos com vista à remoção de nutrientes, poluentes específicos, bactérias, etc., de modo que as caraterísticas finais do efluente tratado estejam de acordo com os parâmetros pretendidos antes deste fluido ser lançado no meio ambiente.</a:t>
            </a:r>
          </a:p>
          <a:p>
            <a:pPr algn="just">
              <a:lnSpc>
                <a:spcPct val="100000"/>
              </a:lnSpc>
              <a:spcBef>
                <a:spcPts val="300"/>
              </a:spcBef>
              <a:buFontTx/>
              <a:buChar char="-"/>
            </a:pPr>
            <a:endParaRPr lang="pt-PT" sz="1800" b="1" dirty="0" smtClean="0"/>
          </a:p>
        </p:txBody>
      </p:sp>
      <p:sp>
        <p:nvSpPr>
          <p:cNvPr id="21" name="Marcador de Posição de Conteúdo 2"/>
          <p:cNvSpPr txBox="1">
            <a:spLocks/>
          </p:cNvSpPr>
          <p:nvPr/>
        </p:nvSpPr>
        <p:spPr>
          <a:xfrm>
            <a:off x="3376713" y="5436414"/>
            <a:ext cx="5167113" cy="1048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10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Tratamento avançado (terciário) de um efluente complexo</a:t>
            </a:r>
            <a:endParaRPr lang="pt-PT" sz="1200" b="1" dirty="0">
              <a:solidFill>
                <a:schemeClr val="bg2">
                  <a:lumMod val="50000"/>
                </a:schemeClr>
              </a:solidFill>
              <a:sym typeface="Wingdings" panose="05000000000000000000" pitchFamily="2" charset="2"/>
            </a:endParaRPr>
          </a:p>
        </p:txBody>
      </p:sp>
      <p:pic>
        <p:nvPicPr>
          <p:cNvPr id="5122" name="Picture 2" descr="http://images.slideplayer.com.br/1/42961/slides/slide_11.jpg"/>
          <p:cNvPicPr>
            <a:picLocks noChangeAspect="1" noChangeArrowheads="1"/>
          </p:cNvPicPr>
          <p:nvPr/>
        </p:nvPicPr>
        <p:blipFill rotWithShape="1">
          <a:blip r:embed="rId5">
            <a:extLst>
              <a:ext uri="{28A0092B-C50C-407E-A947-70E740481C1C}">
                <a14:useLocalDpi xmlns:a14="http://schemas.microsoft.com/office/drawing/2010/main" val="0"/>
              </a:ext>
            </a:extLst>
          </a:blip>
          <a:srcRect l="5505" t="6222" r="4201" b="7504"/>
          <a:stretch/>
        </p:blipFill>
        <p:spPr bwMode="auto">
          <a:xfrm>
            <a:off x="3987886" y="2519656"/>
            <a:ext cx="4040008" cy="289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37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Tratamento das Águas Residuais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3" name="Rectangle 2"/>
          <p:cNvSpPr/>
          <p:nvPr/>
        </p:nvSpPr>
        <p:spPr>
          <a:xfrm>
            <a:off x="758608" y="1781176"/>
            <a:ext cx="10752074" cy="2462213"/>
          </a:xfrm>
          <a:prstGeom prst="rect">
            <a:avLst/>
          </a:prstGeom>
        </p:spPr>
        <p:txBody>
          <a:bodyPr wrap="square">
            <a:spAutoFit/>
          </a:bodyPr>
          <a:lstStyle/>
          <a:p>
            <a:pPr algn="just">
              <a:spcBef>
                <a:spcPts val="300"/>
              </a:spcBef>
            </a:pPr>
            <a:r>
              <a:rPr lang="pt-PT" sz="1700" dirty="0" smtClean="0"/>
              <a:t>Alguns materiais produzidos durante o tratamento de águas residuais podem ser valorizados. As lamas resultantes do processo de tratamento primário e secundário experimentam, posteriormente, um processamento em digestores anaeróbios como forma de reduzir o volume de sólidos residuais e de os estabilizar. A decomposição da matéria orgânica por via anaeróbia denomina-se </a:t>
            </a:r>
            <a:r>
              <a:rPr lang="pt-PT" sz="1700" b="1" dirty="0" err="1" smtClean="0"/>
              <a:t>biometanização</a:t>
            </a:r>
            <a:r>
              <a:rPr lang="pt-PT" sz="1700" dirty="0" smtClean="0"/>
              <a:t>.</a:t>
            </a:r>
          </a:p>
          <a:p>
            <a:pPr algn="just">
              <a:spcBef>
                <a:spcPts val="300"/>
              </a:spcBef>
            </a:pPr>
            <a:endParaRPr lang="pt-PT" sz="1050" dirty="0" smtClean="0"/>
          </a:p>
          <a:p>
            <a:pPr algn="just">
              <a:spcBef>
                <a:spcPts val="300"/>
              </a:spcBef>
            </a:pPr>
            <a:r>
              <a:rPr lang="pt-PT" sz="1700" dirty="0" smtClean="0"/>
              <a:t>Os produtos finais resultantes do metabolismo anaeróbio das lamas produzidas numa ETAR são o dióxido de carbono (CO</a:t>
            </a:r>
            <a:r>
              <a:rPr lang="pt-PT" sz="1700" baseline="-25000" dirty="0" smtClean="0"/>
              <a:t>2</a:t>
            </a:r>
            <a:r>
              <a:rPr lang="pt-PT" sz="1700" dirty="0" smtClean="0"/>
              <a:t>) e o metano (CH</a:t>
            </a:r>
            <a:r>
              <a:rPr lang="pt-PT" sz="1700" baseline="-25000" dirty="0" smtClean="0"/>
              <a:t>4</a:t>
            </a:r>
            <a:r>
              <a:rPr lang="pt-PT" sz="1700" dirty="0" smtClean="0"/>
              <a:t>), principais constituintes do </a:t>
            </a:r>
            <a:r>
              <a:rPr lang="pt-PT" sz="1700" b="1" dirty="0" smtClean="0"/>
              <a:t>biogás</a:t>
            </a:r>
            <a:r>
              <a:rPr lang="pt-PT" sz="1700" dirty="0" smtClean="0"/>
              <a:t>. O metano pode ser valorizado energeticamente, para suprir, por exemplo, as necessidades energéticas da própria estação.</a:t>
            </a:r>
          </a:p>
          <a:p>
            <a:pPr algn="just">
              <a:spcBef>
                <a:spcPts val="300"/>
              </a:spcBef>
            </a:pPr>
            <a:endParaRPr lang="pt-PT" sz="1700" dirty="0"/>
          </a:p>
        </p:txBody>
      </p:sp>
      <p:sp>
        <p:nvSpPr>
          <p:cNvPr id="21" name="Marcador de Posição de Conteúdo 2"/>
          <p:cNvSpPr txBox="1">
            <a:spLocks/>
          </p:cNvSpPr>
          <p:nvPr/>
        </p:nvSpPr>
        <p:spPr>
          <a:xfrm>
            <a:off x="3467172" y="5273952"/>
            <a:ext cx="4914684" cy="1048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smtClean="0">
                <a:solidFill>
                  <a:schemeClr val="bg2">
                    <a:lumMod val="50000"/>
                  </a:schemeClr>
                </a:solidFill>
                <a:sym typeface="Wingdings" panose="05000000000000000000" pitchFamily="2" charset="2"/>
              </a:rPr>
              <a:t>11 </a:t>
            </a:r>
            <a:r>
              <a:rPr lang="pt-PT" sz="1200" b="1" dirty="0" smtClean="0">
                <a:solidFill>
                  <a:schemeClr val="bg2">
                    <a:lumMod val="50000"/>
                  </a:schemeClr>
                </a:solidFill>
                <a:sym typeface="Wingdings" panose="05000000000000000000" pitchFamily="2" charset="2"/>
              </a:rPr>
              <a:t>– </a:t>
            </a:r>
            <a:r>
              <a:rPr lang="pt-PT" sz="1200" dirty="0" smtClean="0">
                <a:solidFill>
                  <a:schemeClr val="bg2">
                    <a:lumMod val="50000"/>
                  </a:schemeClr>
                </a:solidFill>
                <a:sym typeface="Wingdings" panose="05000000000000000000" pitchFamily="2" charset="2"/>
              </a:rPr>
              <a:t>ETAR com tratamento da fase sólida</a:t>
            </a:r>
            <a:endParaRPr lang="pt-PT" sz="1200" b="1" dirty="0">
              <a:solidFill>
                <a:schemeClr val="bg2">
                  <a:lumMod val="50000"/>
                </a:schemeClr>
              </a:solidFill>
              <a:sym typeface="Wingdings" panose="05000000000000000000" pitchFamily="2" charset="2"/>
            </a:endParaRPr>
          </a:p>
          <a:p>
            <a:pPr marL="0" indent="0" algn="ctr">
              <a:lnSpc>
                <a:spcPct val="100000"/>
              </a:lnSpc>
              <a:spcBef>
                <a:spcPts val="0"/>
              </a:spcBef>
              <a:buNone/>
            </a:pPr>
            <a:r>
              <a:rPr lang="pt-PT" sz="900" dirty="0" smtClean="0">
                <a:sym typeface="Wingdings" panose="05000000000000000000" pitchFamily="2" charset="2"/>
              </a:rPr>
              <a:t>(</a:t>
            </a:r>
            <a:r>
              <a:rPr lang="pt-PT" sz="900" b="1" dirty="0" smtClean="0">
                <a:sym typeface="Wingdings" panose="05000000000000000000" pitchFamily="2" charset="2"/>
              </a:rPr>
              <a:t>Fonte</a:t>
            </a:r>
            <a:r>
              <a:rPr lang="pt-PT" sz="900" dirty="0">
                <a:sym typeface="Wingdings" panose="05000000000000000000" pitchFamily="2" charset="2"/>
              </a:rPr>
              <a:t>: http://</a:t>
            </a:r>
            <a:r>
              <a:rPr lang="pt-PT" sz="900" dirty="0" smtClean="0">
                <a:sym typeface="Wingdings" panose="05000000000000000000" pitchFamily="2" charset="2"/>
              </a:rPr>
              <a:t>www.isep.ipp.pt/files/PPT%20WS%20Redes%20Neuronais_Leonor%20Amaral.pdf</a:t>
            </a:r>
            <a:r>
              <a:rPr lang="pt-PT" sz="1000" dirty="0" smtClean="0">
                <a:sym typeface="Wingdings" panose="05000000000000000000" pitchFamily="2" charset="2"/>
              </a:rPr>
              <a:t>)</a:t>
            </a:r>
            <a:endParaRPr lang="pt-PT" sz="1000" dirty="0" smtClean="0">
              <a:solidFill>
                <a:schemeClr val="bg2">
                  <a:lumMod val="50000"/>
                </a:schemeClr>
              </a:solidFill>
              <a:sym typeface="Wingdings" panose="05000000000000000000" pitchFamily="2" charset="2"/>
            </a:endParaRPr>
          </a:p>
        </p:txBody>
      </p:sp>
      <p:pic>
        <p:nvPicPr>
          <p:cNvPr id="6146" name="Picture 2" descr="Resultado de imagem para digestor anaeróbio e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374" y="3980840"/>
            <a:ext cx="4273756" cy="132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17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0140" y="1340289"/>
            <a:ext cx="10353660" cy="3073161"/>
          </a:xfrm>
        </p:spPr>
        <p:txBody>
          <a:bodyPr>
            <a:normAutofit/>
          </a:bodyPr>
          <a:lstStyle/>
          <a:p>
            <a:pPr marL="0" indent="0">
              <a:buNone/>
            </a:pPr>
            <a:r>
              <a:rPr lang="pt-PT" sz="2000" b="1" dirty="0" smtClean="0"/>
              <a:t>As informações presentes neste documento tiveram como base o Manual de Física de 10.º Ano:</a:t>
            </a:r>
          </a:p>
          <a:p>
            <a:r>
              <a:rPr lang="pt-PT" sz="2000" dirty="0" smtClean="0"/>
              <a:t>Silva A., Santos M., Mesquita A., </a:t>
            </a:r>
            <a:r>
              <a:rPr lang="pt-PT" sz="2000" i="1" dirty="0" err="1" smtClean="0"/>
              <a:t>et</a:t>
            </a:r>
            <a:r>
              <a:rPr lang="pt-PT" sz="2000" i="1" dirty="0" smtClean="0"/>
              <a:t> al</a:t>
            </a:r>
            <a:r>
              <a:rPr lang="pt-PT" sz="2000" dirty="0" smtClean="0"/>
              <a:t>.;  </a:t>
            </a:r>
            <a:r>
              <a:rPr lang="pt-PT" sz="2000" i="1" dirty="0" smtClean="0"/>
              <a:t>Terra, Universo de Vida –</a:t>
            </a:r>
            <a:r>
              <a:rPr lang="pt-PT" sz="2000" dirty="0" smtClean="0"/>
              <a:t> Biologia 12.º Ano; Porto Editora: Porto; ISBN</a:t>
            </a:r>
            <a:r>
              <a:rPr lang="pt-PT" sz="2000" smtClean="0"/>
              <a:t>: 978</a:t>
            </a:r>
            <a:r>
              <a:rPr lang="pt-PT" sz="2000" smtClean="0">
                <a:latin typeface="Times New Roman" panose="02020603050405020304" pitchFamily="18" charset="0"/>
                <a:cs typeface="Times New Roman" panose="02020603050405020304" pitchFamily="18" charset="0"/>
              </a:rPr>
              <a:t>-</a:t>
            </a:r>
            <a:r>
              <a:rPr lang="pt-PT" sz="2000" smtClean="0"/>
              <a:t>972</a:t>
            </a:r>
            <a:r>
              <a:rPr lang="pt-PT" sz="2000" smtClean="0">
                <a:latin typeface="Times New Roman" panose="02020603050405020304" pitchFamily="18" charset="0"/>
                <a:cs typeface="Times New Roman" panose="02020603050405020304" pitchFamily="18" charset="0"/>
              </a:rPr>
              <a:t>-0-</a:t>
            </a:r>
            <a:r>
              <a:rPr lang="pt-PT" sz="2000" smtClean="0"/>
              <a:t>42174</a:t>
            </a:r>
            <a:r>
              <a:rPr lang="pt-PT" sz="2000" smtClean="0">
                <a:latin typeface="Times New Roman" panose="02020603050405020304" pitchFamily="18" charset="0"/>
                <a:cs typeface="Times New Roman" panose="02020603050405020304" pitchFamily="18" charset="0"/>
              </a:rPr>
              <a:t>-6</a:t>
            </a:r>
            <a:r>
              <a:rPr lang="pt-PT" sz="2000" smtClean="0"/>
              <a:t>;</a:t>
            </a:r>
            <a:endParaRPr lang="pt-PT" sz="2000" dirty="0" smtClean="0"/>
          </a:p>
          <a:p>
            <a:endParaRPr lang="pt-PT" sz="2000" dirty="0"/>
          </a:p>
          <a:p>
            <a:pPr marL="0" indent="0" algn="just">
              <a:buNone/>
            </a:pPr>
            <a:r>
              <a:rPr lang="pt-PT" sz="2000" dirty="0" smtClean="0"/>
              <a:t>Todas as informações de outra autoria encontram-se devidamente identificadas.</a:t>
            </a:r>
          </a:p>
          <a:p>
            <a:pPr marL="0" indent="0" algn="just">
              <a:buNone/>
            </a:pPr>
            <a:endParaRPr lang="pt-PT" sz="2000" dirty="0" smtClean="0"/>
          </a:p>
          <a:p>
            <a:pPr marL="0" indent="0" algn="just">
              <a:buNone/>
            </a:pPr>
            <a:endParaRPr lang="pt-PT" sz="2000" dirty="0"/>
          </a:p>
          <a:p>
            <a:pPr marL="0" indent="0">
              <a:buNone/>
            </a:pPr>
            <a:endParaRPr lang="pt-PT" sz="2000" dirty="0" smtClean="0"/>
          </a:p>
          <a:p>
            <a:pPr marL="0" indent="0">
              <a:buNone/>
            </a:pPr>
            <a:endParaRPr lang="pt-PT" sz="2000" dirty="0"/>
          </a:p>
          <a:p>
            <a:pPr marL="0" indent="0">
              <a:buNone/>
            </a:pPr>
            <a:endParaRPr lang="pt-PT" sz="2000" dirty="0" smtClean="0"/>
          </a:p>
          <a:p>
            <a:pPr marL="0" indent="0">
              <a:buNone/>
            </a:pPr>
            <a:endParaRPr lang="pt-PT" sz="2200" b="1"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92486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Alteração da Qualidade da Água</a:t>
            </a:r>
            <a:endParaRPr lang="pt-PT" dirty="0">
              <a:solidFill>
                <a:srgbClr val="011D44"/>
              </a:solidFill>
            </a:endParaRPr>
          </a:p>
        </p:txBody>
      </p:sp>
      <p:sp>
        <p:nvSpPr>
          <p:cNvPr id="3" name="Marcador de Posição de Conteúdo 2"/>
          <p:cNvSpPr>
            <a:spLocks noGrp="1"/>
          </p:cNvSpPr>
          <p:nvPr>
            <p:ph idx="1"/>
          </p:nvPr>
        </p:nvSpPr>
        <p:spPr>
          <a:xfrm>
            <a:off x="500069" y="1993435"/>
            <a:ext cx="6411719" cy="2269283"/>
          </a:xfrm>
        </p:spPr>
        <p:txBody>
          <a:bodyPr>
            <a:normAutofit/>
          </a:bodyPr>
          <a:lstStyle/>
          <a:p>
            <a:pPr marL="0" indent="0" algn="just">
              <a:lnSpc>
                <a:spcPct val="100000"/>
              </a:lnSpc>
              <a:buNone/>
            </a:pPr>
            <a:r>
              <a:rPr lang="pt-PT" sz="2000" dirty="0" smtClean="0"/>
              <a:t>A água é um dos bens naturais mais utilizados, sendo determinante para manutenção da vida, pelo que este recurso deve estar no meio ambiente em quantidade e qualidade apropriadas. O ser humano, desde os tempos mais remotos, utiliza a água não só para suprir as suas necessidades metabólicas mas também para muitas outras atividades.</a:t>
            </a:r>
            <a:endParaRPr lang="pt-PT" sz="2000" dirty="0" smtClean="0">
              <a:solidFill>
                <a:schemeClr val="bg2">
                  <a:lumMod val="50000"/>
                </a:schemeClr>
              </a:solidFill>
              <a:sym typeface="Wingdings" panose="05000000000000000000" pitchFamily="2" charset="2"/>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7" name="Marcador de Posição de Conteúdo 2"/>
          <p:cNvSpPr txBox="1">
            <a:spLocks/>
          </p:cNvSpPr>
          <p:nvPr/>
        </p:nvSpPr>
        <p:spPr>
          <a:xfrm>
            <a:off x="5733182" y="5336699"/>
            <a:ext cx="6419700" cy="1016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pt-PT" sz="1200" b="1" dirty="0" smtClean="0">
                <a:solidFill>
                  <a:schemeClr val="bg2">
                    <a:lumMod val="50000"/>
                  </a:schemeClr>
                </a:solidFill>
                <a:sym typeface="Wingdings" panose="05000000000000000000" pitchFamily="2" charset="2"/>
              </a:rPr>
              <a:t>Figura 1 – </a:t>
            </a:r>
            <a:r>
              <a:rPr lang="pt-PT" sz="1200" dirty="0" smtClean="0">
                <a:solidFill>
                  <a:schemeClr val="bg2">
                    <a:lumMod val="50000"/>
                  </a:schemeClr>
                </a:solidFill>
                <a:sym typeface="Wingdings" panose="05000000000000000000" pitchFamily="2" charset="2"/>
              </a:rPr>
              <a:t>Consumo médio de água para a produção de alguns produtos</a:t>
            </a:r>
          </a:p>
          <a:p>
            <a:pPr marL="0" indent="0" algn="ctr">
              <a:lnSpc>
                <a:spcPct val="120000"/>
              </a:lnSpc>
              <a:spcBef>
                <a:spcPts val="0"/>
              </a:spcBef>
              <a:buNone/>
            </a:pPr>
            <a:r>
              <a:rPr lang="pt-PT" sz="900" b="1" dirty="0">
                <a:sym typeface="Wingdings" panose="05000000000000000000" pitchFamily="2" charset="2"/>
              </a:rPr>
              <a:t>(</a:t>
            </a:r>
            <a:r>
              <a:rPr lang="pt-PT" sz="900" b="1" dirty="0" smtClean="0">
                <a:sym typeface="Wingdings" panose="05000000000000000000" pitchFamily="2" charset="2"/>
              </a:rPr>
              <a:t>Fonte: </a:t>
            </a:r>
            <a:r>
              <a:rPr lang="pt-PT" sz="900" dirty="0" err="1" smtClean="0">
                <a:sym typeface="Wingdings" panose="05000000000000000000" pitchFamily="2" charset="2"/>
              </a:rPr>
              <a:t>Water</a:t>
            </a:r>
            <a:r>
              <a:rPr lang="pt-PT" sz="900" dirty="0" smtClean="0">
                <a:sym typeface="Wingdings" panose="05000000000000000000" pitchFamily="2" charset="2"/>
              </a:rPr>
              <a:t> </a:t>
            </a:r>
            <a:r>
              <a:rPr lang="pt-PT" sz="900" dirty="0" err="1" smtClean="0">
                <a:sym typeface="Wingdings" panose="05000000000000000000" pitchFamily="2" charset="2"/>
              </a:rPr>
              <a:t>Footprint</a:t>
            </a:r>
            <a:r>
              <a:rPr lang="pt-PT" sz="900" dirty="0" smtClean="0">
                <a:sym typeface="Wingdings" panose="05000000000000000000" pitchFamily="2" charset="2"/>
              </a:rPr>
              <a:t> Network)</a:t>
            </a:r>
            <a:endParaRPr lang="pt-PT" sz="900" dirty="0">
              <a:sym typeface="Wingdings" panose="05000000000000000000" pitchFamily="2" charset="2"/>
            </a:endParaRPr>
          </a:p>
          <a:p>
            <a:pPr marL="0" indent="0" algn="ctr">
              <a:lnSpc>
                <a:spcPct val="120000"/>
              </a:lnSpc>
              <a:spcBef>
                <a:spcPts val="0"/>
              </a:spcBef>
              <a:buNone/>
            </a:pPr>
            <a:endParaRPr lang="pt-PT" sz="1500" dirty="0" smtClean="0">
              <a:solidFill>
                <a:schemeClr val="bg2">
                  <a:lumMod val="50000"/>
                </a:schemeClr>
              </a:solidFill>
              <a:sym typeface="Wingdings" panose="05000000000000000000" pitchFamily="2" charset="2"/>
            </a:endParaRPr>
          </a:p>
        </p:txBody>
      </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5836024" y="1375217"/>
            <a:ext cx="6017848" cy="3928452"/>
          </a:xfrm>
          <a:prstGeom prst="rect">
            <a:avLst/>
          </a:prstGeom>
        </p:spPr>
      </p:pic>
    </p:spTree>
    <p:extLst>
      <p:ext uri="{BB962C8B-B14F-4D97-AF65-F5344CB8AC3E}">
        <p14:creationId xmlns:p14="http://schemas.microsoft.com/office/powerpoint/2010/main" val="93076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Alteração da Qualidade da Água</a:t>
            </a:r>
            <a:endParaRPr lang="pt-PT" dirty="0">
              <a:solidFill>
                <a:srgbClr val="011D44"/>
              </a:solidFill>
            </a:endParaRPr>
          </a:p>
        </p:txBody>
      </p:sp>
      <p:sp>
        <p:nvSpPr>
          <p:cNvPr id="3" name="Marcador de Posição de Conteúdo 2"/>
          <p:cNvSpPr>
            <a:spLocks noGrp="1"/>
          </p:cNvSpPr>
          <p:nvPr>
            <p:ph idx="1"/>
          </p:nvPr>
        </p:nvSpPr>
        <p:spPr>
          <a:xfrm>
            <a:off x="500069" y="1993435"/>
            <a:ext cx="7379907" cy="2269283"/>
          </a:xfrm>
        </p:spPr>
        <p:txBody>
          <a:bodyPr>
            <a:noAutofit/>
          </a:bodyPr>
          <a:lstStyle/>
          <a:p>
            <a:pPr marL="0" indent="0" algn="just">
              <a:lnSpc>
                <a:spcPct val="100000"/>
              </a:lnSpc>
              <a:buNone/>
            </a:pPr>
            <a:r>
              <a:rPr lang="pt-PT" sz="1800" dirty="0" smtClean="0"/>
              <a:t>A contaminação dos recursos hídricos inviabiliza a sua utilização, nomeadamente para o abastecimento das populações humanas. </a:t>
            </a:r>
          </a:p>
          <a:p>
            <a:pPr marL="0" indent="0" algn="just">
              <a:lnSpc>
                <a:spcPct val="100000"/>
              </a:lnSpc>
              <a:buNone/>
            </a:pPr>
            <a:r>
              <a:rPr lang="pt-PT" sz="1800" dirty="0" smtClean="0"/>
              <a:t>Pode dizer-se que existe poluição da água quando se verifica a alteração das suas caraterísticas por ações que inviabilizam a sua utilização.</a:t>
            </a:r>
            <a:endParaRPr lang="pt-PT" sz="1800" dirty="0">
              <a:solidFill>
                <a:schemeClr val="bg2">
                  <a:lumMod val="50000"/>
                </a:schemeClr>
              </a:solidFill>
              <a:sym typeface="Wingdings" panose="05000000000000000000" pitchFamily="2" charset="2"/>
            </a:endParaRPr>
          </a:p>
          <a:p>
            <a:pPr marL="0" indent="0" algn="just">
              <a:lnSpc>
                <a:spcPct val="100000"/>
              </a:lnSpc>
              <a:buNone/>
            </a:pPr>
            <a:r>
              <a:rPr lang="pt-PT" sz="1800" dirty="0" smtClean="0">
                <a:sym typeface="Wingdings" panose="05000000000000000000" pitchFamily="2" charset="2"/>
              </a:rPr>
              <a:t>Um dos processos que pode ocorrer nos ecossistemas </a:t>
            </a:r>
            <a:r>
              <a:rPr lang="pt-PT" sz="1800" dirty="0" err="1" smtClean="0">
                <a:sym typeface="Wingdings" panose="05000000000000000000" pitchFamily="2" charset="2"/>
              </a:rPr>
              <a:t>dulciaquícolas</a:t>
            </a:r>
            <a:r>
              <a:rPr lang="pt-PT" sz="1800" dirty="0" smtClean="0">
                <a:sym typeface="Wingdings" panose="05000000000000000000" pitchFamily="2" charset="2"/>
              </a:rPr>
              <a:t> está relacionado com o enriquecimento progressivo em nutrientes, principalmente azoto e fósforo, que promovem um grande desenvolvimento de organismos </a:t>
            </a:r>
            <a:r>
              <a:rPr lang="pt-PT" sz="1800" dirty="0" err="1" smtClean="0">
                <a:sym typeface="Wingdings" panose="05000000000000000000" pitchFamily="2" charset="2"/>
              </a:rPr>
              <a:t>fotoautotróficos</a:t>
            </a:r>
            <a:r>
              <a:rPr lang="pt-PT" sz="1800" dirty="0" smtClean="0">
                <a:sym typeface="Wingdings" panose="05000000000000000000" pitchFamily="2" charset="2"/>
              </a:rPr>
              <a:t>, como algas verdes e cianobactérias. Deste modo aumenta de forma acelerada a produtividade primária e diminui a penetração da luz solar na coluna de água. Este processo, que pode ocorrer em qualquer corpo de água, designa-se por </a:t>
            </a:r>
            <a:r>
              <a:rPr lang="pt-PT" sz="1800" b="1" dirty="0" smtClean="0">
                <a:sym typeface="Wingdings" panose="05000000000000000000" pitchFamily="2" charset="2"/>
              </a:rPr>
              <a:t>eutrofização</a:t>
            </a:r>
            <a:r>
              <a:rPr lang="pt-PT" sz="1800" dirty="0" smtClean="0">
                <a:sym typeface="Wingdings" panose="05000000000000000000" pitchFamily="2" charset="2"/>
              </a:rPr>
              <a:t>.</a:t>
            </a:r>
            <a:endParaRPr lang="pt-PT" sz="18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2050" name="Picture 2" descr="http://4.bp.blogspot.com/-wLxdS18v3OA/Vcc47x6SW4I/AAAAAAAASog/NuKzTWp3r68/s400/Eutroifiza%25C3%25A7%25C3%25A3o%2Be%2Bqualidade%2Bda%2B%25C3%25A1gua%2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167" y="2430343"/>
            <a:ext cx="3246814" cy="2134781"/>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osição de Conteúdo 2"/>
          <p:cNvSpPr txBox="1">
            <a:spLocks/>
          </p:cNvSpPr>
          <p:nvPr/>
        </p:nvSpPr>
        <p:spPr>
          <a:xfrm>
            <a:off x="8092888" y="4539486"/>
            <a:ext cx="3778624" cy="1016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pt-PT" sz="1200" b="1" dirty="0" smtClean="0">
                <a:solidFill>
                  <a:schemeClr val="bg2">
                    <a:lumMod val="50000"/>
                  </a:schemeClr>
                </a:solidFill>
                <a:sym typeface="Wingdings" panose="05000000000000000000" pitchFamily="2" charset="2"/>
              </a:rPr>
              <a:t>Figura 2 – </a:t>
            </a:r>
            <a:r>
              <a:rPr lang="pt-PT" sz="1200" dirty="0" smtClean="0">
                <a:solidFill>
                  <a:schemeClr val="bg2">
                    <a:lumMod val="50000"/>
                  </a:schemeClr>
                </a:solidFill>
                <a:sym typeface="Wingdings" panose="05000000000000000000" pitchFamily="2" charset="2"/>
              </a:rPr>
              <a:t>Exemplo de Eutrofização</a:t>
            </a:r>
          </a:p>
          <a:p>
            <a:pPr marL="0" indent="0" algn="ctr">
              <a:lnSpc>
                <a:spcPct val="100000"/>
              </a:lnSpc>
              <a:spcBef>
                <a:spcPts val="0"/>
              </a:spcBef>
              <a:buNone/>
            </a:pPr>
            <a:r>
              <a:rPr lang="pt-PT" sz="900" b="1" dirty="0">
                <a:sym typeface="Wingdings" panose="05000000000000000000" pitchFamily="2" charset="2"/>
              </a:rPr>
              <a:t>(</a:t>
            </a:r>
            <a:r>
              <a:rPr lang="pt-PT" sz="900" b="1" dirty="0" smtClean="0">
                <a:sym typeface="Wingdings" panose="05000000000000000000" pitchFamily="2" charset="2"/>
              </a:rPr>
              <a:t>Fonte: </a:t>
            </a:r>
            <a:r>
              <a:rPr lang="pt-PT" sz="900" dirty="0">
                <a:sym typeface="Wingdings" panose="05000000000000000000" pitchFamily="2" charset="2"/>
              </a:rPr>
              <a:t>http://</a:t>
            </a:r>
            <a:r>
              <a:rPr lang="pt-PT" sz="900" dirty="0" smtClean="0">
                <a:sym typeface="Wingdings" panose="05000000000000000000" pitchFamily="2" charset="2"/>
              </a:rPr>
              <a:t>professoralucianekawa.blogspot.pt/2013/02/eutrofizacao-e-qualidade-da-agua.html)</a:t>
            </a:r>
            <a:endParaRPr lang="pt-PT" sz="1500" dirty="0" smtClean="0">
              <a:solidFill>
                <a:schemeClr val="bg2">
                  <a:lumMod val="50000"/>
                </a:schemeClr>
              </a:solidFill>
              <a:sym typeface="Wingdings" panose="05000000000000000000" pitchFamily="2" charset="2"/>
            </a:endParaRPr>
          </a:p>
        </p:txBody>
      </p:sp>
    </p:spTree>
    <p:extLst>
      <p:ext uri="{BB962C8B-B14F-4D97-AF65-F5344CB8AC3E}">
        <p14:creationId xmlns:p14="http://schemas.microsoft.com/office/powerpoint/2010/main" val="405515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Alteração da Qualidade da Água</a:t>
            </a:r>
            <a:endParaRPr lang="pt-PT" dirty="0">
              <a:solidFill>
                <a:srgbClr val="011D44"/>
              </a:solidFill>
            </a:endParaRPr>
          </a:p>
        </p:txBody>
      </p:sp>
      <p:sp>
        <p:nvSpPr>
          <p:cNvPr id="3" name="Marcador de Posição de Conteúdo 2"/>
          <p:cNvSpPr>
            <a:spLocks noGrp="1"/>
          </p:cNvSpPr>
          <p:nvPr>
            <p:ph idx="1"/>
          </p:nvPr>
        </p:nvSpPr>
        <p:spPr>
          <a:xfrm>
            <a:off x="500069" y="1993436"/>
            <a:ext cx="11050955" cy="1395224"/>
          </a:xfrm>
        </p:spPr>
        <p:txBody>
          <a:bodyPr>
            <a:noAutofit/>
          </a:bodyPr>
          <a:lstStyle/>
          <a:p>
            <a:pPr marL="0" indent="0" algn="just">
              <a:lnSpc>
                <a:spcPct val="100000"/>
              </a:lnSpc>
              <a:buNone/>
            </a:pPr>
            <a:r>
              <a:rPr lang="pt-PT" sz="1700" dirty="0" smtClean="0"/>
              <a:t>Devido ao aumento da população humana e à utilização massificada de determinados produtos, como detergentes, ou ao recurso a fertilizantes industriais ricos em fósforo e azoto nas práticas agrícolas intensivas, verificam-se fenómenos de eutrofização com efeitos muito negativos, especialmente em ecossistemas de água doce muito frágeis (rios, lagos,…).</a:t>
            </a:r>
          </a:p>
          <a:p>
            <a:pPr marL="0" indent="0" algn="just">
              <a:lnSpc>
                <a:spcPct val="100000"/>
              </a:lnSpc>
              <a:buNone/>
            </a:pPr>
            <a:endParaRPr lang="pt-PT" sz="1700"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4" name="Rectangle 3"/>
          <p:cNvSpPr/>
          <p:nvPr/>
        </p:nvSpPr>
        <p:spPr>
          <a:xfrm>
            <a:off x="539761" y="3030352"/>
            <a:ext cx="6385473" cy="2446824"/>
          </a:xfrm>
          <a:prstGeom prst="rect">
            <a:avLst/>
          </a:prstGeom>
        </p:spPr>
        <p:txBody>
          <a:bodyPr wrap="square">
            <a:spAutoFit/>
          </a:bodyPr>
          <a:lstStyle/>
          <a:p>
            <a:pPr algn="just"/>
            <a:r>
              <a:rPr lang="pt-PT" sz="1700" dirty="0"/>
              <a:t>Em Portugal, muitos ambientes de água doce, como lagos, lagoas e albufeiras, apresentam-se bastante eutrofizados. As albufeiras são muitas vezes utilizadas como zonas de captação de água destinada ao consumo humano. Tal facto obriga à adoção de medidas de vigilância e monitorização de certos parâmetros por parte das entidades responsáveis pela distribuição da água à rede publica. Estes procedimentos são necessários não só para evitar riscos para a saúde pública, mas também para impedir que se comprometa a utilização dos recursos hídricos, por exemplo, na indústria do turismo.</a:t>
            </a:r>
          </a:p>
        </p:txBody>
      </p:sp>
      <p:pic>
        <p:nvPicPr>
          <p:cNvPr id="3074" name="Picture 2" descr="http://4.bp.blogspot.com/-p3CmxeaWbxA/Tqvf8BgWvYI/AAAAAAAABfI/Go9KSvrjhH8/s1600/Tamega-eutrofizaca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401" y="3151614"/>
            <a:ext cx="2023029" cy="1392502"/>
          </a:xfrm>
          <a:prstGeom prst="rect">
            <a:avLst/>
          </a:prstGeom>
          <a:noFill/>
          <a:extLst>
            <a:ext uri="{909E8E84-426E-40DD-AFC4-6F175D3DCCD1}">
              <a14:hiddenFill xmlns:a14="http://schemas.microsoft.com/office/drawing/2010/main">
                <a:solidFill>
                  <a:srgbClr val="FFFFFF"/>
                </a:solidFill>
              </a14:hiddenFill>
            </a:ext>
          </a:extLst>
        </p:spPr>
      </p:pic>
      <p:sp>
        <p:nvSpPr>
          <p:cNvPr id="17" name="Marcador de Posição de Conteúdo 2"/>
          <p:cNvSpPr txBox="1">
            <a:spLocks/>
          </p:cNvSpPr>
          <p:nvPr/>
        </p:nvSpPr>
        <p:spPr>
          <a:xfrm>
            <a:off x="7199401" y="4555248"/>
            <a:ext cx="4391315" cy="1016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a:solidFill>
                  <a:schemeClr val="bg2">
                    <a:lumMod val="50000"/>
                  </a:schemeClr>
                </a:solidFill>
                <a:sym typeface="Wingdings" panose="05000000000000000000" pitchFamily="2" charset="2"/>
              </a:rPr>
              <a:t>3</a:t>
            </a:r>
            <a:r>
              <a:rPr lang="pt-PT" sz="1200" b="1" dirty="0" smtClean="0">
                <a:solidFill>
                  <a:schemeClr val="bg2">
                    <a:lumMod val="50000"/>
                  </a:schemeClr>
                </a:solidFill>
                <a:sym typeface="Wingdings" panose="05000000000000000000" pitchFamily="2" charset="2"/>
              </a:rPr>
              <a:t> – </a:t>
            </a:r>
            <a:r>
              <a:rPr lang="pt-PT" sz="1200" dirty="0" smtClean="0">
                <a:solidFill>
                  <a:schemeClr val="bg2">
                    <a:lumMod val="50000"/>
                  </a:schemeClr>
                </a:solidFill>
                <a:sym typeface="Wingdings" panose="05000000000000000000" pitchFamily="2" charset="2"/>
              </a:rPr>
              <a:t>Eutrofização no Rio Tâmega (à esquerda) e na albufeira do Torrão (à direita)</a:t>
            </a:r>
          </a:p>
          <a:p>
            <a:pPr marL="0" indent="0" algn="ctr">
              <a:lnSpc>
                <a:spcPct val="100000"/>
              </a:lnSpc>
              <a:spcBef>
                <a:spcPts val="0"/>
              </a:spcBef>
              <a:buNone/>
            </a:pPr>
            <a:r>
              <a:rPr lang="pt-PT" sz="900" b="1" dirty="0">
                <a:sym typeface="Wingdings" panose="05000000000000000000" pitchFamily="2" charset="2"/>
              </a:rPr>
              <a:t>(</a:t>
            </a:r>
            <a:r>
              <a:rPr lang="pt-PT" sz="900" b="1" dirty="0" smtClean="0">
                <a:sym typeface="Wingdings" panose="05000000000000000000" pitchFamily="2" charset="2"/>
              </a:rPr>
              <a:t>Fontes: </a:t>
            </a:r>
            <a:r>
              <a:rPr lang="pt-PT" sz="900" dirty="0">
                <a:sym typeface="Wingdings" panose="05000000000000000000" pitchFamily="2" charset="2"/>
              </a:rPr>
              <a:t>http://</a:t>
            </a:r>
            <a:r>
              <a:rPr lang="pt-PT" sz="900" dirty="0" smtClean="0">
                <a:sym typeface="Wingdings" panose="05000000000000000000" pitchFamily="2" charset="2"/>
              </a:rPr>
              <a:t>o-antonio-maria.blogspot.pt/2011/10/agua-nao-e-da-adp-nem-da-edp.html</a:t>
            </a:r>
            <a:r>
              <a:rPr lang="pt-PT" sz="900" dirty="0">
                <a:sym typeface="Wingdings" panose="05000000000000000000" pitchFamily="2" charset="2"/>
              </a:rPr>
              <a:t>; http://remisso.blogspot.pt/2009/09/albufeira-do-torrao-uma-situacao-do.html)</a:t>
            </a:r>
            <a:endParaRPr lang="pt-PT" sz="1500" dirty="0" smtClean="0">
              <a:solidFill>
                <a:schemeClr val="bg2">
                  <a:lumMod val="50000"/>
                </a:schemeClr>
              </a:solidFill>
              <a:sym typeface="Wingdings" panose="05000000000000000000" pitchFamily="2" charset="2"/>
            </a:endParaRPr>
          </a:p>
        </p:txBody>
      </p:sp>
      <p:pic>
        <p:nvPicPr>
          <p:cNvPr id="3076" name="Picture 4" descr="http://3.bp.blogspot.com/_EFZtBiMaYgM/SqHIv-ZcY1I/AAAAAAAABCY/oYT74zIrwo8/w1200-h630-p-nu/torra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7055" y="3151615"/>
            <a:ext cx="1923661" cy="139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4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Processo de Eutrofização de um Lago </a:t>
            </a:r>
            <a:endParaRPr lang="pt-PT" dirty="0">
              <a:solidFill>
                <a:srgbClr val="011D44"/>
              </a:solidFill>
            </a:endParaRPr>
          </a:p>
        </p:txBody>
      </p:sp>
      <p:sp>
        <p:nvSpPr>
          <p:cNvPr id="3" name="Marcador de Posição de Conteúdo 2"/>
          <p:cNvSpPr>
            <a:spLocks noGrp="1"/>
          </p:cNvSpPr>
          <p:nvPr>
            <p:ph idx="1"/>
          </p:nvPr>
        </p:nvSpPr>
        <p:spPr>
          <a:xfrm>
            <a:off x="7219480" y="1708766"/>
            <a:ext cx="4134320" cy="1395224"/>
          </a:xfrm>
        </p:spPr>
        <p:txBody>
          <a:bodyPr>
            <a:noAutofit/>
          </a:bodyPr>
          <a:lstStyle/>
          <a:p>
            <a:pPr marL="0" indent="0" algn="just">
              <a:lnSpc>
                <a:spcPct val="100000"/>
              </a:lnSpc>
              <a:buNone/>
            </a:pPr>
            <a:r>
              <a:rPr lang="pt-PT" sz="1700" b="1" dirty="0" smtClean="0"/>
              <a:t>A eutrofização das massas de água pode ter uma origem natural ou cultural, estando esta última intimamente ligada às atividades humanas:</a:t>
            </a:r>
          </a:p>
          <a:p>
            <a:pPr marL="0" indent="0" algn="just">
              <a:lnSpc>
                <a:spcPct val="100000"/>
              </a:lnSpc>
              <a:buNone/>
            </a:pPr>
            <a:r>
              <a:rPr lang="pt-PT" sz="1700" b="1" dirty="0">
                <a:solidFill>
                  <a:schemeClr val="accent6"/>
                </a:solidFill>
              </a:rPr>
              <a:t>Eutrofização Natural – </a:t>
            </a:r>
            <a:r>
              <a:rPr lang="pt-PT" sz="1700" dirty="0" smtClean="0"/>
              <a:t>é um processo muito demorado, na ordem das centenas ou milhares de anos, estando muitas vezes associado aos processos naturais de evolução dos ecossistemas.</a:t>
            </a:r>
          </a:p>
          <a:p>
            <a:pPr marL="0" indent="0" algn="just">
              <a:lnSpc>
                <a:spcPct val="100000"/>
              </a:lnSpc>
              <a:buNone/>
            </a:pPr>
            <a:r>
              <a:rPr lang="pt-PT" sz="1700" b="1" dirty="0" smtClean="0">
                <a:solidFill>
                  <a:schemeClr val="accent6"/>
                </a:solidFill>
              </a:rPr>
              <a:t>Eutrofização Cultural ou Acelerada – </a:t>
            </a:r>
            <a:r>
              <a:rPr lang="pt-PT" sz="1700" dirty="0" smtClean="0"/>
              <a:t>resulta de um progressivo enriquecimento em nutrientes das massas de água devido às atividades antrópicas.</a:t>
            </a:r>
            <a:endParaRPr lang="pt-PT" sz="1700"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0" name="Picture 9"/>
          <p:cNvPicPr>
            <a:picLocks noChangeAspect="1"/>
          </p:cNvPicPr>
          <p:nvPr/>
        </p:nvPicPr>
        <p:blipFill>
          <a:blip r:embed="rId5"/>
          <a:stretch>
            <a:fillRect/>
          </a:stretch>
        </p:blipFill>
        <p:spPr>
          <a:xfrm>
            <a:off x="500069" y="1521971"/>
            <a:ext cx="6636896" cy="4168361"/>
          </a:xfrm>
          <a:prstGeom prst="rect">
            <a:avLst/>
          </a:prstGeom>
        </p:spPr>
      </p:pic>
    </p:spTree>
    <p:extLst>
      <p:ext uri="{BB962C8B-B14F-4D97-AF65-F5344CB8AC3E}">
        <p14:creationId xmlns:p14="http://schemas.microsoft.com/office/powerpoint/2010/main" val="31526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Parâmetros da Qualidade das Águas</a:t>
            </a:r>
            <a:endParaRPr lang="pt-PT" dirty="0">
              <a:solidFill>
                <a:srgbClr val="011D44"/>
              </a:solidFill>
            </a:endParaRPr>
          </a:p>
        </p:txBody>
      </p:sp>
      <p:sp>
        <p:nvSpPr>
          <p:cNvPr id="3" name="Marcador de Posição de Conteúdo 2"/>
          <p:cNvSpPr>
            <a:spLocks noGrp="1"/>
          </p:cNvSpPr>
          <p:nvPr>
            <p:ph idx="1"/>
          </p:nvPr>
        </p:nvSpPr>
        <p:spPr>
          <a:xfrm>
            <a:off x="758608" y="1708766"/>
            <a:ext cx="10595192" cy="1395224"/>
          </a:xfrm>
        </p:spPr>
        <p:txBody>
          <a:bodyPr>
            <a:noAutofit/>
          </a:bodyPr>
          <a:lstStyle/>
          <a:p>
            <a:pPr marL="0" indent="0" algn="just">
              <a:lnSpc>
                <a:spcPct val="100000"/>
              </a:lnSpc>
              <a:buNone/>
            </a:pPr>
            <a:r>
              <a:rPr lang="pt-PT" sz="1700" dirty="0" smtClean="0"/>
              <a:t>Existem parâmetros físicos, químicos e biológicos para caraterizar a qualidade da água.</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6</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grpSp>
        <p:nvGrpSpPr>
          <p:cNvPr id="14" name="Group 13"/>
          <p:cNvGrpSpPr/>
          <p:nvPr/>
        </p:nvGrpSpPr>
        <p:grpSpPr>
          <a:xfrm>
            <a:off x="1166119" y="2389395"/>
            <a:ext cx="9918626" cy="2762976"/>
            <a:chOff x="1286885" y="2240606"/>
            <a:chExt cx="9918626" cy="2762976"/>
          </a:xfrm>
        </p:grpSpPr>
        <p:sp>
          <p:nvSpPr>
            <p:cNvPr id="16" name="TextBox 15"/>
            <p:cNvSpPr txBox="1"/>
            <p:nvPr/>
          </p:nvSpPr>
          <p:spPr>
            <a:xfrm>
              <a:off x="1716349" y="2240606"/>
              <a:ext cx="1982466" cy="369332"/>
            </a:xfrm>
            <a:prstGeom prst="rect">
              <a:avLst/>
            </a:prstGeom>
            <a:solidFill>
              <a:schemeClr val="accent5"/>
            </a:solidFill>
          </p:spPr>
          <p:txBody>
            <a:bodyPr wrap="none" rtlCol="0">
              <a:spAutoFit/>
            </a:bodyPr>
            <a:lstStyle/>
            <a:p>
              <a:r>
                <a:rPr lang="pt-PT" b="1" dirty="0" smtClean="0"/>
                <a:t>Parâmetros Físicos </a:t>
              </a:r>
              <a:endParaRPr lang="pt-PT" b="1" dirty="0"/>
            </a:p>
          </p:txBody>
        </p:sp>
        <p:sp>
          <p:nvSpPr>
            <p:cNvPr id="17" name="TextBox 16"/>
            <p:cNvSpPr txBox="1"/>
            <p:nvPr/>
          </p:nvSpPr>
          <p:spPr>
            <a:xfrm>
              <a:off x="1523535" y="2832903"/>
              <a:ext cx="2376000" cy="1569660"/>
            </a:xfrm>
            <a:prstGeom prst="rect">
              <a:avLst/>
            </a:prstGeom>
            <a:solidFill>
              <a:schemeClr val="accent6">
                <a:lumMod val="20000"/>
                <a:lumOff val="80000"/>
              </a:schemeClr>
            </a:solidFill>
          </p:spPr>
          <p:txBody>
            <a:bodyPr wrap="square" rtlCol="0">
              <a:spAutoFit/>
            </a:bodyPr>
            <a:lstStyle/>
            <a:p>
              <a:pPr marL="285750" indent="-285750" algn="just">
                <a:buFontTx/>
                <a:buChar char="-"/>
              </a:pPr>
              <a:r>
                <a:rPr lang="pt-PT" sz="1600" dirty="0" smtClean="0"/>
                <a:t>Cor;</a:t>
              </a:r>
            </a:p>
            <a:p>
              <a:pPr marL="285750" indent="-285750" algn="just">
                <a:buFontTx/>
                <a:buChar char="-"/>
              </a:pPr>
              <a:r>
                <a:rPr lang="pt-PT" sz="1600" dirty="0" smtClean="0"/>
                <a:t>Turvação;</a:t>
              </a:r>
            </a:p>
            <a:p>
              <a:pPr marL="285750" indent="-285750" algn="just">
                <a:buFontTx/>
                <a:buChar char="-"/>
              </a:pPr>
              <a:r>
                <a:rPr lang="pt-PT" sz="1600" dirty="0" smtClean="0"/>
                <a:t>Temperatura;</a:t>
              </a:r>
            </a:p>
            <a:p>
              <a:pPr marL="285750" indent="-285750" algn="just">
                <a:buFontTx/>
                <a:buChar char="-"/>
              </a:pPr>
              <a:r>
                <a:rPr lang="pt-PT" sz="1600" dirty="0" smtClean="0"/>
                <a:t>Sólidos;</a:t>
              </a:r>
            </a:p>
            <a:p>
              <a:pPr marL="285750" indent="-285750" algn="just">
                <a:buFontTx/>
                <a:buChar char="-"/>
              </a:pPr>
              <a:r>
                <a:rPr lang="pt-PT" sz="1600" dirty="0" smtClean="0"/>
                <a:t>Sabor;</a:t>
              </a:r>
            </a:p>
            <a:p>
              <a:pPr marL="285750" indent="-285750" algn="just">
                <a:buFontTx/>
                <a:buChar char="-"/>
              </a:pPr>
              <a:r>
                <a:rPr lang="pt-PT" sz="1600" dirty="0" smtClean="0"/>
                <a:t>Odor</a:t>
              </a:r>
            </a:p>
          </p:txBody>
        </p:sp>
        <p:sp>
          <p:nvSpPr>
            <p:cNvPr id="18" name="Rectangle 17"/>
            <p:cNvSpPr/>
            <p:nvPr/>
          </p:nvSpPr>
          <p:spPr>
            <a:xfrm>
              <a:off x="1286885" y="4634250"/>
              <a:ext cx="2997615" cy="369332"/>
            </a:xfrm>
            <a:prstGeom prst="rect">
              <a:avLst/>
            </a:prstGeom>
          </p:spPr>
          <p:txBody>
            <a:bodyPr wrap="none">
              <a:spAutoFit/>
            </a:bodyPr>
            <a:lstStyle/>
            <a:p>
              <a:r>
                <a:rPr lang="pt-PT" b="1" dirty="0" smtClean="0"/>
                <a:t>Avaliados em escalas próprias</a:t>
              </a:r>
              <a:endParaRPr lang="pt-PT" b="1" dirty="0"/>
            </a:p>
          </p:txBody>
        </p:sp>
        <p:sp>
          <p:nvSpPr>
            <p:cNvPr id="19" name="TextBox 18"/>
            <p:cNvSpPr txBox="1"/>
            <p:nvPr/>
          </p:nvSpPr>
          <p:spPr>
            <a:xfrm>
              <a:off x="5225055" y="2242752"/>
              <a:ext cx="2277803" cy="369332"/>
            </a:xfrm>
            <a:prstGeom prst="rect">
              <a:avLst/>
            </a:prstGeom>
            <a:solidFill>
              <a:schemeClr val="accent5"/>
            </a:solidFill>
          </p:spPr>
          <p:txBody>
            <a:bodyPr wrap="none" rtlCol="0">
              <a:spAutoFit/>
            </a:bodyPr>
            <a:lstStyle/>
            <a:p>
              <a:r>
                <a:rPr lang="pt-PT" b="1" dirty="0"/>
                <a:t>Parâmetros </a:t>
              </a:r>
              <a:r>
                <a:rPr lang="pt-PT" b="1" dirty="0" smtClean="0"/>
                <a:t>Químicos </a:t>
              </a:r>
              <a:endParaRPr lang="pt-PT" b="1" dirty="0"/>
            </a:p>
          </p:txBody>
        </p:sp>
        <p:sp>
          <p:nvSpPr>
            <p:cNvPr id="20" name="TextBox 19"/>
            <p:cNvSpPr txBox="1"/>
            <p:nvPr/>
          </p:nvSpPr>
          <p:spPr>
            <a:xfrm>
              <a:off x="5147933" y="2830945"/>
              <a:ext cx="2517944" cy="1815882"/>
            </a:xfrm>
            <a:prstGeom prst="rect">
              <a:avLst/>
            </a:prstGeom>
            <a:solidFill>
              <a:schemeClr val="accent6">
                <a:lumMod val="20000"/>
                <a:lumOff val="80000"/>
              </a:schemeClr>
            </a:solidFill>
          </p:spPr>
          <p:txBody>
            <a:bodyPr wrap="square" rtlCol="0">
              <a:spAutoFit/>
            </a:bodyPr>
            <a:lstStyle/>
            <a:p>
              <a:pPr marL="285750" indent="-285750" algn="just">
                <a:buFontTx/>
                <a:buChar char="-"/>
              </a:pPr>
              <a:r>
                <a:rPr lang="pt-PT" sz="1600" dirty="0" smtClean="0"/>
                <a:t>Salinidade;</a:t>
              </a:r>
            </a:p>
            <a:p>
              <a:pPr marL="285750" indent="-285750" algn="just">
                <a:buFontTx/>
                <a:buChar char="-"/>
              </a:pPr>
              <a:r>
                <a:rPr lang="pt-PT" sz="1600" dirty="0" smtClean="0"/>
                <a:t>Dureza;</a:t>
              </a:r>
            </a:p>
            <a:p>
              <a:pPr marL="285750" indent="-285750" algn="just">
                <a:buFontTx/>
                <a:buChar char="-"/>
              </a:pPr>
              <a:r>
                <a:rPr lang="pt-PT" sz="1600" dirty="0" smtClean="0"/>
                <a:t>Alcalinidade;</a:t>
              </a:r>
            </a:p>
            <a:p>
              <a:pPr marL="285750" indent="-285750" algn="just">
                <a:buFontTx/>
                <a:buChar char="-"/>
              </a:pPr>
              <a:r>
                <a:rPr lang="pt-PT" sz="1600" dirty="0" smtClean="0"/>
                <a:t>Teor em ferro e nitratos;</a:t>
              </a:r>
            </a:p>
            <a:p>
              <a:pPr marL="285750" indent="-285750" algn="just">
                <a:buFontTx/>
                <a:buChar char="-"/>
              </a:pPr>
              <a:r>
                <a:rPr lang="pt-PT" sz="1600" dirty="0" smtClean="0"/>
                <a:t>Teor em matéria orgânica;</a:t>
              </a:r>
            </a:p>
            <a:p>
              <a:pPr marL="285750" indent="-285750" algn="just">
                <a:buFontTx/>
                <a:buChar char="-"/>
              </a:pPr>
              <a:r>
                <a:rPr lang="pt-PT" sz="1600" dirty="0" smtClean="0"/>
                <a:t>(…)</a:t>
              </a:r>
              <a:endParaRPr lang="pt-PT" sz="1600" dirty="0"/>
            </a:p>
          </p:txBody>
        </p:sp>
        <p:sp>
          <p:nvSpPr>
            <p:cNvPr id="21" name="TextBox 20"/>
            <p:cNvSpPr txBox="1"/>
            <p:nvPr/>
          </p:nvSpPr>
          <p:spPr>
            <a:xfrm>
              <a:off x="8785337" y="2244922"/>
              <a:ext cx="2325893" cy="369332"/>
            </a:xfrm>
            <a:prstGeom prst="rect">
              <a:avLst/>
            </a:prstGeom>
            <a:solidFill>
              <a:schemeClr val="accent5"/>
            </a:solidFill>
          </p:spPr>
          <p:txBody>
            <a:bodyPr wrap="none" rtlCol="0">
              <a:spAutoFit/>
            </a:bodyPr>
            <a:lstStyle/>
            <a:p>
              <a:r>
                <a:rPr lang="pt-PT" b="1" dirty="0"/>
                <a:t>Parâmetros </a:t>
              </a:r>
              <a:r>
                <a:rPr lang="pt-PT" b="1" dirty="0" smtClean="0"/>
                <a:t>Biológicos </a:t>
              </a:r>
              <a:endParaRPr lang="pt-PT" b="1" dirty="0"/>
            </a:p>
          </p:txBody>
        </p:sp>
        <p:sp>
          <p:nvSpPr>
            <p:cNvPr id="22" name="TextBox 21"/>
            <p:cNvSpPr txBox="1"/>
            <p:nvPr/>
          </p:nvSpPr>
          <p:spPr>
            <a:xfrm>
              <a:off x="8691055" y="2830945"/>
              <a:ext cx="2514456" cy="830997"/>
            </a:xfrm>
            <a:prstGeom prst="rect">
              <a:avLst/>
            </a:prstGeom>
            <a:solidFill>
              <a:schemeClr val="accent6">
                <a:lumMod val="20000"/>
                <a:lumOff val="80000"/>
              </a:schemeClr>
            </a:solidFill>
          </p:spPr>
          <p:txBody>
            <a:bodyPr wrap="square" rtlCol="0">
              <a:spAutoFit/>
            </a:bodyPr>
            <a:lstStyle/>
            <a:p>
              <a:pPr algn="just"/>
              <a:r>
                <a:rPr lang="pt-PT" sz="1600" dirty="0" smtClean="0"/>
                <a:t>Avaliados por indicação da densidade populacional de determinados organismos.</a:t>
              </a:r>
              <a:endParaRPr lang="pt-PT" sz="1600" dirty="0"/>
            </a:p>
          </p:txBody>
        </p:sp>
        <p:sp>
          <p:nvSpPr>
            <p:cNvPr id="26" name="Down Arrow 25"/>
            <p:cNvSpPr/>
            <p:nvPr/>
          </p:nvSpPr>
          <p:spPr>
            <a:xfrm>
              <a:off x="2606729" y="2650976"/>
              <a:ext cx="201706" cy="11553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Down Arrow 26"/>
            <p:cNvSpPr/>
            <p:nvPr/>
          </p:nvSpPr>
          <p:spPr>
            <a:xfrm>
              <a:off x="6306052" y="2642664"/>
              <a:ext cx="201706" cy="11553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Down Arrow 27"/>
            <p:cNvSpPr/>
            <p:nvPr/>
          </p:nvSpPr>
          <p:spPr>
            <a:xfrm>
              <a:off x="9771796" y="2650422"/>
              <a:ext cx="201706" cy="11553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Down Arrow 28"/>
            <p:cNvSpPr/>
            <p:nvPr/>
          </p:nvSpPr>
          <p:spPr>
            <a:xfrm>
              <a:off x="2606729" y="4451890"/>
              <a:ext cx="201706" cy="11553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32" name="Rectangle 31"/>
          <p:cNvSpPr/>
          <p:nvPr/>
        </p:nvSpPr>
        <p:spPr>
          <a:xfrm>
            <a:off x="4501540" y="5021543"/>
            <a:ext cx="3600000" cy="646331"/>
          </a:xfrm>
          <a:prstGeom prst="rect">
            <a:avLst/>
          </a:prstGeom>
        </p:spPr>
        <p:txBody>
          <a:bodyPr wrap="square">
            <a:spAutoFit/>
          </a:bodyPr>
          <a:lstStyle/>
          <a:p>
            <a:pPr algn="ctr"/>
            <a:r>
              <a:rPr lang="pt-PT" b="1" dirty="0" smtClean="0"/>
              <a:t>Medidos em termos de concentração (mg/L)</a:t>
            </a:r>
            <a:endParaRPr lang="pt-PT" b="1" dirty="0"/>
          </a:p>
        </p:txBody>
      </p:sp>
      <p:sp>
        <p:nvSpPr>
          <p:cNvPr id="33" name="Down Arrow 32"/>
          <p:cNvSpPr/>
          <p:nvPr/>
        </p:nvSpPr>
        <p:spPr>
          <a:xfrm>
            <a:off x="6142337" y="4831447"/>
            <a:ext cx="201706" cy="11553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10094200" y="3875720"/>
            <a:ext cx="2114765" cy="2216857"/>
          </a:xfrm>
          <a:prstGeom prst="rect">
            <a:avLst/>
          </a:prstGeom>
        </p:spPr>
      </p:pic>
    </p:spTree>
    <p:extLst>
      <p:ext uri="{BB962C8B-B14F-4D97-AF65-F5344CB8AC3E}">
        <p14:creationId xmlns:p14="http://schemas.microsoft.com/office/powerpoint/2010/main" val="24554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Parâmetros da Qualidade das Águas</a:t>
            </a:r>
            <a:endParaRPr lang="pt-PT" dirty="0">
              <a:solidFill>
                <a:srgbClr val="011D44"/>
              </a:solidFill>
            </a:endParaRPr>
          </a:p>
        </p:txBody>
      </p:sp>
      <p:sp>
        <p:nvSpPr>
          <p:cNvPr id="3" name="Marcador de Posição de Conteúdo 2"/>
          <p:cNvSpPr>
            <a:spLocks noGrp="1"/>
          </p:cNvSpPr>
          <p:nvPr>
            <p:ph idx="1"/>
          </p:nvPr>
        </p:nvSpPr>
        <p:spPr>
          <a:xfrm>
            <a:off x="505091" y="1762153"/>
            <a:ext cx="10848709" cy="1459687"/>
          </a:xfrm>
        </p:spPr>
        <p:txBody>
          <a:bodyPr>
            <a:noAutofit/>
          </a:bodyPr>
          <a:lstStyle/>
          <a:p>
            <a:pPr marL="0" indent="0" algn="just">
              <a:lnSpc>
                <a:spcPct val="100000"/>
              </a:lnSpc>
              <a:buNone/>
            </a:pPr>
            <a:r>
              <a:rPr lang="pt-PT" sz="1600" dirty="0" smtClean="0"/>
              <a:t>A quantidade de oxigénio dissolvido (OD), expressa em mg/L, consumida durante a decomposição aeróbia (oxidação biológica) das substâncias biodegradáveis presentes numa amostra de água, denomina-se carência bioquímica de oxigénio (CBO).</a:t>
            </a:r>
          </a:p>
          <a:p>
            <a:pPr marL="0" indent="0" algn="just">
              <a:lnSpc>
                <a:spcPct val="100000"/>
              </a:lnSpc>
              <a:buNone/>
            </a:pPr>
            <a:r>
              <a:rPr lang="pt-PT" sz="1600" dirty="0" smtClean="0"/>
              <a:t>O consumo de OD durante a decomposição da matéria orgânica ocorre num determinado período de tempo. Convencionou-se que as medições experimentais da CBO são efetuadas em amostras de água, após um período de incubação de cinco dias, a uma temperatura de 20ºC. Este parâmetro é então designado CBO</a:t>
            </a:r>
            <a:r>
              <a:rPr lang="pt-PT" sz="1600" baseline="-25000" dirty="0" smtClean="0"/>
              <a:t>5</a:t>
            </a:r>
            <a:r>
              <a:rPr lang="pt-PT" sz="1600" dirty="0" smtClean="0"/>
              <a:t>.</a:t>
            </a:r>
          </a:p>
          <a:p>
            <a:pPr marL="0" indent="0" algn="just">
              <a:lnSpc>
                <a:spcPct val="100000"/>
              </a:lnSpc>
              <a:buNone/>
            </a:pPr>
            <a:endParaRPr lang="pt-PT" sz="16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7</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5122" name="Picture 2" descr="https://biologiaesl.files.wordpress.com/2013/05/lastscan11.jpg"/>
          <p:cNvPicPr>
            <a:picLocks noChangeAspect="1" noChangeArrowheads="1"/>
          </p:cNvPicPr>
          <p:nvPr/>
        </p:nvPicPr>
        <p:blipFill rotWithShape="1">
          <a:blip r:embed="rId5">
            <a:extLst>
              <a:ext uri="{28A0092B-C50C-407E-A947-70E740481C1C}">
                <a14:useLocalDpi xmlns:a14="http://schemas.microsoft.com/office/drawing/2010/main" val="0"/>
              </a:ext>
            </a:extLst>
          </a:blip>
          <a:srcRect t="4849"/>
          <a:stretch/>
        </p:blipFill>
        <p:spPr bwMode="auto">
          <a:xfrm>
            <a:off x="640543" y="3221840"/>
            <a:ext cx="3850775" cy="24684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26770" y="3300544"/>
            <a:ext cx="6727030" cy="2308324"/>
          </a:xfrm>
          <a:prstGeom prst="rect">
            <a:avLst/>
          </a:prstGeom>
        </p:spPr>
        <p:txBody>
          <a:bodyPr wrap="square">
            <a:spAutoFit/>
          </a:bodyPr>
          <a:lstStyle/>
          <a:p>
            <a:pPr algn="just"/>
            <a:r>
              <a:rPr lang="pt-PT" sz="1600" dirty="0" smtClean="0"/>
              <a:t>Os microrganismos decompositores aeróbios consomem o OD na água, passando a competir por esse gás com os demais organismos presentes nesse meio. Uma vez que estes organismos têm nutrientes em abundância, proliferam mais rapidamente. Desta forma, peixes e outros seres vivos que requerem águas bem oxigenadas morrem, aumentando cada vez mais no meio a comunidade saprófita, o que ocasiona a degradação dos recursos hídricos.</a:t>
            </a:r>
          </a:p>
          <a:p>
            <a:pPr algn="just"/>
            <a:endParaRPr lang="pt-PT" sz="1400" dirty="0" smtClean="0"/>
          </a:p>
          <a:p>
            <a:pPr algn="just"/>
            <a:r>
              <a:rPr lang="pt-PT" sz="1600" dirty="0" smtClean="0"/>
              <a:t>Note-se que apenas um reduzido número de espécies consegue sobreviver com uma concentração de OD na água abaixo de 4 mg/L.</a:t>
            </a:r>
            <a:endParaRPr lang="pt-PT" sz="1600" dirty="0"/>
          </a:p>
        </p:txBody>
      </p:sp>
    </p:spTree>
    <p:extLst>
      <p:ext uri="{BB962C8B-B14F-4D97-AF65-F5344CB8AC3E}">
        <p14:creationId xmlns:p14="http://schemas.microsoft.com/office/powerpoint/2010/main" val="36977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Parâmetros da Qualidade das Águas</a:t>
            </a:r>
            <a:endParaRPr lang="pt-PT" dirty="0">
              <a:solidFill>
                <a:srgbClr val="011D44"/>
              </a:solidFill>
            </a:endParaRPr>
          </a:p>
        </p:txBody>
      </p:sp>
      <p:sp>
        <p:nvSpPr>
          <p:cNvPr id="3" name="Marcador de Posição de Conteúdo 2"/>
          <p:cNvSpPr>
            <a:spLocks noGrp="1"/>
          </p:cNvSpPr>
          <p:nvPr>
            <p:ph idx="1"/>
          </p:nvPr>
        </p:nvSpPr>
        <p:spPr>
          <a:xfrm>
            <a:off x="6548718" y="1762153"/>
            <a:ext cx="4805082" cy="1459687"/>
          </a:xfrm>
        </p:spPr>
        <p:txBody>
          <a:bodyPr>
            <a:noAutofit/>
          </a:bodyPr>
          <a:lstStyle/>
          <a:p>
            <a:pPr marL="0" indent="0" algn="just">
              <a:lnSpc>
                <a:spcPct val="100000"/>
              </a:lnSpc>
              <a:buNone/>
            </a:pPr>
            <a:r>
              <a:rPr lang="pt-PT" sz="1800" dirty="0" smtClean="0"/>
              <a:t>Quando a quantidade de oxigénio presente é quase inexistente, os decompositores anaeróbios continuam a degradação da matéria orgânica, libertando odores e conferindo aspetos indesejáveis à massa de água. A quantidade de OD é, pois um parâmetro importante na determinação da qualidade da água.</a:t>
            </a:r>
          </a:p>
          <a:p>
            <a:pPr marL="0" indent="0" algn="just">
              <a:lnSpc>
                <a:spcPct val="100000"/>
              </a:lnSpc>
              <a:buNone/>
            </a:pPr>
            <a:r>
              <a:rPr lang="pt-PT" sz="1800" b="1" dirty="0" smtClean="0"/>
              <a:t>A capacidade de autodepuração, por exemplo, de um determinado meio fluvial depende da quantidade de materiais residuais que são lançados num determinado ponto e do tempo necessário à sua decomposição.</a:t>
            </a:r>
          </a:p>
          <a:p>
            <a:pPr marL="0" indent="0" algn="just">
              <a:lnSpc>
                <a:spcPct val="100000"/>
              </a:lnSpc>
              <a:buNone/>
            </a:pPr>
            <a:endParaRPr lang="pt-PT" sz="18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8</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7170" name="Picture 2" descr="http://2.bp.blogspot.com/_Nl2T5j8UpvE/S9Cx8o2BdyI/AAAAAAAAAB8/27EoFksmqKI/s1600/lastsc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9" y="1858354"/>
            <a:ext cx="5901320" cy="3675444"/>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osição de Conteúdo 2"/>
          <p:cNvSpPr txBox="1">
            <a:spLocks/>
          </p:cNvSpPr>
          <p:nvPr/>
        </p:nvSpPr>
        <p:spPr>
          <a:xfrm>
            <a:off x="500069" y="5455539"/>
            <a:ext cx="5849691" cy="1016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4 – </a:t>
            </a:r>
            <a:r>
              <a:rPr lang="pt-PT" sz="1200" dirty="0" smtClean="0">
                <a:solidFill>
                  <a:schemeClr val="bg2">
                    <a:lumMod val="50000"/>
                  </a:schemeClr>
                </a:solidFill>
                <a:sym typeface="Wingdings" panose="05000000000000000000" pitchFamily="2" charset="2"/>
              </a:rPr>
              <a:t> Variação da CBO e do OD após a descarga de um efluente num curso de água</a:t>
            </a:r>
            <a:endParaRPr lang="pt-PT" sz="1500" dirty="0" smtClean="0">
              <a:solidFill>
                <a:schemeClr val="bg2">
                  <a:lumMod val="50000"/>
                </a:schemeClr>
              </a:solidFill>
              <a:sym typeface="Wingdings" panose="05000000000000000000" pitchFamily="2" charset="2"/>
            </a:endParaRPr>
          </a:p>
        </p:txBody>
      </p:sp>
    </p:spTree>
    <p:extLst>
      <p:ext uri="{BB962C8B-B14F-4D97-AF65-F5344CB8AC3E}">
        <p14:creationId xmlns:p14="http://schemas.microsoft.com/office/powerpoint/2010/main" val="93962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Tratamento das Águas Residuais</a:t>
            </a:r>
            <a:endParaRPr lang="pt-PT" dirty="0">
              <a:solidFill>
                <a:srgbClr val="011D44"/>
              </a:solidFill>
            </a:endParaRPr>
          </a:p>
        </p:txBody>
      </p:sp>
      <p:sp>
        <p:nvSpPr>
          <p:cNvPr id="3" name="Marcador de Posição de Conteúdo 2"/>
          <p:cNvSpPr>
            <a:spLocks noGrp="1"/>
          </p:cNvSpPr>
          <p:nvPr>
            <p:ph idx="1"/>
          </p:nvPr>
        </p:nvSpPr>
        <p:spPr>
          <a:xfrm>
            <a:off x="500070" y="1643942"/>
            <a:ext cx="6813282" cy="3257282"/>
          </a:xfrm>
        </p:spPr>
        <p:txBody>
          <a:bodyPr>
            <a:noAutofit/>
          </a:bodyPr>
          <a:lstStyle/>
          <a:p>
            <a:pPr marL="0" indent="0" algn="just">
              <a:lnSpc>
                <a:spcPct val="100000"/>
              </a:lnSpc>
              <a:buNone/>
            </a:pPr>
            <a:r>
              <a:rPr lang="pt-PT" sz="1600" dirty="0" smtClean="0"/>
              <a:t>As águas residuais provenientes dos mais diversos usos, como o doméstico (águas sanitárias), comercial, industrial, agrícola ou oriundas de outras situações são recolhidas para um conjunto de sistemas de drenagem – rede de esgotos – que vão constituir os efluentes urbanos.</a:t>
            </a:r>
          </a:p>
          <a:p>
            <a:pPr marL="0" indent="0" algn="just">
              <a:lnSpc>
                <a:spcPct val="100000"/>
              </a:lnSpc>
              <a:buNone/>
            </a:pPr>
            <a:r>
              <a:rPr lang="pt-PT" sz="1600" dirty="0" smtClean="0"/>
              <a:t>Se um dado volume de água residual não for tratado convenientemente antes de ser lançado no ambiente, pode originar impactes ambientais muito negativos quer na fauna, quer na flora locais, quer no ser humano, uma vez que nessas águas podem existir substâncias perigosas e muitos organismos patogénicos (vírus, bactérias,…) que estão na origem de graves problemas de saúde pública ( cólera, diarreias, hepatites,…).</a:t>
            </a:r>
          </a:p>
          <a:p>
            <a:pPr marL="0" indent="0" algn="just">
              <a:lnSpc>
                <a:spcPct val="100000"/>
              </a:lnSpc>
              <a:buNone/>
            </a:pPr>
            <a:r>
              <a:rPr lang="pt-PT" sz="1600" dirty="0" smtClean="0"/>
              <a:t>No sentido de melhorar a preservação do meio ambiente e de elevar os níveis de qualidade de vida das populações, é fundamental proceder ao tratamento das águas residuais. O tratamento de efluentes com este tipo de especificidade é realizado em instalações construídas para esse efeito, denominadas </a:t>
            </a:r>
            <a:r>
              <a:rPr lang="pt-PT" sz="1600" b="1" dirty="0" smtClean="0">
                <a:solidFill>
                  <a:schemeClr val="accent6"/>
                </a:solidFill>
              </a:rPr>
              <a:t>E</a:t>
            </a:r>
            <a:r>
              <a:rPr lang="pt-PT" sz="1600" b="1" dirty="0" smtClean="0"/>
              <a:t>stações de </a:t>
            </a:r>
            <a:r>
              <a:rPr lang="pt-PT" sz="1600" b="1" dirty="0" smtClean="0">
                <a:solidFill>
                  <a:schemeClr val="accent6"/>
                </a:solidFill>
              </a:rPr>
              <a:t>T</a:t>
            </a:r>
            <a:r>
              <a:rPr lang="pt-PT" sz="1600" b="1" dirty="0" smtClean="0"/>
              <a:t>ratamento de </a:t>
            </a:r>
            <a:r>
              <a:rPr lang="pt-PT" sz="1600" b="1" dirty="0" smtClean="0">
                <a:solidFill>
                  <a:schemeClr val="accent6"/>
                </a:solidFill>
              </a:rPr>
              <a:t>Á</a:t>
            </a:r>
            <a:r>
              <a:rPr lang="pt-PT" sz="1600" b="1" dirty="0" smtClean="0"/>
              <a:t>guas </a:t>
            </a:r>
            <a:r>
              <a:rPr lang="pt-PT" sz="1600" b="1" dirty="0" smtClean="0">
                <a:solidFill>
                  <a:schemeClr val="accent6"/>
                </a:solidFill>
              </a:rPr>
              <a:t>R</a:t>
            </a:r>
            <a:r>
              <a:rPr lang="pt-PT" sz="1600" b="1" dirty="0" smtClean="0"/>
              <a:t>esiduais (</a:t>
            </a:r>
            <a:r>
              <a:rPr lang="pt-PT" sz="1600" b="1" dirty="0" smtClean="0">
                <a:solidFill>
                  <a:schemeClr val="accent6"/>
                </a:solidFill>
              </a:rPr>
              <a:t>ETAR</a:t>
            </a:r>
            <a:r>
              <a:rPr lang="pt-PT" sz="1600" b="1" dirty="0" smtClean="0"/>
              <a:t>).</a:t>
            </a:r>
            <a:endParaRPr lang="pt-PT" sz="1600" b="1"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9</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grpSp>
        <p:nvGrpSpPr>
          <p:cNvPr id="14" name="Group 13"/>
          <p:cNvGrpSpPr/>
          <p:nvPr/>
        </p:nvGrpSpPr>
        <p:grpSpPr>
          <a:xfrm>
            <a:off x="7706323" y="1765197"/>
            <a:ext cx="4242970" cy="3236160"/>
            <a:chOff x="7732060" y="1524100"/>
            <a:chExt cx="4242970" cy="3236160"/>
          </a:xfrm>
        </p:grpSpPr>
        <p:pic>
          <p:nvPicPr>
            <p:cNvPr id="1032" name="Picture 8" descr="http://www.adp.pt/pt/temp/JPG_dd13cf1dffc3579a2c95e5ede691b69a.jpg"/>
            <p:cNvPicPr>
              <a:picLocks noChangeAspect="1" noChangeArrowheads="1"/>
            </p:cNvPicPr>
            <p:nvPr/>
          </p:nvPicPr>
          <p:blipFill rotWithShape="1">
            <a:blip r:embed="rId5">
              <a:extLst>
                <a:ext uri="{28A0092B-C50C-407E-A947-70E740481C1C}">
                  <a14:useLocalDpi xmlns:a14="http://schemas.microsoft.com/office/drawing/2010/main" val="0"/>
                </a:ext>
              </a:extLst>
            </a:blip>
            <a:srcRect l="6832" t="11311" r="10025" b="21255"/>
            <a:stretch/>
          </p:blipFill>
          <p:spPr bwMode="auto">
            <a:xfrm>
              <a:off x="8213726" y="1533327"/>
              <a:ext cx="3325762" cy="17926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dp.pt/pt/temp/JPG_f10e9a850af2a2362ca172cf0603cb7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2060" y="3379725"/>
              <a:ext cx="2077312" cy="13805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TAR Vilamou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914" y="3379726"/>
              <a:ext cx="2079116" cy="1380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86197" y="1524100"/>
              <a:ext cx="293670" cy="369332"/>
            </a:xfrm>
            <a:prstGeom prst="rect">
              <a:avLst/>
            </a:prstGeom>
            <a:noFill/>
          </p:spPr>
          <p:txBody>
            <a:bodyPr wrap="none" rtlCol="0">
              <a:spAutoFit/>
            </a:bodyPr>
            <a:lstStyle/>
            <a:p>
              <a:r>
                <a:rPr lang="pt-PT" b="1" dirty="0" smtClean="0">
                  <a:solidFill>
                    <a:schemeClr val="bg1"/>
                  </a:solidFill>
                </a:rPr>
                <a:t>a</a:t>
              </a:r>
              <a:endParaRPr lang="pt-PT" b="1" dirty="0">
                <a:solidFill>
                  <a:schemeClr val="bg1"/>
                </a:solidFill>
              </a:endParaRPr>
            </a:p>
          </p:txBody>
        </p:sp>
        <p:sp>
          <p:nvSpPr>
            <p:cNvPr id="22" name="TextBox 21"/>
            <p:cNvSpPr txBox="1"/>
            <p:nvPr/>
          </p:nvSpPr>
          <p:spPr>
            <a:xfrm>
              <a:off x="7736542" y="3326744"/>
              <a:ext cx="303288" cy="369332"/>
            </a:xfrm>
            <a:prstGeom prst="rect">
              <a:avLst/>
            </a:prstGeom>
            <a:noFill/>
          </p:spPr>
          <p:txBody>
            <a:bodyPr wrap="none" rtlCol="0">
              <a:spAutoFit/>
            </a:bodyPr>
            <a:lstStyle/>
            <a:p>
              <a:r>
                <a:rPr lang="pt-PT" b="1" dirty="0" smtClean="0">
                  <a:solidFill>
                    <a:schemeClr val="bg1"/>
                  </a:solidFill>
                </a:rPr>
                <a:t>b</a:t>
              </a:r>
              <a:endParaRPr lang="pt-PT" b="1" dirty="0">
                <a:solidFill>
                  <a:schemeClr val="bg1"/>
                </a:solidFill>
              </a:endParaRPr>
            </a:p>
          </p:txBody>
        </p:sp>
        <p:sp>
          <p:nvSpPr>
            <p:cNvPr id="23" name="TextBox 22"/>
            <p:cNvSpPr txBox="1"/>
            <p:nvPr/>
          </p:nvSpPr>
          <p:spPr>
            <a:xfrm>
              <a:off x="9896355" y="3320129"/>
              <a:ext cx="293670" cy="369332"/>
            </a:xfrm>
            <a:prstGeom prst="rect">
              <a:avLst/>
            </a:prstGeom>
            <a:noFill/>
          </p:spPr>
          <p:txBody>
            <a:bodyPr wrap="none" rtlCol="0">
              <a:spAutoFit/>
            </a:bodyPr>
            <a:lstStyle/>
            <a:p>
              <a:r>
                <a:rPr lang="pt-PT" b="1" dirty="0" smtClean="0">
                  <a:solidFill>
                    <a:schemeClr val="bg1"/>
                  </a:solidFill>
                </a:rPr>
                <a:t>c</a:t>
              </a:r>
              <a:endParaRPr lang="pt-PT" b="1" dirty="0">
                <a:solidFill>
                  <a:schemeClr val="bg1"/>
                </a:solidFill>
              </a:endParaRPr>
            </a:p>
          </p:txBody>
        </p:sp>
      </p:grpSp>
      <p:sp>
        <p:nvSpPr>
          <p:cNvPr id="25" name="Marcador de Posição de Conteúdo 2"/>
          <p:cNvSpPr txBox="1">
            <a:spLocks/>
          </p:cNvSpPr>
          <p:nvPr/>
        </p:nvSpPr>
        <p:spPr>
          <a:xfrm>
            <a:off x="7646434" y="4960403"/>
            <a:ext cx="4391315" cy="810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PT" sz="1200" b="1" dirty="0" smtClean="0">
                <a:solidFill>
                  <a:schemeClr val="bg2">
                    <a:lumMod val="50000"/>
                  </a:schemeClr>
                </a:solidFill>
                <a:sym typeface="Wingdings" panose="05000000000000000000" pitchFamily="2" charset="2"/>
              </a:rPr>
              <a:t>Figura </a:t>
            </a:r>
            <a:r>
              <a:rPr lang="pt-PT" sz="1200" b="1" dirty="0">
                <a:solidFill>
                  <a:schemeClr val="bg2">
                    <a:lumMod val="50000"/>
                  </a:schemeClr>
                </a:solidFill>
                <a:sym typeface="Wingdings" panose="05000000000000000000" pitchFamily="2" charset="2"/>
              </a:rPr>
              <a:t>5</a:t>
            </a:r>
            <a:r>
              <a:rPr lang="pt-PT" sz="1200" b="1" dirty="0" smtClean="0">
                <a:solidFill>
                  <a:schemeClr val="bg2">
                    <a:lumMod val="50000"/>
                  </a:schemeClr>
                </a:solidFill>
                <a:sym typeface="Wingdings" panose="05000000000000000000" pitchFamily="2" charset="2"/>
              </a:rPr>
              <a:t> </a:t>
            </a:r>
            <a:r>
              <a:rPr lang="pt-PT" sz="1200" b="1" dirty="0" smtClean="0">
                <a:solidFill>
                  <a:schemeClr val="bg2">
                    <a:lumMod val="50000"/>
                  </a:schemeClr>
                </a:solidFill>
                <a:sym typeface="Wingdings" panose="05000000000000000000" pitchFamily="2" charset="2"/>
              </a:rPr>
              <a:t>– </a:t>
            </a:r>
            <a:r>
              <a:rPr lang="pt-PT" sz="1200" b="1" dirty="0" smtClean="0">
                <a:solidFill>
                  <a:schemeClr val="bg2">
                    <a:lumMod val="50000"/>
                  </a:schemeClr>
                </a:solidFill>
                <a:sym typeface="Wingdings" panose="05000000000000000000" pitchFamily="2" charset="2"/>
              </a:rPr>
              <a:t>a) </a:t>
            </a:r>
            <a:r>
              <a:rPr lang="pt-PT" sz="1200" dirty="0" smtClean="0">
                <a:solidFill>
                  <a:schemeClr val="bg2">
                    <a:lumMod val="50000"/>
                  </a:schemeClr>
                </a:solidFill>
                <a:sym typeface="Wingdings" panose="05000000000000000000" pitchFamily="2" charset="2"/>
              </a:rPr>
              <a:t>ETAR do Ave; </a:t>
            </a:r>
            <a:r>
              <a:rPr lang="pt-PT" sz="1200" b="1" dirty="0" smtClean="0">
                <a:solidFill>
                  <a:schemeClr val="bg2">
                    <a:lumMod val="50000"/>
                  </a:schemeClr>
                </a:solidFill>
                <a:sym typeface="Wingdings" panose="05000000000000000000" pitchFamily="2" charset="2"/>
              </a:rPr>
              <a:t>b) </a:t>
            </a:r>
            <a:r>
              <a:rPr lang="pt-PT" sz="1200" dirty="0" smtClean="0">
                <a:solidFill>
                  <a:schemeClr val="bg2">
                    <a:lumMod val="50000"/>
                  </a:schemeClr>
                </a:solidFill>
                <a:sym typeface="Wingdings" panose="05000000000000000000" pitchFamily="2" charset="2"/>
              </a:rPr>
              <a:t>ETAR de Cacia;</a:t>
            </a:r>
            <a:r>
              <a:rPr lang="pt-PT" sz="1200" b="1" dirty="0" smtClean="0">
                <a:solidFill>
                  <a:schemeClr val="bg2">
                    <a:lumMod val="50000"/>
                  </a:schemeClr>
                </a:solidFill>
                <a:sym typeface="Wingdings" panose="05000000000000000000" pitchFamily="2" charset="2"/>
              </a:rPr>
              <a:t> c) </a:t>
            </a:r>
            <a:r>
              <a:rPr lang="pt-PT" sz="1200" dirty="0" smtClean="0">
                <a:solidFill>
                  <a:schemeClr val="bg2">
                    <a:lumMod val="50000"/>
                  </a:schemeClr>
                </a:solidFill>
                <a:sym typeface="Wingdings" panose="05000000000000000000" pitchFamily="2" charset="2"/>
              </a:rPr>
              <a:t>ETAR de Vilamoura</a:t>
            </a:r>
            <a:endParaRPr lang="pt-PT" sz="1200" dirty="0" smtClean="0">
              <a:solidFill>
                <a:schemeClr val="bg2">
                  <a:lumMod val="50000"/>
                </a:schemeClr>
              </a:solidFill>
              <a:sym typeface="Wingdings" panose="05000000000000000000" pitchFamily="2" charset="2"/>
            </a:endParaRPr>
          </a:p>
          <a:p>
            <a:pPr marL="0" indent="0" algn="ctr">
              <a:lnSpc>
                <a:spcPct val="100000"/>
              </a:lnSpc>
              <a:spcBef>
                <a:spcPts val="0"/>
              </a:spcBef>
              <a:buNone/>
            </a:pPr>
            <a:r>
              <a:rPr lang="pt-PT" sz="900" dirty="0">
                <a:sym typeface="Wingdings" panose="05000000000000000000" pitchFamily="2" charset="2"/>
              </a:rPr>
              <a:t>(</a:t>
            </a:r>
            <a:r>
              <a:rPr lang="pt-PT" sz="900" b="1" dirty="0" smtClean="0">
                <a:sym typeface="Wingdings" panose="05000000000000000000" pitchFamily="2" charset="2"/>
              </a:rPr>
              <a:t>Fontes</a:t>
            </a:r>
            <a:r>
              <a:rPr lang="pt-PT" sz="900" dirty="0">
                <a:sym typeface="Wingdings" panose="05000000000000000000" pitchFamily="2" charset="2"/>
              </a:rPr>
              <a:t>: http://www.adp.pt/pt//?</a:t>
            </a:r>
            <a:r>
              <a:rPr lang="pt-PT" sz="900" dirty="0" smtClean="0">
                <a:sym typeface="Wingdings" panose="05000000000000000000" pitchFamily="2" charset="2"/>
              </a:rPr>
              <a:t>id=61&amp;img=37&amp;bl=6</a:t>
            </a:r>
            <a:r>
              <a:rPr lang="pt-PT" sz="900" dirty="0">
                <a:sym typeface="Wingdings" panose="05000000000000000000" pitchFamily="2" charset="2"/>
              </a:rPr>
              <a:t>; http://www.adp.pt/pt//?</a:t>
            </a:r>
            <a:r>
              <a:rPr lang="pt-PT" sz="900" dirty="0" smtClean="0">
                <a:sym typeface="Wingdings" panose="05000000000000000000" pitchFamily="2" charset="2"/>
              </a:rPr>
              <a:t>id=61&amp;img=25&amp;bl=6</a:t>
            </a:r>
            <a:r>
              <a:rPr lang="pt-PT" sz="900" dirty="0">
                <a:sym typeface="Wingdings" panose="05000000000000000000" pitchFamily="2" charset="2"/>
              </a:rPr>
              <a:t>; http://www.aguasdoalgarve.pt/content.php?c=104</a:t>
            </a:r>
            <a:r>
              <a:rPr lang="pt-PT" sz="900" dirty="0" smtClean="0">
                <a:sym typeface="Wingdings" panose="05000000000000000000" pitchFamily="2" charset="2"/>
              </a:rPr>
              <a:t>)</a:t>
            </a:r>
            <a:endParaRPr lang="pt-PT" sz="1500" dirty="0" smtClean="0">
              <a:solidFill>
                <a:schemeClr val="bg2">
                  <a:lumMod val="50000"/>
                </a:schemeClr>
              </a:solidFill>
              <a:sym typeface="Wingdings" panose="05000000000000000000" pitchFamily="2" charset="2"/>
            </a:endParaRPr>
          </a:p>
        </p:txBody>
      </p:sp>
    </p:spTree>
    <p:extLst>
      <p:ext uri="{BB962C8B-B14F-4D97-AF65-F5344CB8AC3E}">
        <p14:creationId xmlns:p14="http://schemas.microsoft.com/office/powerpoint/2010/main" val="1477089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ado 1">
      <a:majorFont>
        <a:latin typeface="Footlight MT Light"/>
        <a:ea typeface=""/>
        <a:cs typeface=""/>
      </a:majorFont>
      <a:minorFont>
        <a:latin typeface="Footlight M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Watertheme</Template>
  <TotalTime>954</TotalTime>
  <Words>1864</Words>
  <Application>Microsoft Office PowerPoint</Application>
  <PresentationFormat>Widescreen</PresentationFormat>
  <Paragraphs>132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Footlight MT Light</vt:lpstr>
      <vt:lpstr>Times New Roman</vt:lpstr>
      <vt:lpstr>Wingdings</vt:lpstr>
      <vt:lpstr>Tema do Office</vt:lpstr>
      <vt:lpstr>Poluição e Degradação de Recursos </vt:lpstr>
      <vt:lpstr>Alteração da Qualidade da Água</vt:lpstr>
      <vt:lpstr>Alteração da Qualidade da Água</vt:lpstr>
      <vt:lpstr>Alteração da Qualidade da Água</vt:lpstr>
      <vt:lpstr>Processo de Eutrofização de um Lago </vt:lpstr>
      <vt:lpstr>Parâmetros da Qualidade das Águas</vt:lpstr>
      <vt:lpstr>Parâmetros da Qualidade das Águas</vt:lpstr>
      <vt:lpstr>Parâmetros da Qualidade das Águas</vt:lpstr>
      <vt:lpstr>Tratamento das Águas Residuais</vt:lpstr>
      <vt:lpstr>Tratamento das Águas Residuais</vt:lpstr>
      <vt:lpstr>Tratamento das Águas Residuais</vt:lpstr>
      <vt:lpstr>Tratamento das Águas Residuais</vt:lpstr>
      <vt:lpstr>Tratamento das Águas Residuais</vt:lpstr>
      <vt:lpstr>Tratamento das Águas Residuais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Cláudia Proença</dc:creator>
  <cp:lastModifiedBy>Sara P.</cp:lastModifiedBy>
  <cp:revision>92</cp:revision>
  <dcterms:created xsi:type="dcterms:W3CDTF">2016-08-07T20:08:56Z</dcterms:created>
  <dcterms:modified xsi:type="dcterms:W3CDTF">2016-09-02T22:21:34Z</dcterms:modified>
</cp:coreProperties>
</file>