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80" r:id="rId5"/>
    <p:sldId id="260" r:id="rId6"/>
    <p:sldId id="265" r:id="rId7"/>
    <p:sldId id="283" r:id="rId8"/>
    <p:sldId id="282" r:id="rId9"/>
    <p:sldId id="264" r:id="rId1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7832A9-9B1C-4BDD-9D02-D12EA0CDD3B8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B3C207DC-56D8-4297-BB89-2FA550A40EB9}">
      <dgm:prSet phldrT="[Texto]" custT="1"/>
      <dgm:spPr/>
      <dgm:t>
        <a:bodyPr anchor="ctr"/>
        <a:lstStyle/>
        <a:p>
          <a:r>
            <a:rPr lang="pt-PT" sz="2800" dirty="0" smtClean="0"/>
            <a:t>Água</a:t>
          </a:r>
          <a:endParaRPr lang="pt-PT" sz="2800" dirty="0"/>
        </a:p>
      </dgm:t>
    </dgm:pt>
    <dgm:pt modelId="{F4DD0B89-4C32-4915-AD7D-EB509B295454}" type="parTrans" cxnId="{626FE31C-1AAA-4985-832B-D2470F13A6AC}">
      <dgm:prSet/>
      <dgm:spPr/>
      <dgm:t>
        <a:bodyPr/>
        <a:lstStyle/>
        <a:p>
          <a:endParaRPr lang="pt-PT"/>
        </a:p>
      </dgm:t>
    </dgm:pt>
    <dgm:pt modelId="{D4369EF6-062C-414F-A054-622B45E30405}" type="sibTrans" cxnId="{626FE31C-1AAA-4985-832B-D2470F13A6AC}">
      <dgm:prSet/>
      <dgm:spPr/>
      <dgm:t>
        <a:bodyPr/>
        <a:lstStyle/>
        <a:p>
          <a:endParaRPr lang="pt-PT"/>
        </a:p>
      </dgm:t>
    </dgm:pt>
    <dgm:pt modelId="{8BBDBD8C-5AB3-4D77-9909-C32425313B24}">
      <dgm:prSet phldrT="[Texto]" custT="1"/>
      <dgm:spPr/>
      <dgm:t>
        <a:bodyPr anchor="ctr"/>
        <a:lstStyle/>
        <a:p>
          <a:r>
            <a:rPr lang="pt-PT" sz="2800" dirty="0" smtClean="0"/>
            <a:t>Vento</a:t>
          </a:r>
          <a:endParaRPr lang="pt-PT" sz="2800" dirty="0"/>
        </a:p>
      </dgm:t>
    </dgm:pt>
    <dgm:pt modelId="{636CEF02-2734-4FC4-8AD4-8DB4A57DD89B}" type="parTrans" cxnId="{AD14D7F1-4FAC-4421-BB84-30661F3EE709}">
      <dgm:prSet/>
      <dgm:spPr/>
      <dgm:t>
        <a:bodyPr/>
        <a:lstStyle/>
        <a:p>
          <a:endParaRPr lang="pt-PT"/>
        </a:p>
      </dgm:t>
    </dgm:pt>
    <dgm:pt modelId="{E7F1E578-EC04-4D12-9199-D8F44461F95F}" type="sibTrans" cxnId="{AD14D7F1-4FAC-4421-BB84-30661F3EE709}">
      <dgm:prSet/>
      <dgm:spPr/>
      <dgm:t>
        <a:bodyPr/>
        <a:lstStyle/>
        <a:p>
          <a:endParaRPr lang="pt-PT"/>
        </a:p>
      </dgm:t>
    </dgm:pt>
    <dgm:pt modelId="{3725E80B-9A95-485D-94D1-68317074EE7C}">
      <dgm:prSet phldrT="[Texto]" custT="1"/>
      <dgm:spPr/>
      <dgm:t>
        <a:bodyPr anchor="ctr"/>
        <a:lstStyle/>
        <a:p>
          <a:r>
            <a:rPr lang="pt-PT" sz="2800" dirty="0" smtClean="0"/>
            <a:t>Seres Vivos</a:t>
          </a:r>
          <a:endParaRPr lang="pt-PT" sz="2800" dirty="0"/>
        </a:p>
      </dgm:t>
    </dgm:pt>
    <dgm:pt modelId="{0E4E6D15-96B2-43A7-A94D-8334D43155DB}" type="parTrans" cxnId="{1A0D48AB-F26A-4917-B12F-B9B644E6A127}">
      <dgm:prSet/>
      <dgm:spPr/>
      <dgm:t>
        <a:bodyPr/>
        <a:lstStyle/>
        <a:p>
          <a:endParaRPr lang="pt-PT"/>
        </a:p>
      </dgm:t>
    </dgm:pt>
    <dgm:pt modelId="{6B94FA34-2D38-4CF7-A29A-15DFA315FFDD}" type="sibTrans" cxnId="{1A0D48AB-F26A-4917-B12F-B9B644E6A127}">
      <dgm:prSet/>
      <dgm:spPr/>
      <dgm:t>
        <a:bodyPr/>
        <a:lstStyle/>
        <a:p>
          <a:endParaRPr lang="pt-PT"/>
        </a:p>
      </dgm:t>
    </dgm:pt>
    <dgm:pt modelId="{97741835-39FF-42AC-8802-97FE0039438D}" type="pres">
      <dgm:prSet presAssocID="{E37832A9-9B1C-4BDD-9D02-D12EA0CDD3B8}" presName="Name0" presStyleCnt="0">
        <dgm:presLayoutVars>
          <dgm:dir/>
          <dgm:resizeHandles val="exact"/>
        </dgm:presLayoutVars>
      </dgm:prSet>
      <dgm:spPr/>
    </dgm:pt>
    <dgm:pt modelId="{07FD6CFC-E5D3-4E4D-898D-6F11569485D0}" type="pres">
      <dgm:prSet presAssocID="{E37832A9-9B1C-4BDD-9D02-D12EA0CDD3B8}" presName="bkgdShp" presStyleLbl="alignAccFollowNode1" presStyleIdx="0" presStyleCnt="1" custScaleY="129695" custLinFactNeighborX="156" custLinFactNeighborY="-1095"/>
      <dgm:spPr/>
    </dgm:pt>
    <dgm:pt modelId="{194E85C8-F257-46C8-ACE6-7AC86B20C896}" type="pres">
      <dgm:prSet presAssocID="{E37832A9-9B1C-4BDD-9D02-D12EA0CDD3B8}" presName="linComp" presStyleCnt="0"/>
      <dgm:spPr/>
    </dgm:pt>
    <dgm:pt modelId="{562FA31C-DE1B-47E9-892B-9859B15D494C}" type="pres">
      <dgm:prSet presAssocID="{B3C207DC-56D8-4297-BB89-2FA550A40EB9}" presName="compNode" presStyleCnt="0"/>
      <dgm:spPr/>
    </dgm:pt>
    <dgm:pt modelId="{A2495D1C-6628-4DDE-B85E-5309CEB53B65}" type="pres">
      <dgm:prSet presAssocID="{B3C207DC-56D8-4297-BB89-2FA550A40EB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3EB9FCD-2CD7-4C75-A98E-C7D908CD9D01}" type="pres">
      <dgm:prSet presAssocID="{B3C207DC-56D8-4297-BB89-2FA550A40EB9}" presName="invisiNode" presStyleLbl="node1" presStyleIdx="0" presStyleCnt="3"/>
      <dgm:spPr/>
    </dgm:pt>
    <dgm:pt modelId="{B9276126-5FF8-40A7-949E-8F626A52819D}" type="pres">
      <dgm:prSet presAssocID="{B3C207DC-56D8-4297-BB89-2FA550A40EB9}" presName="imagNode" presStyleLbl="fgImgPlace1" presStyleIdx="0" presStyleCnt="3" custScaleY="138696" custLinFactNeighborY="-746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CEAACD0-6E3B-4554-BFD3-2AFFF6893F16}" type="pres">
      <dgm:prSet presAssocID="{D4369EF6-062C-414F-A054-622B45E30405}" presName="sibTrans" presStyleLbl="sibTrans2D1" presStyleIdx="0" presStyleCnt="0"/>
      <dgm:spPr/>
      <dgm:t>
        <a:bodyPr/>
        <a:lstStyle/>
        <a:p>
          <a:endParaRPr lang="pt-PT"/>
        </a:p>
      </dgm:t>
    </dgm:pt>
    <dgm:pt modelId="{D9910E2D-DE1B-4E9B-9850-4C568B36D359}" type="pres">
      <dgm:prSet presAssocID="{8BBDBD8C-5AB3-4D77-9909-C32425313B24}" presName="compNode" presStyleCnt="0"/>
      <dgm:spPr/>
    </dgm:pt>
    <dgm:pt modelId="{547AB142-B71F-4F27-887D-DA86E2021B1D}" type="pres">
      <dgm:prSet presAssocID="{8BBDBD8C-5AB3-4D77-9909-C32425313B2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96E9BE2-8D25-4876-BBDC-01CD4C0B1B5F}" type="pres">
      <dgm:prSet presAssocID="{8BBDBD8C-5AB3-4D77-9909-C32425313B24}" presName="invisiNode" presStyleLbl="node1" presStyleIdx="1" presStyleCnt="3"/>
      <dgm:spPr/>
    </dgm:pt>
    <dgm:pt modelId="{A43601E5-854F-4FB6-87AC-812FB4DFD643}" type="pres">
      <dgm:prSet presAssocID="{8BBDBD8C-5AB3-4D77-9909-C32425313B24}" presName="imagNode" presStyleLbl="fgImgPlace1" presStyleIdx="1" presStyleCnt="3" custScaleY="138113" custLinFactNeighborY="-746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4603949-0FE7-4EE1-967F-A22385B24A2A}" type="pres">
      <dgm:prSet presAssocID="{E7F1E578-EC04-4D12-9199-D8F44461F95F}" presName="sibTrans" presStyleLbl="sibTrans2D1" presStyleIdx="0" presStyleCnt="0"/>
      <dgm:spPr/>
      <dgm:t>
        <a:bodyPr/>
        <a:lstStyle/>
        <a:p>
          <a:endParaRPr lang="pt-PT"/>
        </a:p>
      </dgm:t>
    </dgm:pt>
    <dgm:pt modelId="{7948A7BC-64AD-4858-83CE-896B55101A08}" type="pres">
      <dgm:prSet presAssocID="{3725E80B-9A95-485D-94D1-68317074EE7C}" presName="compNode" presStyleCnt="0"/>
      <dgm:spPr/>
    </dgm:pt>
    <dgm:pt modelId="{812C8A0C-D2FB-4947-A03A-1788B6C64D36}" type="pres">
      <dgm:prSet presAssocID="{3725E80B-9A95-485D-94D1-68317074EE7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B832AC7-F072-414F-84E4-0F6C6542B026}" type="pres">
      <dgm:prSet presAssocID="{3725E80B-9A95-485D-94D1-68317074EE7C}" presName="invisiNode" presStyleLbl="node1" presStyleIdx="2" presStyleCnt="3"/>
      <dgm:spPr/>
    </dgm:pt>
    <dgm:pt modelId="{9B14AAB5-265F-4258-AEC4-E094F041D878}" type="pres">
      <dgm:prSet presAssocID="{3725E80B-9A95-485D-94D1-68317074EE7C}" presName="imagNode" presStyleLbl="fgImgPlace1" presStyleIdx="2" presStyleCnt="3" custScaleY="141099" custLinFactNeighborY="-746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A0D48AB-F26A-4917-B12F-B9B644E6A127}" srcId="{E37832A9-9B1C-4BDD-9D02-D12EA0CDD3B8}" destId="{3725E80B-9A95-485D-94D1-68317074EE7C}" srcOrd="2" destOrd="0" parTransId="{0E4E6D15-96B2-43A7-A94D-8334D43155DB}" sibTransId="{6B94FA34-2D38-4CF7-A29A-15DFA315FFDD}"/>
    <dgm:cxn modelId="{835FE68D-C5B3-4B39-87E6-1FD29762E389}" type="presOf" srcId="{E7F1E578-EC04-4D12-9199-D8F44461F95F}" destId="{74603949-0FE7-4EE1-967F-A22385B24A2A}" srcOrd="0" destOrd="0" presId="urn:microsoft.com/office/officeart/2005/8/layout/pList2"/>
    <dgm:cxn modelId="{6B5E81B9-1375-4706-ACC8-81803A01324E}" type="presOf" srcId="{D4369EF6-062C-414F-A054-622B45E30405}" destId="{8CEAACD0-6E3B-4554-BFD3-2AFFF6893F16}" srcOrd="0" destOrd="0" presId="urn:microsoft.com/office/officeart/2005/8/layout/pList2"/>
    <dgm:cxn modelId="{626FE31C-1AAA-4985-832B-D2470F13A6AC}" srcId="{E37832A9-9B1C-4BDD-9D02-D12EA0CDD3B8}" destId="{B3C207DC-56D8-4297-BB89-2FA550A40EB9}" srcOrd="0" destOrd="0" parTransId="{F4DD0B89-4C32-4915-AD7D-EB509B295454}" sibTransId="{D4369EF6-062C-414F-A054-622B45E30405}"/>
    <dgm:cxn modelId="{AD14D7F1-4FAC-4421-BB84-30661F3EE709}" srcId="{E37832A9-9B1C-4BDD-9D02-D12EA0CDD3B8}" destId="{8BBDBD8C-5AB3-4D77-9909-C32425313B24}" srcOrd="1" destOrd="0" parTransId="{636CEF02-2734-4FC4-8AD4-8DB4A57DD89B}" sibTransId="{E7F1E578-EC04-4D12-9199-D8F44461F95F}"/>
    <dgm:cxn modelId="{EE3B0895-E497-4698-A820-E804CDED5C64}" type="presOf" srcId="{3725E80B-9A95-485D-94D1-68317074EE7C}" destId="{812C8A0C-D2FB-4947-A03A-1788B6C64D36}" srcOrd="0" destOrd="0" presId="urn:microsoft.com/office/officeart/2005/8/layout/pList2"/>
    <dgm:cxn modelId="{FFF42FBA-1D00-4473-9886-8C211E988DED}" type="presOf" srcId="{E37832A9-9B1C-4BDD-9D02-D12EA0CDD3B8}" destId="{97741835-39FF-42AC-8802-97FE0039438D}" srcOrd="0" destOrd="0" presId="urn:microsoft.com/office/officeart/2005/8/layout/pList2"/>
    <dgm:cxn modelId="{5CE653BC-262F-408C-BA31-847A1032FAC3}" type="presOf" srcId="{8BBDBD8C-5AB3-4D77-9909-C32425313B24}" destId="{547AB142-B71F-4F27-887D-DA86E2021B1D}" srcOrd="0" destOrd="0" presId="urn:microsoft.com/office/officeart/2005/8/layout/pList2"/>
    <dgm:cxn modelId="{5BEDAFFD-BBBE-4538-9EFE-851FCF1252E5}" type="presOf" srcId="{B3C207DC-56D8-4297-BB89-2FA550A40EB9}" destId="{A2495D1C-6628-4DDE-B85E-5309CEB53B65}" srcOrd="0" destOrd="0" presId="urn:microsoft.com/office/officeart/2005/8/layout/pList2"/>
    <dgm:cxn modelId="{527957F8-E506-4F06-8C20-5CD3FFA2E127}" type="presParOf" srcId="{97741835-39FF-42AC-8802-97FE0039438D}" destId="{07FD6CFC-E5D3-4E4D-898D-6F11569485D0}" srcOrd="0" destOrd="0" presId="urn:microsoft.com/office/officeart/2005/8/layout/pList2"/>
    <dgm:cxn modelId="{69393BC8-6DD0-44AB-B328-E1DFCE2C3765}" type="presParOf" srcId="{97741835-39FF-42AC-8802-97FE0039438D}" destId="{194E85C8-F257-46C8-ACE6-7AC86B20C896}" srcOrd="1" destOrd="0" presId="urn:microsoft.com/office/officeart/2005/8/layout/pList2"/>
    <dgm:cxn modelId="{FBA807F2-3616-41DF-ACBB-8CFF93F28798}" type="presParOf" srcId="{194E85C8-F257-46C8-ACE6-7AC86B20C896}" destId="{562FA31C-DE1B-47E9-892B-9859B15D494C}" srcOrd="0" destOrd="0" presId="urn:microsoft.com/office/officeart/2005/8/layout/pList2"/>
    <dgm:cxn modelId="{DFAEB1D3-229D-46B5-AE90-D4174C0DA3F6}" type="presParOf" srcId="{562FA31C-DE1B-47E9-892B-9859B15D494C}" destId="{A2495D1C-6628-4DDE-B85E-5309CEB53B65}" srcOrd="0" destOrd="0" presId="urn:microsoft.com/office/officeart/2005/8/layout/pList2"/>
    <dgm:cxn modelId="{0C6A3E98-C431-4FEF-800A-24BDB25FA3FD}" type="presParOf" srcId="{562FA31C-DE1B-47E9-892B-9859B15D494C}" destId="{B3EB9FCD-2CD7-4C75-A98E-C7D908CD9D01}" srcOrd="1" destOrd="0" presId="urn:microsoft.com/office/officeart/2005/8/layout/pList2"/>
    <dgm:cxn modelId="{99B67B92-AA0B-4B6F-AAF4-73AE2A4A27EE}" type="presParOf" srcId="{562FA31C-DE1B-47E9-892B-9859B15D494C}" destId="{B9276126-5FF8-40A7-949E-8F626A52819D}" srcOrd="2" destOrd="0" presId="urn:microsoft.com/office/officeart/2005/8/layout/pList2"/>
    <dgm:cxn modelId="{2DE36825-8622-4102-97DB-F336E306C282}" type="presParOf" srcId="{194E85C8-F257-46C8-ACE6-7AC86B20C896}" destId="{8CEAACD0-6E3B-4554-BFD3-2AFFF6893F16}" srcOrd="1" destOrd="0" presId="urn:microsoft.com/office/officeart/2005/8/layout/pList2"/>
    <dgm:cxn modelId="{453867DA-6B35-4D1D-8463-FC257EE6610E}" type="presParOf" srcId="{194E85C8-F257-46C8-ACE6-7AC86B20C896}" destId="{D9910E2D-DE1B-4E9B-9850-4C568B36D359}" srcOrd="2" destOrd="0" presId="urn:microsoft.com/office/officeart/2005/8/layout/pList2"/>
    <dgm:cxn modelId="{C7D5EA22-8868-4122-A638-DE03F773A49C}" type="presParOf" srcId="{D9910E2D-DE1B-4E9B-9850-4C568B36D359}" destId="{547AB142-B71F-4F27-887D-DA86E2021B1D}" srcOrd="0" destOrd="0" presId="urn:microsoft.com/office/officeart/2005/8/layout/pList2"/>
    <dgm:cxn modelId="{BFED4F95-FA83-413B-A437-025DE7D57EAC}" type="presParOf" srcId="{D9910E2D-DE1B-4E9B-9850-4C568B36D359}" destId="{B96E9BE2-8D25-4876-BBDC-01CD4C0B1B5F}" srcOrd="1" destOrd="0" presId="urn:microsoft.com/office/officeart/2005/8/layout/pList2"/>
    <dgm:cxn modelId="{B55BAE31-9274-4FD7-AF43-154E58F2546E}" type="presParOf" srcId="{D9910E2D-DE1B-4E9B-9850-4C568B36D359}" destId="{A43601E5-854F-4FB6-87AC-812FB4DFD643}" srcOrd="2" destOrd="0" presId="urn:microsoft.com/office/officeart/2005/8/layout/pList2"/>
    <dgm:cxn modelId="{A4685342-15D9-483F-98AA-CF09266D4EAE}" type="presParOf" srcId="{194E85C8-F257-46C8-ACE6-7AC86B20C896}" destId="{74603949-0FE7-4EE1-967F-A22385B24A2A}" srcOrd="3" destOrd="0" presId="urn:microsoft.com/office/officeart/2005/8/layout/pList2"/>
    <dgm:cxn modelId="{BD412748-49B5-4307-AD5C-C55CC265CEB2}" type="presParOf" srcId="{194E85C8-F257-46C8-ACE6-7AC86B20C896}" destId="{7948A7BC-64AD-4858-83CE-896B55101A08}" srcOrd="4" destOrd="0" presId="urn:microsoft.com/office/officeart/2005/8/layout/pList2"/>
    <dgm:cxn modelId="{2DD1B7A5-4284-4428-9728-7B52D7D75B1C}" type="presParOf" srcId="{7948A7BC-64AD-4858-83CE-896B55101A08}" destId="{812C8A0C-D2FB-4947-A03A-1788B6C64D36}" srcOrd="0" destOrd="0" presId="urn:microsoft.com/office/officeart/2005/8/layout/pList2"/>
    <dgm:cxn modelId="{D76B93FB-69C4-45C5-A74C-34A5F595E43D}" type="presParOf" srcId="{7948A7BC-64AD-4858-83CE-896B55101A08}" destId="{AB832AC7-F072-414F-84E4-0F6C6542B026}" srcOrd="1" destOrd="0" presId="urn:microsoft.com/office/officeart/2005/8/layout/pList2"/>
    <dgm:cxn modelId="{15C1C282-7843-43F2-8CBB-E1BCE6A0DE2B}" type="presParOf" srcId="{7948A7BC-64AD-4858-83CE-896B55101A08}" destId="{9B14AAB5-265F-4258-AEC4-E094F041D87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0E844-5B92-4243-80C5-48A78F5B2B3A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E7F5D-C856-4C61-986E-5A7812E695B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654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480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59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240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624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519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386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661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904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087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940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553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271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-1" y="675731"/>
            <a:ext cx="1891002" cy="2392957"/>
          </a:xfrm>
          <a:prstGeom prst="rect">
            <a:avLst/>
          </a:prstGeom>
        </p:spPr>
      </p:pic>
      <p:sp>
        <p:nvSpPr>
          <p:cNvPr id="20" name="Ondulado duplo 15"/>
          <p:cNvSpPr/>
          <p:nvPr/>
        </p:nvSpPr>
        <p:spPr>
          <a:xfrm>
            <a:off x="11125056" y="5694518"/>
            <a:ext cx="1066944" cy="1191293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86235 h 1478405"/>
              <a:gd name="connsiteX1" fmla="*/ 1080799 w 3708352"/>
              <a:gd name="connsiteY1" fmla="*/ 142426 h 1478405"/>
              <a:gd name="connsiteX2" fmla="*/ 1854176 w 3708352"/>
              <a:gd name="connsiteY2" fmla="*/ 86235 h 1478405"/>
              <a:gd name="connsiteX3" fmla="*/ 3708352 w 3708352"/>
              <a:gd name="connsiteY3" fmla="*/ 86235 h 1478405"/>
              <a:gd name="connsiteX4" fmla="*/ 3708351 w 3708352"/>
              <a:gd name="connsiteY4" fmla="*/ 1478405 h 1478405"/>
              <a:gd name="connsiteX5" fmla="*/ 0 w 3708352"/>
              <a:gd name="connsiteY5" fmla="*/ 1478405 h 1478405"/>
              <a:gd name="connsiteX6" fmla="*/ 0 w 3708352"/>
              <a:gd name="connsiteY6" fmla="*/ 86235 h 1478405"/>
              <a:gd name="connsiteX0" fmla="*/ 0 w 3708352"/>
              <a:gd name="connsiteY0" fmla="*/ 146502 h 1538672"/>
              <a:gd name="connsiteX1" fmla="*/ 1080799 w 3708352"/>
              <a:gd name="connsiteY1" fmla="*/ 202693 h 1538672"/>
              <a:gd name="connsiteX2" fmla="*/ 1854176 w 3708352"/>
              <a:gd name="connsiteY2" fmla="*/ 146502 h 1538672"/>
              <a:gd name="connsiteX3" fmla="*/ 3708352 w 3708352"/>
              <a:gd name="connsiteY3" fmla="*/ 146502 h 1538672"/>
              <a:gd name="connsiteX4" fmla="*/ 3708351 w 3708352"/>
              <a:gd name="connsiteY4" fmla="*/ 1538672 h 1538672"/>
              <a:gd name="connsiteX5" fmla="*/ 0 w 3708352"/>
              <a:gd name="connsiteY5" fmla="*/ 1538672 h 1538672"/>
              <a:gd name="connsiteX6" fmla="*/ 0 w 3708352"/>
              <a:gd name="connsiteY6" fmla="*/ 146502 h 1538672"/>
              <a:gd name="connsiteX0" fmla="*/ 0 w 3708352"/>
              <a:gd name="connsiteY0" fmla="*/ 146502 h 1538672"/>
              <a:gd name="connsiteX1" fmla="*/ 1080799 w 3708352"/>
              <a:gd name="connsiteY1" fmla="*/ 202693 h 1538672"/>
              <a:gd name="connsiteX2" fmla="*/ 3708352 w 3708352"/>
              <a:gd name="connsiteY2" fmla="*/ 146502 h 1538672"/>
              <a:gd name="connsiteX3" fmla="*/ 3708351 w 3708352"/>
              <a:gd name="connsiteY3" fmla="*/ 1538672 h 1538672"/>
              <a:gd name="connsiteX4" fmla="*/ 0 w 3708352"/>
              <a:gd name="connsiteY4" fmla="*/ 1538672 h 1538672"/>
              <a:gd name="connsiteX5" fmla="*/ 0 w 3708352"/>
              <a:gd name="connsiteY5" fmla="*/ 146502 h 1538672"/>
              <a:gd name="connsiteX0" fmla="*/ 0 w 3718847"/>
              <a:gd name="connsiteY0" fmla="*/ 146502 h 1538672"/>
              <a:gd name="connsiteX1" fmla="*/ 1080799 w 3718847"/>
              <a:gd name="connsiteY1" fmla="*/ 202693 h 1538672"/>
              <a:gd name="connsiteX2" fmla="*/ 3708351 w 3718847"/>
              <a:gd name="connsiteY2" fmla="*/ 1538672 h 1538672"/>
              <a:gd name="connsiteX3" fmla="*/ 0 w 3718847"/>
              <a:gd name="connsiteY3" fmla="*/ 1538672 h 1538672"/>
              <a:gd name="connsiteX4" fmla="*/ 0 w 3718847"/>
              <a:gd name="connsiteY4" fmla="*/ 146502 h 1538672"/>
              <a:gd name="connsiteX0" fmla="*/ 0 w 1407782"/>
              <a:gd name="connsiteY0" fmla="*/ 146502 h 1538672"/>
              <a:gd name="connsiteX1" fmla="*/ 1080799 w 1407782"/>
              <a:gd name="connsiteY1" fmla="*/ 202693 h 1538672"/>
              <a:gd name="connsiteX2" fmla="*/ 1103697 w 1407782"/>
              <a:gd name="connsiteY2" fmla="*/ 1538672 h 1538672"/>
              <a:gd name="connsiteX3" fmla="*/ 0 w 1407782"/>
              <a:gd name="connsiteY3" fmla="*/ 1538672 h 1538672"/>
              <a:gd name="connsiteX4" fmla="*/ 0 w 1407782"/>
              <a:gd name="connsiteY4" fmla="*/ 146502 h 1538672"/>
              <a:gd name="connsiteX0" fmla="*/ 0 w 1364784"/>
              <a:gd name="connsiteY0" fmla="*/ 146502 h 1538672"/>
              <a:gd name="connsiteX1" fmla="*/ 1080799 w 1364784"/>
              <a:gd name="connsiteY1" fmla="*/ 202693 h 1538672"/>
              <a:gd name="connsiteX2" fmla="*/ 1103697 w 1364784"/>
              <a:gd name="connsiteY2" fmla="*/ 1538672 h 1538672"/>
              <a:gd name="connsiteX3" fmla="*/ 0 w 1364784"/>
              <a:gd name="connsiteY3" fmla="*/ 1538672 h 1538672"/>
              <a:gd name="connsiteX4" fmla="*/ 0 w 1364784"/>
              <a:gd name="connsiteY4" fmla="*/ 146502 h 1538672"/>
              <a:gd name="connsiteX0" fmla="*/ 0 w 1109143"/>
              <a:gd name="connsiteY0" fmla="*/ 146502 h 1538672"/>
              <a:gd name="connsiteX1" fmla="*/ 1080799 w 1109143"/>
              <a:gd name="connsiteY1" fmla="*/ 202693 h 1538672"/>
              <a:gd name="connsiteX2" fmla="*/ 1103697 w 1109143"/>
              <a:gd name="connsiteY2" fmla="*/ 1538672 h 1538672"/>
              <a:gd name="connsiteX3" fmla="*/ 0 w 1109143"/>
              <a:gd name="connsiteY3" fmla="*/ 1538672 h 1538672"/>
              <a:gd name="connsiteX4" fmla="*/ 0 w 1109143"/>
              <a:gd name="connsiteY4" fmla="*/ 146502 h 1538672"/>
              <a:gd name="connsiteX0" fmla="*/ 0 w 1092751"/>
              <a:gd name="connsiteY0" fmla="*/ 146502 h 1538672"/>
              <a:gd name="connsiteX1" fmla="*/ 1080799 w 1092751"/>
              <a:gd name="connsiteY1" fmla="*/ 202693 h 1538672"/>
              <a:gd name="connsiteX2" fmla="*/ 1075988 w 1092751"/>
              <a:gd name="connsiteY2" fmla="*/ 1538672 h 1538672"/>
              <a:gd name="connsiteX3" fmla="*/ 0 w 1092751"/>
              <a:gd name="connsiteY3" fmla="*/ 1538672 h 1538672"/>
              <a:gd name="connsiteX4" fmla="*/ 0 w 1092751"/>
              <a:gd name="connsiteY4" fmla="*/ 146502 h 1538672"/>
              <a:gd name="connsiteX0" fmla="*/ 0 w 1082211"/>
              <a:gd name="connsiteY0" fmla="*/ 146502 h 1538672"/>
              <a:gd name="connsiteX1" fmla="*/ 1080799 w 1082211"/>
              <a:gd name="connsiteY1" fmla="*/ 202693 h 1538672"/>
              <a:gd name="connsiteX2" fmla="*/ 1075988 w 1082211"/>
              <a:gd name="connsiteY2" fmla="*/ 1538672 h 1538672"/>
              <a:gd name="connsiteX3" fmla="*/ 0 w 1082211"/>
              <a:gd name="connsiteY3" fmla="*/ 1538672 h 1538672"/>
              <a:gd name="connsiteX4" fmla="*/ 0 w 1082211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538672 h 1538672"/>
              <a:gd name="connsiteX4" fmla="*/ 0 w 1080799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538672 h 1538672"/>
              <a:gd name="connsiteX4" fmla="*/ 0 w 1080799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188929 h 1538672"/>
              <a:gd name="connsiteX4" fmla="*/ 0 w 1080799"/>
              <a:gd name="connsiteY4" fmla="*/ 146502 h 1538672"/>
              <a:gd name="connsiteX0" fmla="*/ 0 w 1080799"/>
              <a:gd name="connsiteY0" fmla="*/ 146502 h 1202918"/>
              <a:gd name="connsiteX1" fmla="*/ 1080799 w 1080799"/>
              <a:gd name="connsiteY1" fmla="*/ 202693 h 1202918"/>
              <a:gd name="connsiteX2" fmla="*/ 1075988 w 1080799"/>
              <a:gd name="connsiteY2" fmla="*/ 1202918 h 1202918"/>
              <a:gd name="connsiteX3" fmla="*/ 0 w 1080799"/>
              <a:gd name="connsiteY3" fmla="*/ 1188929 h 1202918"/>
              <a:gd name="connsiteX4" fmla="*/ 0 w 1080799"/>
              <a:gd name="connsiteY4" fmla="*/ 146502 h 1202918"/>
              <a:gd name="connsiteX0" fmla="*/ 0 w 1075988"/>
              <a:gd name="connsiteY0" fmla="*/ 146502 h 1202918"/>
              <a:gd name="connsiteX1" fmla="*/ 1053090 w 1075988"/>
              <a:gd name="connsiteY1" fmla="*/ 202693 h 1202918"/>
              <a:gd name="connsiteX2" fmla="*/ 1075988 w 1075988"/>
              <a:gd name="connsiteY2" fmla="*/ 1202918 h 1202918"/>
              <a:gd name="connsiteX3" fmla="*/ 0 w 1075988"/>
              <a:gd name="connsiteY3" fmla="*/ 1188929 h 1202918"/>
              <a:gd name="connsiteX4" fmla="*/ 0 w 1075988"/>
              <a:gd name="connsiteY4" fmla="*/ 146502 h 1202918"/>
              <a:gd name="connsiteX0" fmla="*/ 0 w 1053090"/>
              <a:gd name="connsiteY0" fmla="*/ 146502 h 1202918"/>
              <a:gd name="connsiteX1" fmla="*/ 1053090 w 1053090"/>
              <a:gd name="connsiteY1" fmla="*/ 202693 h 1202918"/>
              <a:gd name="connsiteX2" fmla="*/ 1048278 w 1053090"/>
              <a:gd name="connsiteY2" fmla="*/ 1202918 h 1202918"/>
              <a:gd name="connsiteX3" fmla="*/ 0 w 1053090"/>
              <a:gd name="connsiteY3" fmla="*/ 1188929 h 1202918"/>
              <a:gd name="connsiteX4" fmla="*/ 0 w 1053090"/>
              <a:gd name="connsiteY4" fmla="*/ 146502 h 120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090" h="1202918">
                <a:moveTo>
                  <a:pt x="0" y="146502"/>
                </a:moveTo>
                <a:cubicBezTo>
                  <a:pt x="249406" y="-76161"/>
                  <a:pt x="550097" y="-35133"/>
                  <a:pt x="1053090" y="202693"/>
                </a:cubicBezTo>
                <a:cubicBezTo>
                  <a:pt x="1047693" y="1008300"/>
                  <a:pt x="1048301" y="392685"/>
                  <a:pt x="1048278" y="1202918"/>
                </a:cubicBezTo>
                <a:lnTo>
                  <a:pt x="0" y="1188929"/>
                </a:lnTo>
                <a:lnTo>
                  <a:pt x="0" y="146502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2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001" y="421998"/>
            <a:ext cx="939848" cy="98885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Ondulado duplo 15"/>
          <p:cNvSpPr/>
          <p:nvPr/>
        </p:nvSpPr>
        <p:spPr>
          <a:xfrm>
            <a:off x="7416704" y="5712596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Ondulado duplo 15"/>
          <p:cNvSpPr/>
          <p:nvPr/>
        </p:nvSpPr>
        <p:spPr>
          <a:xfrm>
            <a:off x="3708352" y="5704585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tângulo 23"/>
          <p:cNvSpPr/>
          <p:nvPr/>
        </p:nvSpPr>
        <p:spPr>
          <a:xfrm>
            <a:off x="4308764" y="0"/>
            <a:ext cx="7883236" cy="6877800"/>
          </a:xfrm>
          <a:prstGeom prst="rect">
            <a:avLst/>
          </a:prstGeom>
          <a:solidFill>
            <a:srgbClr val="011C49"/>
          </a:solidFill>
          <a:ln>
            <a:solidFill>
              <a:srgbClr val="001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Ondulado duplo 15"/>
          <p:cNvSpPr/>
          <p:nvPr/>
        </p:nvSpPr>
        <p:spPr>
          <a:xfrm>
            <a:off x="0" y="5704585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02624" y="729234"/>
            <a:ext cx="6201010" cy="2387600"/>
          </a:xfrm>
        </p:spPr>
        <p:txBody>
          <a:bodyPr>
            <a:normAutofit/>
          </a:bodyPr>
          <a:lstStyle/>
          <a:p>
            <a:pPr algn="l"/>
            <a:r>
              <a:rPr lang="pt-PT" sz="5400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Agentes Geológicos Externos</a:t>
            </a:r>
            <a:endParaRPr lang="pt-PT" sz="5400" b="1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89836" y="3858593"/>
            <a:ext cx="5883660" cy="1655762"/>
          </a:xfrm>
        </p:spPr>
        <p:txBody>
          <a:bodyPr/>
          <a:lstStyle/>
          <a:p>
            <a:pPr algn="l"/>
            <a:r>
              <a:rPr lang="pt-PT" dirty="0" smtClean="0">
                <a:solidFill>
                  <a:srgbClr val="BFCEE9"/>
                </a:solidFill>
              </a:rPr>
              <a:t>Ciências da Natureza</a:t>
            </a:r>
          </a:p>
          <a:p>
            <a:pPr algn="l"/>
            <a:r>
              <a:rPr lang="pt-PT" dirty="0">
                <a:solidFill>
                  <a:srgbClr val="BFCEE9"/>
                </a:solidFill>
              </a:rPr>
              <a:t>7</a:t>
            </a:r>
            <a:r>
              <a:rPr lang="pt-PT" dirty="0" smtClean="0">
                <a:solidFill>
                  <a:srgbClr val="BFCEE9"/>
                </a:solidFill>
              </a:rPr>
              <a:t>º ano</a:t>
            </a:r>
            <a:endParaRPr lang="pt-PT" dirty="0">
              <a:solidFill>
                <a:srgbClr val="BFCEE9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5" y="5113839"/>
            <a:ext cx="3316192" cy="1197514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1411922" y="636844"/>
            <a:ext cx="293264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 smtClean="0"/>
              <a:t> </a:t>
            </a:r>
            <a:endParaRPr lang="pt-PT" sz="3600" dirty="0"/>
          </a:p>
          <a:p>
            <a:pPr algn="ctr"/>
            <a:r>
              <a:rPr lang="pt-PT" sz="4400" b="1" dirty="0" smtClean="0"/>
              <a:t>A Água </a:t>
            </a:r>
            <a:r>
              <a:rPr lang="pt-PT" sz="4000" b="1" dirty="0"/>
              <a:t>na</a:t>
            </a:r>
            <a:r>
              <a:rPr lang="pt-PT" sz="4400" b="1" dirty="0"/>
              <a:t> Escola Portuguesa</a:t>
            </a:r>
          </a:p>
        </p:txBody>
      </p:sp>
      <p:sp>
        <p:nvSpPr>
          <p:cNvPr id="25" name="Oval 24"/>
          <p:cNvSpPr/>
          <p:nvPr/>
        </p:nvSpPr>
        <p:spPr>
          <a:xfrm>
            <a:off x="9836727" y="2447037"/>
            <a:ext cx="1662546" cy="1648691"/>
          </a:xfrm>
          <a:prstGeom prst="ellipse">
            <a:avLst/>
          </a:prstGeom>
          <a:solidFill>
            <a:srgbClr val="77A7CB"/>
          </a:solidFill>
          <a:ln>
            <a:solidFill>
              <a:srgbClr val="77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Incluir imagem simples sobre tema</a:t>
            </a: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17" y="1458233"/>
            <a:ext cx="1263165" cy="1263165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903753" y="328441"/>
            <a:ext cx="190218" cy="240710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911708" y="13210"/>
            <a:ext cx="190218" cy="24071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0382" y="2170818"/>
            <a:ext cx="3628668" cy="2410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439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Agentes </a:t>
            </a:r>
            <a:r>
              <a:rPr lang="pt-PT" dirty="0">
                <a:solidFill>
                  <a:srgbClr val="011D44"/>
                </a:solidFill>
              </a:rPr>
              <a:t>g</a:t>
            </a:r>
            <a:r>
              <a:rPr lang="pt-PT" dirty="0" smtClean="0">
                <a:solidFill>
                  <a:srgbClr val="011D44"/>
                </a:solidFill>
              </a:rPr>
              <a:t>eológicos externos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825625"/>
            <a:ext cx="9521899" cy="3827992"/>
          </a:xfrm>
        </p:spPr>
        <p:txBody>
          <a:bodyPr>
            <a:normAutofit/>
          </a:bodyPr>
          <a:lstStyle/>
          <a:p>
            <a:pPr algn="just"/>
            <a:r>
              <a:rPr lang="pt-PT" sz="2200" dirty="0" smtClean="0"/>
              <a:t>A contínua transformação das paisagens deve-se à ação de três agentes principais:</a:t>
            </a:r>
          </a:p>
          <a:p>
            <a:pPr algn="just"/>
            <a:endParaRPr lang="pt-PT" sz="2200" dirty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2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07122407"/>
              </p:ext>
            </p:extLst>
          </p:nvPr>
        </p:nvGraphicFramePr>
        <p:xfrm>
          <a:off x="3052325" y="2756080"/>
          <a:ext cx="5417527" cy="2614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3076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Ação da água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38" y="1561552"/>
            <a:ext cx="10124918" cy="3697445"/>
          </a:xfrm>
        </p:spPr>
        <p:txBody>
          <a:bodyPr>
            <a:noAutofit/>
          </a:bodyPr>
          <a:lstStyle/>
          <a:p>
            <a:pPr algn="just"/>
            <a:r>
              <a:rPr lang="pt-PT" sz="2200" dirty="0" smtClean="0"/>
              <a:t>A composição química dos minerais que constituem as rochas pode ser alterada pela presença da água.</a:t>
            </a:r>
          </a:p>
          <a:p>
            <a:pPr algn="just"/>
            <a:r>
              <a:rPr lang="pt-PT" sz="2200" dirty="0" smtClean="0"/>
              <a:t>Esta pode também dissolver completamente certos minerais (ex. calcite ou halite). As substâncias dissolvidas podem precipitar e formar os mesmos minerais.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3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ixaDeTexto 15"/>
          <p:cNvSpPr txBox="1"/>
          <p:nvPr/>
        </p:nvSpPr>
        <p:spPr>
          <a:xfrm>
            <a:off x="6222807" y="5282063"/>
            <a:ext cx="55999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1 – Fenómeno de </a:t>
            </a:r>
            <a:r>
              <a:rPr lang="pt-PT" sz="1200" dirty="0" err="1" smtClean="0">
                <a:solidFill>
                  <a:schemeClr val="accent6"/>
                </a:solidFill>
              </a:rPr>
              <a:t>crioclastia</a:t>
            </a:r>
            <a:endParaRPr lang="pt-PT" sz="1200" dirty="0" smtClean="0">
              <a:solidFill>
                <a:schemeClr val="accent6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PT" sz="1000" dirty="0" smtClean="0"/>
              <a:t>(Fonte</a:t>
            </a:r>
            <a:r>
              <a:rPr lang="pt-PT" sz="1000" dirty="0"/>
              <a:t>: https://roteirosgeologicos.files.wordpress.com/2010/07/apontamentos_de_meteorizacao.pdf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3095" y="3421326"/>
            <a:ext cx="6267450" cy="1914525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1000138" y="2925752"/>
            <a:ext cx="422666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>
              <a:buFont typeface="Arial" panose="020B0604020202020204" pitchFamily="34" charset="0"/>
              <a:buChar char="•"/>
            </a:pPr>
            <a:r>
              <a:rPr lang="pt-PT" sz="2200" dirty="0"/>
              <a:t>A penetração da água nas fissuras das rochas agrava a sua ação, pois a exposição do material rochoso ao agente é maior.</a:t>
            </a:r>
          </a:p>
          <a:p>
            <a:pPr marL="268288" indent="-268288" algn="just">
              <a:buFont typeface="Arial" panose="020B0604020202020204" pitchFamily="34" charset="0"/>
              <a:buChar char="•"/>
            </a:pPr>
            <a:r>
              <a:rPr lang="pt-PT" sz="2200" dirty="0"/>
              <a:t>Água congelada nas fissuras das rochas, aumenta de volume e fragmenta a rocha – </a:t>
            </a:r>
            <a:r>
              <a:rPr lang="pt-PT" sz="2200" dirty="0" err="1">
                <a:solidFill>
                  <a:schemeClr val="accent6"/>
                </a:solidFill>
              </a:rPr>
              <a:t>crioclastia</a:t>
            </a:r>
            <a:r>
              <a:rPr lang="pt-PT" sz="2200" dirty="0"/>
              <a:t>.</a:t>
            </a:r>
          </a:p>
          <a:p>
            <a:pPr marL="268288" indent="-268288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473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Ação da água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728924"/>
            <a:ext cx="4022621" cy="369744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PT" sz="2200" dirty="0" smtClean="0"/>
              <a:t>Os rios e glaciares possuem energia suficiente para remover e transportar os detritos rochosos a longas distâncias.</a:t>
            </a:r>
          </a:p>
          <a:p>
            <a:pPr algn="just">
              <a:lnSpc>
                <a:spcPct val="100000"/>
              </a:lnSpc>
            </a:pPr>
            <a:r>
              <a:rPr lang="pt-PT" sz="2200" dirty="0" smtClean="0"/>
              <a:t>Quando essa energia diminui, os fragmentos deixam de ser arrastados e depositam-se.</a:t>
            </a:r>
            <a:endParaRPr lang="pt-PT" sz="2200" dirty="0"/>
          </a:p>
          <a:p>
            <a:endParaRPr lang="pt-PT" sz="2200" dirty="0" smtClean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4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ixaDeTexto 15"/>
          <p:cNvSpPr txBox="1"/>
          <p:nvPr/>
        </p:nvSpPr>
        <p:spPr>
          <a:xfrm>
            <a:off x="5048519" y="5219067"/>
            <a:ext cx="6671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2 – Distribuição da água na Terra</a:t>
            </a:r>
          </a:p>
          <a:p>
            <a:pPr algn="ctr">
              <a:lnSpc>
                <a:spcPct val="150000"/>
              </a:lnSpc>
            </a:pPr>
            <a:r>
              <a:rPr lang="pt-PT" sz="1000" dirty="0" smtClean="0"/>
              <a:t>(Fonte</a:t>
            </a:r>
            <a:r>
              <a:rPr lang="pt-PT" sz="1000" dirty="0"/>
              <a:t>: https://luisamariaarias.wordpress.com/2013/02/16/agentes-geologicos-externos</a:t>
            </a:r>
            <a:r>
              <a:rPr lang="pt-PT" sz="1000" dirty="0" smtClean="0"/>
              <a:t>/</a:t>
            </a:r>
            <a:r>
              <a:rPr lang="pt-PT" sz="1000" dirty="0"/>
              <a:t> </a:t>
            </a:r>
            <a:r>
              <a:rPr lang="pt-PT" sz="1000" dirty="0" smtClean="0"/>
              <a:t>(adaptado)) </a:t>
            </a:r>
            <a:endParaRPr lang="pt-PT" sz="10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67" y="1786963"/>
            <a:ext cx="6404959" cy="342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0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Meteorização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6924" y="1771768"/>
            <a:ext cx="9856651" cy="3827992"/>
          </a:xfrm>
        </p:spPr>
        <p:txBody>
          <a:bodyPr>
            <a:noAutofit/>
          </a:bodyPr>
          <a:lstStyle/>
          <a:p>
            <a:pPr algn="just"/>
            <a:r>
              <a:rPr lang="pt-PT" sz="2200" dirty="0" smtClean="0"/>
              <a:t>Consiste na alteração das rochas expostas á superfície da Terra. Esta alteração pode ser física (</a:t>
            </a:r>
            <a:r>
              <a:rPr lang="pt-PT" sz="2200" dirty="0" smtClean="0">
                <a:solidFill>
                  <a:schemeClr val="accent6"/>
                </a:solidFill>
              </a:rPr>
              <a:t>meteorização física</a:t>
            </a:r>
            <a:r>
              <a:rPr lang="pt-PT" sz="2200" dirty="0" smtClean="0"/>
              <a:t>) ou química (</a:t>
            </a:r>
            <a:r>
              <a:rPr lang="pt-PT" sz="2200" dirty="0" smtClean="0">
                <a:solidFill>
                  <a:schemeClr val="accent6"/>
                </a:solidFill>
              </a:rPr>
              <a:t>meteorização química</a:t>
            </a:r>
            <a:r>
              <a:rPr lang="pt-PT" sz="2200" dirty="0" smtClean="0"/>
              <a:t>).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5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894" y="2733041"/>
            <a:ext cx="3415968" cy="2431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CaixaDeTexto 16"/>
          <p:cNvSpPr txBox="1"/>
          <p:nvPr/>
        </p:nvSpPr>
        <p:spPr>
          <a:xfrm>
            <a:off x="5935250" y="5204765"/>
            <a:ext cx="6671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3 – Exemplo de meteorização física</a:t>
            </a:r>
          </a:p>
          <a:p>
            <a:pPr algn="ctr">
              <a:lnSpc>
                <a:spcPct val="150000"/>
              </a:lnSpc>
            </a:pPr>
            <a:r>
              <a:rPr lang="pt-PT" sz="1000" dirty="0" smtClean="0"/>
              <a:t>(Fonte</a:t>
            </a:r>
            <a:r>
              <a:rPr lang="pt-PT" sz="1000" dirty="0"/>
              <a:t>: </a:t>
            </a:r>
            <a:r>
              <a:rPr lang="pt-PT" sz="1000" dirty="0" smtClean="0"/>
              <a:t>www.geocaching.com)</a:t>
            </a:r>
            <a:endParaRPr lang="pt-PT" sz="10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000140" y="2702290"/>
            <a:ext cx="619915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200" dirty="0">
                <a:solidFill>
                  <a:schemeClr val="accent6"/>
                </a:solidFill>
              </a:rPr>
              <a:t>Meteorização física </a:t>
            </a:r>
            <a:r>
              <a:rPr lang="pt-PT" sz="2200" dirty="0"/>
              <a:t>– quando se observa a desagregação da rocha por ação do clima ou dos seres vivos, sem que ocorram modificações nas suas propriedades químicas</a:t>
            </a:r>
            <a:r>
              <a:rPr lang="pt-PT" sz="22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200" dirty="0">
                <a:solidFill>
                  <a:schemeClr val="accent6"/>
                </a:solidFill>
              </a:rPr>
              <a:t>Meteorização química </a:t>
            </a:r>
            <a:r>
              <a:rPr lang="pt-PT" sz="2200" dirty="0"/>
              <a:t>– quando ocorrem reação com a água ou com o ar que provocam modificações nos minerais das rochas.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1182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Erosão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85307" y="1893193"/>
            <a:ext cx="4912502" cy="3515228"/>
          </a:xfrm>
        </p:spPr>
        <p:txBody>
          <a:bodyPr>
            <a:normAutofit/>
          </a:bodyPr>
          <a:lstStyle/>
          <a:p>
            <a:pPr algn="just"/>
            <a:r>
              <a:rPr lang="pt-PT" sz="2200" dirty="0" smtClean="0"/>
              <a:t>A </a:t>
            </a:r>
            <a:r>
              <a:rPr lang="pt-PT" sz="2200" dirty="0" smtClean="0">
                <a:solidFill>
                  <a:schemeClr val="accent6"/>
                </a:solidFill>
              </a:rPr>
              <a:t>erosão</a:t>
            </a:r>
            <a:r>
              <a:rPr lang="pt-PT" sz="2200" dirty="0" smtClean="0"/>
              <a:t> constata-se quando há remoção dos detritos rochosos que sofreram meteorização. Tal pode-se dever á ação da chuva, do vento, do gelo, dos rios, ondas e marés que desgastam e separam os fragmentos rochosos. 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6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tângulo 13"/>
          <p:cNvSpPr/>
          <p:nvPr/>
        </p:nvSpPr>
        <p:spPr>
          <a:xfrm>
            <a:off x="5711278" y="5120370"/>
            <a:ext cx="6096000" cy="6617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PT" sz="1200" dirty="0">
                <a:solidFill>
                  <a:schemeClr val="accent6"/>
                </a:solidFill>
              </a:rPr>
              <a:t>Figura 4</a:t>
            </a:r>
            <a:r>
              <a:rPr lang="pt-PT" sz="1200" dirty="0" smtClean="0">
                <a:solidFill>
                  <a:schemeClr val="accent6"/>
                </a:solidFill>
              </a:rPr>
              <a:t> </a:t>
            </a:r>
            <a:r>
              <a:rPr lang="pt-PT" sz="1200" dirty="0">
                <a:solidFill>
                  <a:schemeClr val="accent6"/>
                </a:solidFill>
              </a:rPr>
              <a:t>– </a:t>
            </a:r>
            <a:r>
              <a:rPr lang="pt-PT" sz="1200" dirty="0" smtClean="0">
                <a:solidFill>
                  <a:schemeClr val="accent6"/>
                </a:solidFill>
              </a:rPr>
              <a:t>Efeitos da erosão em S. João da Caparica</a:t>
            </a:r>
          </a:p>
          <a:p>
            <a:pPr algn="ctr"/>
            <a:endParaRPr lang="pt-PT" sz="500" dirty="0">
              <a:solidFill>
                <a:schemeClr val="accent6"/>
              </a:solidFill>
            </a:endParaRPr>
          </a:p>
          <a:p>
            <a:pPr algn="ctr"/>
            <a:r>
              <a:rPr lang="pt-PT" sz="1000" dirty="0"/>
              <a:t>(Fonte: https://www.publico.pt/local/noticia/cordao-dunar-de-s-joao-da-caparica-recuou-20-metros-com-os-ultimos-temporais-1624403) 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531" y="1880315"/>
            <a:ext cx="4753495" cy="3167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316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Transporte e Sedimentação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71114" y="1880315"/>
            <a:ext cx="10053941" cy="3515228"/>
          </a:xfrm>
        </p:spPr>
        <p:txBody>
          <a:bodyPr>
            <a:normAutofit/>
          </a:bodyPr>
          <a:lstStyle/>
          <a:p>
            <a:pPr algn="just"/>
            <a:r>
              <a:rPr lang="pt-PT" sz="2200" dirty="0" smtClean="0"/>
              <a:t>Após separados os sedimentos são deslocados de um local para outro, por ação da gravidade, dos ventos, das correntes dos rios ou dos mares – </a:t>
            </a:r>
            <a:r>
              <a:rPr lang="pt-PT" sz="2200" dirty="0" smtClean="0">
                <a:solidFill>
                  <a:schemeClr val="accent6"/>
                </a:solidFill>
              </a:rPr>
              <a:t>transporte</a:t>
            </a:r>
            <a:r>
              <a:rPr lang="pt-PT" sz="2200" dirty="0" smtClean="0"/>
              <a:t>.</a:t>
            </a:r>
          </a:p>
          <a:p>
            <a:pPr algn="just"/>
            <a:r>
              <a:rPr lang="pt-PT" sz="2200" dirty="0" smtClean="0"/>
              <a:t>Durante o transporte verifica-se a suavização das arestas e o progressivo arredondamento dos detritos (Figura 4).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7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tângulo 13"/>
          <p:cNvSpPr/>
          <p:nvPr/>
        </p:nvSpPr>
        <p:spPr>
          <a:xfrm>
            <a:off x="5626003" y="5247239"/>
            <a:ext cx="6096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PT" sz="1200" dirty="0">
                <a:solidFill>
                  <a:schemeClr val="accent6"/>
                </a:solidFill>
              </a:rPr>
              <a:t>Figura 5</a:t>
            </a:r>
            <a:r>
              <a:rPr lang="pt-PT" sz="1200" dirty="0" smtClean="0">
                <a:solidFill>
                  <a:schemeClr val="accent6"/>
                </a:solidFill>
              </a:rPr>
              <a:t> </a:t>
            </a:r>
            <a:r>
              <a:rPr lang="pt-PT" sz="1200" dirty="0">
                <a:solidFill>
                  <a:schemeClr val="accent6"/>
                </a:solidFill>
              </a:rPr>
              <a:t>– </a:t>
            </a:r>
            <a:r>
              <a:rPr lang="pt-PT" sz="1200" dirty="0" smtClean="0">
                <a:solidFill>
                  <a:schemeClr val="accent6"/>
                </a:solidFill>
              </a:rPr>
              <a:t>Grau de arredondamento em função da duração do transporte</a:t>
            </a:r>
          </a:p>
          <a:p>
            <a:pPr algn="ctr"/>
            <a:endParaRPr lang="pt-PT" sz="500" dirty="0">
              <a:solidFill>
                <a:schemeClr val="accent6"/>
              </a:solidFill>
            </a:endParaRPr>
          </a:p>
          <a:p>
            <a:pPr algn="ctr"/>
            <a:r>
              <a:rPr lang="pt-PT" sz="1000" dirty="0"/>
              <a:t>(Fonte: alemdasaulas.wordpress.com</a:t>
            </a:r>
            <a:r>
              <a:rPr lang="pt-PT" sz="1000" dirty="0" smtClean="0"/>
              <a:t>) </a:t>
            </a:r>
            <a:endParaRPr lang="pt-PT" sz="1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/>
          <a:srcRect t="52581"/>
          <a:stretch/>
        </p:blipFill>
        <p:spPr>
          <a:xfrm>
            <a:off x="6104605" y="3090354"/>
            <a:ext cx="5033348" cy="2153391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085791" y="3467538"/>
            <a:ext cx="45402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pt-PT" sz="2200" dirty="0"/>
              <a:t>Por fim, os detritos irão depositar-se e acumular-se num determinado local – </a:t>
            </a:r>
            <a:r>
              <a:rPr lang="pt-PT" sz="2200" dirty="0">
                <a:solidFill>
                  <a:schemeClr val="accent6"/>
                </a:solidFill>
              </a:rPr>
              <a:t>sedimentação</a:t>
            </a:r>
            <a:endParaRPr lang="pt-PT" sz="2200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8409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Ambientes Sedimentares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71115" y="1708766"/>
            <a:ext cx="6514541" cy="3981565"/>
          </a:xfrm>
        </p:spPr>
        <p:txBody>
          <a:bodyPr>
            <a:normAutofit lnSpcReduction="10000"/>
          </a:bodyPr>
          <a:lstStyle/>
          <a:p>
            <a:pPr algn="just"/>
            <a:r>
              <a:rPr lang="pt-PT" sz="2200" dirty="0" smtClean="0">
                <a:solidFill>
                  <a:schemeClr val="accent6"/>
                </a:solidFill>
              </a:rPr>
              <a:t>Areias de ambiente fluvial </a:t>
            </a:r>
            <a:r>
              <a:rPr lang="pt-PT" sz="2200" dirty="0" smtClean="0"/>
              <a:t>– os grãos angulosos revelam pouco transporte. Apresentam algum brilho, pois foram lavados e transportados pela água. </a:t>
            </a:r>
          </a:p>
          <a:p>
            <a:pPr algn="just"/>
            <a:r>
              <a:rPr lang="pt-PT" sz="2200" dirty="0" smtClean="0">
                <a:solidFill>
                  <a:schemeClr val="accent6"/>
                </a:solidFill>
              </a:rPr>
              <a:t>Areias de ambiente marinho </a:t>
            </a:r>
            <a:r>
              <a:rPr lang="pt-PT" sz="2200" dirty="0" smtClean="0"/>
              <a:t>– os grãos apresentam, num dado local, tamanhos muito semelhantes, dado que a energia das ondas exerceu sobre eles uma ação constante. São brilhantes e, normalmente, muito polidos.</a:t>
            </a:r>
          </a:p>
          <a:p>
            <a:pPr algn="just"/>
            <a:r>
              <a:rPr lang="pt-PT" sz="2200" dirty="0" smtClean="0">
                <a:solidFill>
                  <a:schemeClr val="accent6"/>
                </a:solidFill>
              </a:rPr>
              <a:t>Areias de ambiente dunar </a:t>
            </a:r>
            <a:r>
              <a:rPr lang="pt-PT" sz="2200" dirty="0" smtClean="0"/>
              <a:t>– os grãos transportados pelo vento são leves, muito arredondados e com aspeto muito homogéneo. Apresentam superfície baça devido aos choques entre si e ao rolamento no solo.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8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/>
          <a:srcRect b="74106"/>
          <a:stretch/>
        </p:blipFill>
        <p:spPr>
          <a:xfrm>
            <a:off x="7579545" y="1432203"/>
            <a:ext cx="1552834" cy="16414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/>
          <a:srcRect t="39508" b="35990"/>
          <a:stretch/>
        </p:blipFill>
        <p:spPr>
          <a:xfrm>
            <a:off x="8970195" y="2882356"/>
            <a:ext cx="1581874" cy="15821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5"/>
          <a:srcRect t="75125"/>
          <a:stretch/>
        </p:blipFill>
        <p:spPr>
          <a:xfrm>
            <a:off x="7579544" y="4113528"/>
            <a:ext cx="1552835" cy="157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CaixaDeTexto 16"/>
          <p:cNvSpPr txBox="1"/>
          <p:nvPr/>
        </p:nvSpPr>
        <p:spPr>
          <a:xfrm>
            <a:off x="8970195" y="2579348"/>
            <a:ext cx="1390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Areia fluvial</a:t>
            </a:r>
            <a:endParaRPr lang="pt-PT" sz="12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10210472" y="4049089"/>
            <a:ext cx="1623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Areia marinha</a:t>
            </a:r>
            <a:endParaRPr lang="pt-PT" sz="12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8853967" y="5365999"/>
            <a:ext cx="1623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Areia dunar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165342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630814"/>
            <a:ext cx="10124916" cy="4173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400" b="1" dirty="0" smtClean="0"/>
              <a:t>As informações presentes neste documento tiveram como base o Manual de Ciências da </a:t>
            </a:r>
            <a:r>
              <a:rPr lang="pt-PT" sz="2400" b="1" smtClean="0"/>
              <a:t>Natureza </a:t>
            </a:r>
            <a:r>
              <a:rPr lang="pt-PT" sz="2400" b="1" smtClean="0"/>
              <a:t>do </a:t>
            </a:r>
            <a:r>
              <a:rPr lang="pt-PT" sz="2400" b="1" dirty="0" smtClean="0"/>
              <a:t>7.º ano:</a:t>
            </a:r>
          </a:p>
          <a:p>
            <a:pPr marL="0" indent="0">
              <a:buNone/>
            </a:pPr>
            <a:endParaRPr lang="pt-PT" sz="1200" b="1" dirty="0" smtClean="0"/>
          </a:p>
          <a:p>
            <a:r>
              <a:rPr lang="pt-PT" sz="2000" dirty="0" smtClean="0"/>
              <a:t>Salsa, J., Guimarães, O., Cunha, R. “</a:t>
            </a:r>
            <a:r>
              <a:rPr lang="pt-PT" sz="2000" dirty="0" err="1" smtClean="0"/>
              <a:t>CienTIC</a:t>
            </a:r>
            <a:r>
              <a:rPr lang="pt-PT" sz="2000" dirty="0"/>
              <a:t> </a:t>
            </a:r>
            <a:r>
              <a:rPr lang="pt-PT" sz="2000" dirty="0" smtClean="0"/>
              <a:t>– Ciências da Natureza 7º ano”. Porto Editora, Lisboa, 2015. </a:t>
            </a:r>
            <a:r>
              <a:rPr lang="pt-PT" sz="2000" dirty="0"/>
              <a:t>ISBN</a:t>
            </a:r>
            <a:r>
              <a:rPr lang="pt-PT" sz="2000" dirty="0" smtClean="0"/>
              <a:t>: 978-972-0-32925-7</a:t>
            </a:r>
          </a:p>
          <a:p>
            <a:pPr marL="0" indent="0">
              <a:buNone/>
            </a:pPr>
            <a:endParaRPr lang="pt-PT" sz="2000" dirty="0" smtClean="0"/>
          </a:p>
          <a:p>
            <a:pPr marL="0" indent="0">
              <a:buNone/>
            </a:pPr>
            <a:endParaRPr lang="pt-PT" sz="2000" dirty="0"/>
          </a:p>
          <a:p>
            <a:pPr marL="0" indent="0" algn="just">
              <a:buNone/>
            </a:pPr>
            <a:r>
              <a:rPr lang="pt-PT" sz="1900" dirty="0" smtClean="0"/>
              <a:t>Todas as informações de outra autoria encontram-se devidamente identificadas.</a:t>
            </a:r>
          </a:p>
          <a:p>
            <a:pPr marL="0" indent="0" algn="just">
              <a:buNone/>
            </a:pPr>
            <a:endParaRPr lang="pt-PT" sz="2000" dirty="0" smtClean="0"/>
          </a:p>
          <a:p>
            <a:pPr marL="0" indent="0" algn="just">
              <a:buNone/>
            </a:pPr>
            <a:endParaRPr lang="pt-PT" sz="1600" dirty="0"/>
          </a:p>
          <a:p>
            <a:pPr marL="0" indent="0">
              <a:buNone/>
            </a:pPr>
            <a:endParaRPr lang="pt-PT" sz="2000" dirty="0" smtClean="0"/>
          </a:p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endParaRPr lang="pt-PT" sz="2000" dirty="0" smtClean="0"/>
          </a:p>
          <a:p>
            <a:pPr marL="0" indent="0">
              <a:buNone/>
            </a:pPr>
            <a:endParaRPr lang="pt-PT" sz="2200" b="1" dirty="0" smtClean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9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5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ersonalizado 1">
      <a:majorFont>
        <a:latin typeface="Footlight MT Light"/>
        <a:ea typeface=""/>
        <a:cs typeface=""/>
      </a:majorFont>
      <a:minorFont>
        <a:latin typeface="Footlight M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Watertheme</Template>
  <TotalTime>990</TotalTime>
  <Words>602</Words>
  <Application>Microsoft Office PowerPoint</Application>
  <PresentationFormat>Ecrã Panorâmico</PresentationFormat>
  <Paragraphs>75</Paragraphs>
  <Slides>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Footlight MT Light</vt:lpstr>
      <vt:lpstr>Tema do Office</vt:lpstr>
      <vt:lpstr>Agentes Geológicos Externos</vt:lpstr>
      <vt:lpstr>Agentes geológicos externos</vt:lpstr>
      <vt:lpstr>Ação da água</vt:lpstr>
      <vt:lpstr>Ação da água</vt:lpstr>
      <vt:lpstr>Meteorização</vt:lpstr>
      <vt:lpstr>Erosão</vt:lpstr>
      <vt:lpstr>Transporte e Sedimentação</vt:lpstr>
      <vt:lpstr>Ambientes Sedimentares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Cláudia Proença</dc:creator>
  <cp:lastModifiedBy>Fatima</cp:lastModifiedBy>
  <cp:revision>95</cp:revision>
  <dcterms:created xsi:type="dcterms:W3CDTF">2016-08-07T20:08:56Z</dcterms:created>
  <dcterms:modified xsi:type="dcterms:W3CDTF">2016-09-17T22:08:37Z</dcterms:modified>
</cp:coreProperties>
</file>