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80" r:id="rId5"/>
    <p:sldId id="281" r:id="rId6"/>
    <p:sldId id="264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0B9CC-3D5A-47DA-9EB7-26874BE17EE0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8784F37-9E23-440E-8576-F4E6BADA77AE}">
      <dgm:prSet phldrT="[Texto]"/>
      <dgm:spPr/>
      <dgm:t>
        <a:bodyPr/>
        <a:lstStyle/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b="1" dirty="0" smtClean="0">
              <a:solidFill>
                <a:srgbClr val="002060"/>
              </a:solidFill>
            </a:rPr>
            <a:t>Fumarolas</a:t>
          </a:r>
          <a:endParaRPr lang="pt-PT" b="1" dirty="0">
            <a:solidFill>
              <a:srgbClr val="002060"/>
            </a:solidFill>
          </a:endParaRPr>
        </a:p>
      </dgm:t>
    </dgm:pt>
    <dgm:pt modelId="{CF5DF2EE-5EEA-45D2-89A0-1AEC8CA74165}" type="parTrans" cxnId="{200F24C6-F782-40A2-8F52-12099DDEED2C}">
      <dgm:prSet/>
      <dgm:spPr/>
      <dgm:t>
        <a:bodyPr/>
        <a:lstStyle/>
        <a:p>
          <a:endParaRPr lang="pt-PT"/>
        </a:p>
      </dgm:t>
    </dgm:pt>
    <dgm:pt modelId="{FE59C59D-DEC6-454D-A161-429EDE065E4A}" type="sibTrans" cxnId="{200F24C6-F782-40A2-8F52-12099DDEED2C}">
      <dgm:prSet/>
      <dgm:spPr/>
      <dgm:t>
        <a:bodyPr/>
        <a:lstStyle/>
        <a:p>
          <a:endParaRPr lang="pt-PT"/>
        </a:p>
      </dgm:t>
    </dgm:pt>
    <dgm:pt modelId="{E451E9E3-1C0B-415A-82F4-C714AFBE15B7}">
      <dgm:prSet phldrT="[Texto]"/>
      <dgm:spPr/>
      <dgm:t>
        <a:bodyPr/>
        <a:lstStyle/>
        <a:p>
          <a:r>
            <a:rPr lang="pt-PT" b="1" dirty="0" err="1" smtClean="0">
              <a:solidFill>
                <a:srgbClr val="002060"/>
              </a:solidFill>
            </a:rPr>
            <a:t>Géiseres</a:t>
          </a:r>
          <a:endParaRPr lang="pt-PT" b="1" dirty="0">
            <a:solidFill>
              <a:srgbClr val="002060"/>
            </a:solidFill>
          </a:endParaRPr>
        </a:p>
      </dgm:t>
    </dgm:pt>
    <dgm:pt modelId="{56AF16E5-70A6-472C-BA3D-DFAA3154FEE7}" type="parTrans" cxnId="{60234546-EE57-4F80-8AB3-F085C0CEC5DD}">
      <dgm:prSet/>
      <dgm:spPr/>
      <dgm:t>
        <a:bodyPr/>
        <a:lstStyle/>
        <a:p>
          <a:endParaRPr lang="pt-PT"/>
        </a:p>
      </dgm:t>
    </dgm:pt>
    <dgm:pt modelId="{DC6D2F1B-BD80-475A-A3E0-0EECDD9611A7}" type="sibTrans" cxnId="{60234546-EE57-4F80-8AB3-F085C0CEC5DD}">
      <dgm:prSet/>
      <dgm:spPr/>
      <dgm:t>
        <a:bodyPr/>
        <a:lstStyle/>
        <a:p>
          <a:endParaRPr lang="pt-PT"/>
        </a:p>
      </dgm:t>
    </dgm:pt>
    <dgm:pt modelId="{BEBDF2A0-6C4B-42AA-85F0-A017C77F6F68}">
      <dgm:prSet phldrT="[Texto]"/>
      <dgm:spPr/>
      <dgm:t>
        <a:bodyPr/>
        <a:lstStyle/>
        <a:p>
          <a:r>
            <a:rPr lang="pt-PT" dirty="0" smtClean="0"/>
            <a:t>Jatos de água quente e vapor projetados, com extraordinária violência até elevadas altitudes, de forma intermitente.</a:t>
          </a:r>
          <a:endParaRPr lang="pt-PT" dirty="0"/>
        </a:p>
      </dgm:t>
    </dgm:pt>
    <dgm:pt modelId="{9A6FC050-2AC3-4FBA-BEC4-06E52F47D945}" type="parTrans" cxnId="{E598F575-B39B-4D21-BFE0-D93BDE460AD5}">
      <dgm:prSet/>
      <dgm:spPr/>
      <dgm:t>
        <a:bodyPr/>
        <a:lstStyle/>
        <a:p>
          <a:endParaRPr lang="pt-PT"/>
        </a:p>
      </dgm:t>
    </dgm:pt>
    <dgm:pt modelId="{18CA32C2-9733-4295-B917-4BDCB529B72F}" type="sibTrans" cxnId="{E598F575-B39B-4D21-BFE0-D93BDE460AD5}">
      <dgm:prSet/>
      <dgm:spPr/>
      <dgm:t>
        <a:bodyPr/>
        <a:lstStyle/>
        <a:p>
          <a:endParaRPr lang="pt-PT"/>
        </a:p>
      </dgm:t>
    </dgm:pt>
    <dgm:pt modelId="{D01591F9-7424-47F0-A8BD-2978F55916E6}">
      <dgm:prSet phldrT="[Texto]"/>
      <dgm:spPr/>
      <dgm:t>
        <a:bodyPr/>
        <a:lstStyle/>
        <a:p>
          <a:r>
            <a:rPr lang="pt-PT" b="1" dirty="0" smtClean="0">
              <a:solidFill>
                <a:srgbClr val="002060"/>
              </a:solidFill>
            </a:rPr>
            <a:t>Fontes ou Nascentes Termais</a:t>
          </a:r>
          <a:endParaRPr lang="pt-PT" b="1" dirty="0">
            <a:solidFill>
              <a:srgbClr val="002060"/>
            </a:solidFill>
          </a:endParaRPr>
        </a:p>
      </dgm:t>
    </dgm:pt>
    <dgm:pt modelId="{4086444C-A6C3-495D-9F40-99CD0FB319E8}" type="parTrans" cxnId="{B7F151EA-7082-4DC7-A761-D762AC2C8B5B}">
      <dgm:prSet/>
      <dgm:spPr/>
      <dgm:t>
        <a:bodyPr/>
        <a:lstStyle/>
        <a:p>
          <a:endParaRPr lang="pt-PT"/>
        </a:p>
      </dgm:t>
    </dgm:pt>
    <dgm:pt modelId="{65B8289D-9D49-4627-B243-879884529895}" type="sibTrans" cxnId="{B7F151EA-7082-4DC7-A761-D762AC2C8B5B}">
      <dgm:prSet/>
      <dgm:spPr/>
      <dgm:t>
        <a:bodyPr/>
        <a:lstStyle/>
        <a:p>
          <a:endParaRPr lang="pt-PT"/>
        </a:p>
      </dgm:t>
    </dgm:pt>
    <dgm:pt modelId="{445797DC-497B-482C-99BA-D95451F6F5A2}">
      <dgm:prSet phldrT="[Texto]"/>
      <dgm:spPr/>
      <dgm:t>
        <a:bodyPr/>
        <a:lstStyle/>
        <a:p>
          <a:r>
            <a:rPr lang="pt-PT" dirty="0" smtClean="0"/>
            <a:t>Locais de libertação de águas subterrâneas aquecidas em profundidade, que emergem à superfície a elevadas temperaturas. Algumas delas são ricas em substâncias minerais.</a:t>
          </a:r>
          <a:endParaRPr lang="pt-PT" dirty="0"/>
        </a:p>
      </dgm:t>
    </dgm:pt>
    <dgm:pt modelId="{0A89F7A0-60C0-4C3E-A1DC-16737E27449F}" type="parTrans" cxnId="{F6AE985E-CC80-4EAB-B8CC-3CE60894E6C1}">
      <dgm:prSet/>
      <dgm:spPr/>
      <dgm:t>
        <a:bodyPr/>
        <a:lstStyle/>
        <a:p>
          <a:endParaRPr lang="pt-PT"/>
        </a:p>
      </dgm:t>
    </dgm:pt>
    <dgm:pt modelId="{BC301BD6-549E-45F5-ABEE-390C8E6CE8C1}" type="sibTrans" cxnId="{F6AE985E-CC80-4EAB-B8CC-3CE60894E6C1}">
      <dgm:prSet/>
      <dgm:spPr/>
      <dgm:t>
        <a:bodyPr/>
        <a:lstStyle/>
        <a:p>
          <a:endParaRPr lang="pt-PT"/>
        </a:p>
      </dgm:t>
    </dgm:pt>
    <dgm:pt modelId="{F94EB39E-2C70-4E94-A58A-CAEB4F7299BD}">
      <dgm:prSet phldrT="[Texto]"/>
      <dgm:spPr/>
      <dgm:t>
        <a:bodyPr/>
        <a:lstStyle/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dirty="0" smtClean="0"/>
            <a:t>Emanações de vapor de água através de fendas do cone vulcânico, frequentemente, acompanhadas de outros gases, a temperaturas elevadas.</a:t>
          </a:r>
          <a:endParaRPr lang="pt-PT" dirty="0"/>
        </a:p>
      </dgm:t>
    </dgm:pt>
    <dgm:pt modelId="{8F6700A9-4700-4B04-9932-9712B4859D6D}" type="parTrans" cxnId="{C74B5E75-0B89-4AB7-8136-E6E1BEAC0797}">
      <dgm:prSet/>
      <dgm:spPr/>
      <dgm:t>
        <a:bodyPr/>
        <a:lstStyle/>
        <a:p>
          <a:endParaRPr lang="pt-PT"/>
        </a:p>
      </dgm:t>
    </dgm:pt>
    <dgm:pt modelId="{729BB3D7-A25E-49E3-9D38-3567D91A6E96}" type="sibTrans" cxnId="{C74B5E75-0B89-4AB7-8136-E6E1BEAC0797}">
      <dgm:prSet/>
      <dgm:spPr/>
      <dgm:t>
        <a:bodyPr/>
        <a:lstStyle/>
        <a:p>
          <a:endParaRPr lang="pt-PT"/>
        </a:p>
      </dgm:t>
    </dgm:pt>
    <dgm:pt modelId="{BB4A6AC9-76B9-4A92-873A-BC05C1253ED5}" type="pres">
      <dgm:prSet presAssocID="{3FA0B9CC-3D5A-47DA-9EB7-26874BE17EE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11DA4FC-5870-4984-8DE2-28DF09AC2382}" type="pres">
      <dgm:prSet presAssocID="{C8784F37-9E23-440E-8576-F4E6BADA77AE}" presName="comp" presStyleCnt="0"/>
      <dgm:spPr/>
    </dgm:pt>
    <dgm:pt modelId="{12FE2F5B-BE3B-40BD-85BD-4DEB7455B7E7}" type="pres">
      <dgm:prSet presAssocID="{C8784F37-9E23-440E-8576-F4E6BADA77AE}" presName="box" presStyleLbl="node1" presStyleIdx="0" presStyleCnt="3" custLinFactNeighborX="354"/>
      <dgm:spPr/>
      <dgm:t>
        <a:bodyPr/>
        <a:lstStyle/>
        <a:p>
          <a:endParaRPr lang="pt-PT"/>
        </a:p>
      </dgm:t>
    </dgm:pt>
    <dgm:pt modelId="{89DC99A3-E420-4B98-B44E-378371E32D5F}" type="pres">
      <dgm:prSet presAssocID="{C8784F37-9E23-440E-8576-F4E6BADA77AE}" presName="img" presStyleLbl="fgImgPlace1" presStyleIdx="0" presStyleCnt="3" custScaleX="99630" custScaleY="1026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A2ED77F-A545-4BFC-A396-8D49DA27BC9F}" type="pres">
      <dgm:prSet presAssocID="{C8784F37-9E23-440E-8576-F4E6BADA77A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69FC75-8EFE-4BBA-AA6D-9D3FC42DE91A}" type="pres">
      <dgm:prSet presAssocID="{FE59C59D-DEC6-454D-A161-429EDE065E4A}" presName="spacer" presStyleCnt="0"/>
      <dgm:spPr/>
    </dgm:pt>
    <dgm:pt modelId="{D95374BC-6850-4C05-9C8E-4C073AF92160}" type="pres">
      <dgm:prSet presAssocID="{E451E9E3-1C0B-415A-82F4-C714AFBE15B7}" presName="comp" presStyleCnt="0"/>
      <dgm:spPr/>
    </dgm:pt>
    <dgm:pt modelId="{8F605E3B-897E-4E30-B8C7-8099084BFF98}" type="pres">
      <dgm:prSet presAssocID="{E451E9E3-1C0B-415A-82F4-C714AFBE15B7}" presName="box" presStyleLbl="node1" presStyleIdx="1" presStyleCnt="3"/>
      <dgm:spPr/>
      <dgm:t>
        <a:bodyPr/>
        <a:lstStyle/>
        <a:p>
          <a:endParaRPr lang="pt-PT"/>
        </a:p>
      </dgm:t>
    </dgm:pt>
    <dgm:pt modelId="{13CCE37E-AA04-4E9E-A765-B63D775BA2A7}" type="pres">
      <dgm:prSet presAssocID="{E451E9E3-1C0B-415A-82F4-C714AFBE15B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30F699-7885-4E98-88C1-5899EEF4A204}" type="pres">
      <dgm:prSet presAssocID="{E451E9E3-1C0B-415A-82F4-C714AFBE15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0DCA91-E679-4189-9EB4-44E3BAF489BF}" type="pres">
      <dgm:prSet presAssocID="{DC6D2F1B-BD80-475A-A3E0-0EECDD9611A7}" presName="spacer" presStyleCnt="0"/>
      <dgm:spPr/>
    </dgm:pt>
    <dgm:pt modelId="{30925D14-8478-488A-AFB7-2921ED17CB2F}" type="pres">
      <dgm:prSet presAssocID="{D01591F9-7424-47F0-A8BD-2978F55916E6}" presName="comp" presStyleCnt="0"/>
      <dgm:spPr/>
    </dgm:pt>
    <dgm:pt modelId="{2C2AA0D8-847D-49EF-8F1D-F5FDEC4F6316}" type="pres">
      <dgm:prSet presAssocID="{D01591F9-7424-47F0-A8BD-2978F55916E6}" presName="box" presStyleLbl="node1" presStyleIdx="2" presStyleCnt="3"/>
      <dgm:spPr/>
      <dgm:t>
        <a:bodyPr/>
        <a:lstStyle/>
        <a:p>
          <a:endParaRPr lang="pt-PT"/>
        </a:p>
      </dgm:t>
    </dgm:pt>
    <dgm:pt modelId="{58031DA0-E9A9-4AE6-B47E-82FA86BC78E0}" type="pres">
      <dgm:prSet presAssocID="{D01591F9-7424-47F0-A8BD-2978F55916E6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5EC8E16-CD91-459D-837A-868E0DB306D7}" type="pres">
      <dgm:prSet presAssocID="{D01591F9-7424-47F0-A8BD-2978F55916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7F151EA-7082-4DC7-A761-D762AC2C8B5B}" srcId="{3FA0B9CC-3D5A-47DA-9EB7-26874BE17EE0}" destId="{D01591F9-7424-47F0-A8BD-2978F55916E6}" srcOrd="2" destOrd="0" parTransId="{4086444C-A6C3-495D-9F40-99CD0FB319E8}" sibTransId="{65B8289D-9D49-4627-B243-879884529895}"/>
    <dgm:cxn modelId="{D92F399F-8567-4340-81D4-C8899D930C07}" type="presOf" srcId="{E451E9E3-1C0B-415A-82F4-C714AFBE15B7}" destId="{7630F699-7885-4E98-88C1-5899EEF4A204}" srcOrd="1" destOrd="0" presId="urn:microsoft.com/office/officeart/2005/8/layout/vList4"/>
    <dgm:cxn modelId="{B64B9322-A556-4BDB-9128-C54D3F71BE32}" type="presOf" srcId="{C8784F37-9E23-440E-8576-F4E6BADA77AE}" destId="{DA2ED77F-A545-4BFC-A396-8D49DA27BC9F}" srcOrd="1" destOrd="0" presId="urn:microsoft.com/office/officeart/2005/8/layout/vList4"/>
    <dgm:cxn modelId="{CA7CD52C-6BA4-4431-93EB-0F123EB3536C}" type="presOf" srcId="{F94EB39E-2C70-4E94-A58A-CAEB4F7299BD}" destId="{DA2ED77F-A545-4BFC-A396-8D49DA27BC9F}" srcOrd="1" destOrd="1" presId="urn:microsoft.com/office/officeart/2005/8/layout/vList4"/>
    <dgm:cxn modelId="{4FC7AAE2-5258-4547-A891-BC011CAB2042}" type="presOf" srcId="{D01591F9-7424-47F0-A8BD-2978F55916E6}" destId="{2C2AA0D8-847D-49EF-8F1D-F5FDEC4F6316}" srcOrd="0" destOrd="0" presId="urn:microsoft.com/office/officeart/2005/8/layout/vList4"/>
    <dgm:cxn modelId="{451BF073-E609-4253-B195-9E4A44E3D17C}" type="presOf" srcId="{BEBDF2A0-6C4B-42AA-85F0-A017C77F6F68}" destId="{7630F699-7885-4E98-88C1-5899EEF4A204}" srcOrd="1" destOrd="1" presId="urn:microsoft.com/office/officeart/2005/8/layout/vList4"/>
    <dgm:cxn modelId="{A5C0F7C3-0C2B-4462-B556-54AC78C76DBB}" type="presOf" srcId="{F94EB39E-2C70-4E94-A58A-CAEB4F7299BD}" destId="{12FE2F5B-BE3B-40BD-85BD-4DEB7455B7E7}" srcOrd="0" destOrd="1" presId="urn:microsoft.com/office/officeart/2005/8/layout/vList4"/>
    <dgm:cxn modelId="{C74B5E75-0B89-4AB7-8136-E6E1BEAC0797}" srcId="{C8784F37-9E23-440E-8576-F4E6BADA77AE}" destId="{F94EB39E-2C70-4E94-A58A-CAEB4F7299BD}" srcOrd="0" destOrd="0" parTransId="{8F6700A9-4700-4B04-9932-9712B4859D6D}" sibTransId="{729BB3D7-A25E-49E3-9D38-3567D91A6E96}"/>
    <dgm:cxn modelId="{33D120D3-C3CF-438E-8AF8-00EFFD711935}" type="presOf" srcId="{D01591F9-7424-47F0-A8BD-2978F55916E6}" destId="{15EC8E16-CD91-459D-837A-868E0DB306D7}" srcOrd="1" destOrd="0" presId="urn:microsoft.com/office/officeart/2005/8/layout/vList4"/>
    <dgm:cxn modelId="{200F24C6-F782-40A2-8F52-12099DDEED2C}" srcId="{3FA0B9CC-3D5A-47DA-9EB7-26874BE17EE0}" destId="{C8784F37-9E23-440E-8576-F4E6BADA77AE}" srcOrd="0" destOrd="0" parTransId="{CF5DF2EE-5EEA-45D2-89A0-1AEC8CA74165}" sibTransId="{FE59C59D-DEC6-454D-A161-429EDE065E4A}"/>
    <dgm:cxn modelId="{F6AE985E-CC80-4EAB-B8CC-3CE60894E6C1}" srcId="{D01591F9-7424-47F0-A8BD-2978F55916E6}" destId="{445797DC-497B-482C-99BA-D95451F6F5A2}" srcOrd="0" destOrd="0" parTransId="{0A89F7A0-60C0-4C3E-A1DC-16737E27449F}" sibTransId="{BC301BD6-549E-45F5-ABEE-390C8E6CE8C1}"/>
    <dgm:cxn modelId="{3CFA9EFC-B9D9-4849-AC52-131327819044}" type="presOf" srcId="{445797DC-497B-482C-99BA-D95451F6F5A2}" destId="{2C2AA0D8-847D-49EF-8F1D-F5FDEC4F6316}" srcOrd="0" destOrd="1" presId="urn:microsoft.com/office/officeart/2005/8/layout/vList4"/>
    <dgm:cxn modelId="{BCE51BF1-2C9C-4A7C-8DAC-E7AD16A4E2D9}" type="presOf" srcId="{E451E9E3-1C0B-415A-82F4-C714AFBE15B7}" destId="{8F605E3B-897E-4E30-B8C7-8099084BFF98}" srcOrd="0" destOrd="0" presId="urn:microsoft.com/office/officeart/2005/8/layout/vList4"/>
    <dgm:cxn modelId="{9A2F0F1E-E0F1-4D3F-8C4D-FF3C200D5A95}" type="presOf" srcId="{445797DC-497B-482C-99BA-D95451F6F5A2}" destId="{15EC8E16-CD91-459D-837A-868E0DB306D7}" srcOrd="1" destOrd="1" presId="urn:microsoft.com/office/officeart/2005/8/layout/vList4"/>
    <dgm:cxn modelId="{9C9B4191-7845-4EA2-9130-010AD0F6EC45}" type="presOf" srcId="{C8784F37-9E23-440E-8576-F4E6BADA77AE}" destId="{12FE2F5B-BE3B-40BD-85BD-4DEB7455B7E7}" srcOrd="0" destOrd="0" presId="urn:microsoft.com/office/officeart/2005/8/layout/vList4"/>
    <dgm:cxn modelId="{60234546-EE57-4F80-8AB3-F085C0CEC5DD}" srcId="{3FA0B9CC-3D5A-47DA-9EB7-26874BE17EE0}" destId="{E451E9E3-1C0B-415A-82F4-C714AFBE15B7}" srcOrd="1" destOrd="0" parTransId="{56AF16E5-70A6-472C-BA3D-DFAA3154FEE7}" sibTransId="{DC6D2F1B-BD80-475A-A3E0-0EECDD9611A7}"/>
    <dgm:cxn modelId="{E598F575-B39B-4D21-BFE0-D93BDE460AD5}" srcId="{E451E9E3-1C0B-415A-82F4-C714AFBE15B7}" destId="{BEBDF2A0-6C4B-42AA-85F0-A017C77F6F68}" srcOrd="0" destOrd="0" parTransId="{9A6FC050-2AC3-4FBA-BEC4-06E52F47D945}" sibTransId="{18CA32C2-9733-4295-B917-4BDCB529B72F}"/>
    <dgm:cxn modelId="{1DBCD39E-725D-4B17-A322-FE0CEDC11C46}" type="presOf" srcId="{BEBDF2A0-6C4B-42AA-85F0-A017C77F6F68}" destId="{8F605E3B-897E-4E30-B8C7-8099084BFF98}" srcOrd="0" destOrd="1" presId="urn:microsoft.com/office/officeart/2005/8/layout/vList4"/>
    <dgm:cxn modelId="{3AC91807-5F5B-4415-8A4A-40C90059914B}" type="presOf" srcId="{3FA0B9CC-3D5A-47DA-9EB7-26874BE17EE0}" destId="{BB4A6AC9-76B9-4A92-873A-BC05C1253ED5}" srcOrd="0" destOrd="0" presId="urn:microsoft.com/office/officeart/2005/8/layout/vList4"/>
    <dgm:cxn modelId="{7894F6EF-172C-4787-9E0C-8127CF838DE4}" type="presParOf" srcId="{BB4A6AC9-76B9-4A92-873A-BC05C1253ED5}" destId="{A11DA4FC-5870-4984-8DE2-28DF09AC2382}" srcOrd="0" destOrd="0" presId="urn:microsoft.com/office/officeart/2005/8/layout/vList4"/>
    <dgm:cxn modelId="{C5C602E6-5208-4E6B-AB74-EB97532790FA}" type="presParOf" srcId="{A11DA4FC-5870-4984-8DE2-28DF09AC2382}" destId="{12FE2F5B-BE3B-40BD-85BD-4DEB7455B7E7}" srcOrd="0" destOrd="0" presId="urn:microsoft.com/office/officeart/2005/8/layout/vList4"/>
    <dgm:cxn modelId="{0F3FDC6E-B77C-4217-88A7-54CA8C519CC7}" type="presParOf" srcId="{A11DA4FC-5870-4984-8DE2-28DF09AC2382}" destId="{89DC99A3-E420-4B98-B44E-378371E32D5F}" srcOrd="1" destOrd="0" presId="urn:microsoft.com/office/officeart/2005/8/layout/vList4"/>
    <dgm:cxn modelId="{1AC87AC4-E8AF-4D2D-8600-FBDCEAAAA5E4}" type="presParOf" srcId="{A11DA4FC-5870-4984-8DE2-28DF09AC2382}" destId="{DA2ED77F-A545-4BFC-A396-8D49DA27BC9F}" srcOrd="2" destOrd="0" presId="urn:microsoft.com/office/officeart/2005/8/layout/vList4"/>
    <dgm:cxn modelId="{8F06FD35-9218-453F-BAF8-D310DAF64B1F}" type="presParOf" srcId="{BB4A6AC9-76B9-4A92-873A-BC05C1253ED5}" destId="{F869FC75-8EFE-4BBA-AA6D-9D3FC42DE91A}" srcOrd="1" destOrd="0" presId="urn:microsoft.com/office/officeart/2005/8/layout/vList4"/>
    <dgm:cxn modelId="{6AE51E5F-4741-45B5-ACF4-EE6D4A8FCF8D}" type="presParOf" srcId="{BB4A6AC9-76B9-4A92-873A-BC05C1253ED5}" destId="{D95374BC-6850-4C05-9C8E-4C073AF92160}" srcOrd="2" destOrd="0" presId="urn:microsoft.com/office/officeart/2005/8/layout/vList4"/>
    <dgm:cxn modelId="{B2797991-D2FB-433C-83F1-6A30E06481F6}" type="presParOf" srcId="{D95374BC-6850-4C05-9C8E-4C073AF92160}" destId="{8F605E3B-897E-4E30-B8C7-8099084BFF98}" srcOrd="0" destOrd="0" presId="urn:microsoft.com/office/officeart/2005/8/layout/vList4"/>
    <dgm:cxn modelId="{80D7E774-8909-4F78-A8E9-70EB037B7453}" type="presParOf" srcId="{D95374BC-6850-4C05-9C8E-4C073AF92160}" destId="{13CCE37E-AA04-4E9E-A765-B63D775BA2A7}" srcOrd="1" destOrd="0" presId="urn:microsoft.com/office/officeart/2005/8/layout/vList4"/>
    <dgm:cxn modelId="{2DB7B5AD-BBCC-43B5-81A8-E51FA76B4A8E}" type="presParOf" srcId="{D95374BC-6850-4C05-9C8E-4C073AF92160}" destId="{7630F699-7885-4E98-88C1-5899EEF4A204}" srcOrd="2" destOrd="0" presId="urn:microsoft.com/office/officeart/2005/8/layout/vList4"/>
    <dgm:cxn modelId="{868C8975-5084-4C07-AADA-FC2BEBEAAFD7}" type="presParOf" srcId="{BB4A6AC9-76B9-4A92-873A-BC05C1253ED5}" destId="{7D0DCA91-E679-4189-9EB4-44E3BAF489BF}" srcOrd="3" destOrd="0" presId="urn:microsoft.com/office/officeart/2005/8/layout/vList4"/>
    <dgm:cxn modelId="{AEF4865C-A1C6-46A3-B1DE-BF5AE6118B0D}" type="presParOf" srcId="{BB4A6AC9-76B9-4A92-873A-BC05C1253ED5}" destId="{30925D14-8478-488A-AFB7-2921ED17CB2F}" srcOrd="4" destOrd="0" presId="urn:microsoft.com/office/officeart/2005/8/layout/vList4"/>
    <dgm:cxn modelId="{F140B96E-4D6D-484A-BF7B-1355F097D1EC}" type="presParOf" srcId="{30925D14-8478-488A-AFB7-2921ED17CB2F}" destId="{2C2AA0D8-847D-49EF-8F1D-F5FDEC4F6316}" srcOrd="0" destOrd="0" presId="urn:microsoft.com/office/officeart/2005/8/layout/vList4"/>
    <dgm:cxn modelId="{6404BD4C-34FC-4CCC-B8DC-E003556B04C5}" type="presParOf" srcId="{30925D14-8478-488A-AFB7-2921ED17CB2F}" destId="{58031DA0-E9A9-4AE6-B47E-82FA86BC78E0}" srcOrd="1" destOrd="0" presId="urn:microsoft.com/office/officeart/2005/8/layout/vList4"/>
    <dgm:cxn modelId="{E72556EB-386C-47B9-85D6-24B0174636B0}" type="presParOf" srcId="{30925D14-8478-488A-AFB7-2921ED17CB2F}" destId="{15EC8E16-CD91-459D-837A-868E0DB306D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2624" y="729234"/>
            <a:ext cx="6201010" cy="2387600"/>
          </a:xfrm>
        </p:spPr>
        <p:txBody>
          <a:bodyPr>
            <a:normAutofit/>
          </a:bodyPr>
          <a:lstStyle/>
          <a:p>
            <a:pPr algn="l"/>
            <a:r>
              <a:rPr lang="pt-PT" sz="54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Vulcanismo Secundário</a:t>
            </a:r>
            <a:endParaRPr lang="pt-PT" sz="54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9836" y="3858593"/>
            <a:ext cx="5883660" cy="1655762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rgbClr val="BFCEE9"/>
                </a:solidFill>
              </a:rPr>
              <a:t>Ciências da Natureza</a:t>
            </a:r>
          </a:p>
          <a:p>
            <a:pPr algn="l"/>
            <a:r>
              <a:rPr lang="pt-PT" dirty="0">
                <a:solidFill>
                  <a:srgbClr val="BFCEE9"/>
                </a:solidFill>
              </a:rPr>
              <a:t>7</a:t>
            </a:r>
            <a:r>
              <a:rPr lang="pt-PT" dirty="0" smtClean="0">
                <a:solidFill>
                  <a:srgbClr val="BFCEE9"/>
                </a:solidFill>
              </a:rPr>
              <a:t>º ano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11922" y="636844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51787">
            <a:off x="8227893" y="1026452"/>
            <a:ext cx="20859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89412">
            <a:off x="8702817" y="3647834"/>
            <a:ext cx="2890818" cy="18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Manifestações secundárias de vulcanismo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2055813"/>
            <a:ext cx="5748390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Existe </a:t>
            </a:r>
            <a:r>
              <a:rPr lang="pt-PT" sz="2200" dirty="0"/>
              <a:t>um conjunto de manifestações secundárias de vulcanismo que podem ocorrer antes ou depois (fenómenos residuais) da erupção e mantêm-se, em muitos casos, durante anos ou séculos.</a:t>
            </a:r>
          </a:p>
          <a:p>
            <a:pPr algn="just"/>
            <a:endParaRPr lang="pt-PT" sz="2200" dirty="0" smtClean="0"/>
          </a:p>
          <a:p>
            <a:pPr algn="just"/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817" y="1940012"/>
            <a:ext cx="4211239" cy="2812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CaixaDeTexto 16"/>
          <p:cNvSpPr txBox="1"/>
          <p:nvPr/>
        </p:nvSpPr>
        <p:spPr>
          <a:xfrm>
            <a:off x="5683808" y="4908848"/>
            <a:ext cx="6671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 – Vulcão </a:t>
            </a:r>
            <a:r>
              <a:rPr lang="pt-PT" sz="1200" dirty="0" err="1" smtClean="0">
                <a:solidFill>
                  <a:schemeClr val="accent6"/>
                </a:solidFill>
              </a:rPr>
              <a:t>Villarica</a:t>
            </a:r>
            <a:r>
              <a:rPr lang="pt-PT" sz="1200" dirty="0">
                <a:solidFill>
                  <a:schemeClr val="accent6"/>
                </a:solidFill>
              </a:rPr>
              <a:t> </a:t>
            </a:r>
            <a:r>
              <a:rPr lang="pt-PT" sz="1200" dirty="0" smtClean="0">
                <a:solidFill>
                  <a:schemeClr val="accent6"/>
                </a:solidFill>
              </a:rPr>
              <a:t>(Chile) em erupção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</a:t>
            </a:r>
            <a:r>
              <a:rPr lang="pt-PT" sz="1000" dirty="0" smtClean="0"/>
              <a:t>www.bolivia.com)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Manifestações secundárias de vulcanismo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8" y="1561552"/>
            <a:ext cx="10124918" cy="3697445"/>
          </a:xfrm>
        </p:spPr>
        <p:txBody>
          <a:bodyPr>
            <a:noAutofit/>
          </a:bodyPr>
          <a:lstStyle/>
          <a:p>
            <a:pPr algn="just"/>
            <a:r>
              <a:rPr lang="pt-PT" sz="2200" dirty="0" smtClean="0"/>
              <a:t>Estas manifestações de dinamismo interno da Terra podem ocorrer de várias formas: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837395612"/>
              </p:ext>
            </p:extLst>
          </p:nvPr>
        </p:nvGraphicFramePr>
        <p:xfrm>
          <a:off x="2727980" y="2018027"/>
          <a:ext cx="7072843" cy="427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Manifestações secundárias de vulcanismo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5898" y="1894200"/>
            <a:ext cx="4022621" cy="3697445"/>
          </a:xfrm>
        </p:spPr>
        <p:txBody>
          <a:bodyPr>
            <a:noAutofit/>
          </a:bodyPr>
          <a:lstStyle/>
          <a:p>
            <a:pPr algn="just"/>
            <a:r>
              <a:rPr lang="pt-PT" sz="2200" dirty="0"/>
              <a:t>As erupções vulcânicas não implicam, apenas, riscos para as populações, também estão associados a estes fenómenos naturais </a:t>
            </a:r>
            <a:r>
              <a:rPr lang="pt-PT" sz="2200" dirty="0" smtClean="0"/>
              <a:t>benefícios.</a:t>
            </a:r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5048519" y="5219067"/>
            <a:ext cx="6671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2 – Diferentes manifestações secundárias de vulcanismo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https://luisamariaarias.wordpress.com/2013/02/16/agentes-geologicos-externos</a:t>
            </a:r>
            <a:r>
              <a:rPr lang="pt-PT" sz="1000" dirty="0" smtClean="0"/>
              <a:t>/</a:t>
            </a:r>
            <a:r>
              <a:rPr lang="pt-PT" sz="1000" dirty="0"/>
              <a:t> </a:t>
            </a:r>
            <a:r>
              <a:rPr lang="pt-PT" sz="1000" dirty="0" smtClean="0"/>
              <a:t>(adaptado)) </a:t>
            </a:r>
            <a:endParaRPr lang="pt-PT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434" y="1890644"/>
            <a:ext cx="53054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Manifestações secundárias de vulcanismo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55709" y="1896265"/>
            <a:ext cx="4731294" cy="3697445"/>
          </a:xfrm>
        </p:spPr>
        <p:txBody>
          <a:bodyPr>
            <a:noAutofit/>
          </a:bodyPr>
          <a:lstStyle/>
          <a:p>
            <a:pPr algn="just"/>
            <a:r>
              <a:rPr lang="pt-PT" sz="2200" dirty="0" smtClean="0"/>
              <a:t>Desses benefícios é de se destacar: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PT" sz="1800" dirty="0" smtClean="0"/>
              <a:t>A utilização das cinzas como </a:t>
            </a:r>
            <a:r>
              <a:rPr lang="pt-PT" sz="1800" dirty="0" smtClean="0">
                <a:solidFill>
                  <a:schemeClr val="accent6"/>
                </a:solidFill>
              </a:rPr>
              <a:t>adubo natural</a:t>
            </a:r>
            <a:r>
              <a:rPr lang="pt-PT" sz="1800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PT" sz="1800" dirty="0" smtClean="0"/>
              <a:t>A formação de </a:t>
            </a:r>
            <a:r>
              <a:rPr lang="pt-PT" sz="1800" dirty="0" smtClean="0">
                <a:solidFill>
                  <a:schemeClr val="accent6"/>
                </a:solidFill>
              </a:rPr>
              <a:t>depósitos minerais</a:t>
            </a:r>
            <a:r>
              <a:rPr lang="pt-PT" sz="1800" dirty="0" smtClean="0"/>
              <a:t> com alto valor económico;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PT" sz="1800" dirty="0" smtClean="0"/>
              <a:t>A utilização da </a:t>
            </a:r>
            <a:r>
              <a:rPr lang="pt-PT" sz="1800" dirty="0" smtClean="0">
                <a:solidFill>
                  <a:schemeClr val="accent6"/>
                </a:solidFill>
              </a:rPr>
              <a:t>energia</a:t>
            </a:r>
            <a:r>
              <a:rPr lang="pt-PT" sz="1800" dirty="0" smtClean="0"/>
              <a:t> associada aos vulcões para aquecimento de águas e produção de energia elétrica;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PT" sz="1800" dirty="0" smtClean="0"/>
              <a:t>Erupções, geiseres ou fumarolas são </a:t>
            </a:r>
            <a:r>
              <a:rPr lang="pt-PT" sz="1800" dirty="0" smtClean="0">
                <a:solidFill>
                  <a:schemeClr val="accent6"/>
                </a:solidFill>
              </a:rPr>
              <a:t>atrações turística</a:t>
            </a:r>
            <a:r>
              <a:rPr lang="pt-PT" sz="1800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PT" sz="1800" dirty="0" smtClean="0"/>
              <a:t>A </a:t>
            </a:r>
            <a:r>
              <a:rPr lang="pt-PT" sz="1800" dirty="0" smtClean="0">
                <a:solidFill>
                  <a:schemeClr val="accent6"/>
                </a:solidFill>
              </a:rPr>
              <a:t>aplicação medicinal </a:t>
            </a:r>
            <a:r>
              <a:rPr lang="pt-PT" sz="1800" dirty="0" smtClean="0"/>
              <a:t>de águas de fontes termais ou de lamas vulcânicas.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PT" sz="18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35178" t="1408" r="32761" b="2254"/>
          <a:stretch/>
        </p:blipFill>
        <p:spPr>
          <a:xfrm>
            <a:off x="8478608" y="3313965"/>
            <a:ext cx="2400836" cy="1784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807" y="4047502"/>
            <a:ext cx="2526431" cy="1695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CaixaDeTexto 17"/>
          <p:cNvSpPr txBox="1"/>
          <p:nvPr/>
        </p:nvSpPr>
        <p:spPr>
          <a:xfrm>
            <a:off x="8402291" y="2987848"/>
            <a:ext cx="2003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Nascente termal na Islândia </a:t>
            </a:r>
            <a:endParaRPr lang="pt-PT" sz="12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0187" y="1804063"/>
            <a:ext cx="2634314" cy="155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CaixaDeTexto 20"/>
          <p:cNvSpPr txBox="1"/>
          <p:nvPr/>
        </p:nvSpPr>
        <p:spPr>
          <a:xfrm>
            <a:off x="10815049" y="4445910"/>
            <a:ext cx="137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Aplicação medicinal das cinzas no Japão</a:t>
            </a:r>
            <a:endParaRPr lang="pt-PT" sz="1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245890" y="5423199"/>
            <a:ext cx="271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Central Geotérmica da Ribeira Grande (Açores)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6989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630814"/>
            <a:ext cx="10124916" cy="4173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smtClean="0"/>
              <a:t>As informações presentes neste documento tiveram como base o Manual de Ciências da </a:t>
            </a:r>
            <a:r>
              <a:rPr lang="pt-PT" sz="2400" b="1" smtClean="0"/>
              <a:t>Natureza </a:t>
            </a:r>
            <a:r>
              <a:rPr lang="pt-PT" sz="2400" b="1" smtClean="0"/>
              <a:t>do </a:t>
            </a:r>
            <a:r>
              <a:rPr lang="pt-PT" sz="2400" b="1" dirty="0" smtClean="0"/>
              <a:t>7.º ano:</a:t>
            </a:r>
          </a:p>
          <a:p>
            <a:pPr marL="0" indent="0">
              <a:buNone/>
            </a:pPr>
            <a:endParaRPr lang="pt-PT" sz="1200" b="1" dirty="0" smtClean="0"/>
          </a:p>
          <a:p>
            <a:r>
              <a:rPr lang="pt-PT" sz="2000" dirty="0" smtClean="0"/>
              <a:t>Salsa, J., Guimarães, O., Cunha, R. “</a:t>
            </a:r>
            <a:r>
              <a:rPr lang="pt-PT" sz="2000" dirty="0" err="1" smtClean="0"/>
              <a:t>CienTIC</a:t>
            </a:r>
            <a:r>
              <a:rPr lang="pt-PT" sz="2000" dirty="0"/>
              <a:t> </a:t>
            </a:r>
            <a:r>
              <a:rPr lang="pt-PT" sz="2000" dirty="0" smtClean="0"/>
              <a:t>– Ciências da Natureza 7º ano”. Porto Editora, Lisboa, 2015. </a:t>
            </a:r>
            <a:r>
              <a:rPr lang="pt-PT" sz="2000" dirty="0"/>
              <a:t>ISBN</a:t>
            </a:r>
            <a:r>
              <a:rPr lang="pt-PT" sz="2000" dirty="0" smtClean="0"/>
              <a:t>: 978-972-0-32925-7</a:t>
            </a:r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 algn="just">
              <a:buNone/>
            </a:pPr>
            <a:r>
              <a:rPr lang="pt-PT" sz="19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1066</TotalTime>
  <Words>354</Words>
  <Application>Microsoft Office PowerPoint</Application>
  <PresentationFormat>Ecrã Panorâmico</PresentationFormat>
  <Paragraphs>51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Footlight MT Light</vt:lpstr>
      <vt:lpstr>Wingdings</vt:lpstr>
      <vt:lpstr>Tema do Office</vt:lpstr>
      <vt:lpstr>Vulcanismo Secundário</vt:lpstr>
      <vt:lpstr>Manifestações secundárias de vulcanismo</vt:lpstr>
      <vt:lpstr>Manifestações secundárias de vulcanismo</vt:lpstr>
      <vt:lpstr>Manifestações secundárias de vulcanismo</vt:lpstr>
      <vt:lpstr>Manifestações secundárias de vulcanismo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104</cp:revision>
  <dcterms:created xsi:type="dcterms:W3CDTF">2016-08-07T20:08:56Z</dcterms:created>
  <dcterms:modified xsi:type="dcterms:W3CDTF">2016-09-17T22:08:59Z</dcterms:modified>
</cp:coreProperties>
</file>