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6" r:id="rId4"/>
    <p:sldId id="265" r:id="rId5"/>
    <p:sldId id="267" r:id="rId6"/>
    <p:sldId id="26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EE3FA-E013-4C62-A70E-F5B3CE6CEFD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1F31AD9-1EED-4059-AB6C-F8A75A58810D}">
      <dgm:prSet phldrT="[Texto]" custT="1"/>
      <dgm:spPr/>
      <dgm:t>
        <a:bodyPr/>
        <a:lstStyle/>
        <a:p>
          <a:r>
            <a:rPr lang="pt-PT" sz="2400" b="0" dirty="0" smtClean="0"/>
            <a:t>Degradação dos monumentos</a:t>
          </a:r>
          <a:endParaRPr lang="pt-PT" sz="2400" b="0" dirty="0"/>
        </a:p>
      </dgm:t>
    </dgm:pt>
    <dgm:pt modelId="{4EA08948-0618-49C2-88C8-B6FD94EEC0ED}" type="parTrans" cxnId="{C5C338F5-8ABD-469F-AB9A-8B943488EAD7}">
      <dgm:prSet/>
      <dgm:spPr/>
      <dgm:t>
        <a:bodyPr/>
        <a:lstStyle/>
        <a:p>
          <a:endParaRPr lang="pt-PT"/>
        </a:p>
      </dgm:t>
    </dgm:pt>
    <dgm:pt modelId="{8646AB94-F38E-49FE-A615-2A9ABDD71539}" type="sibTrans" cxnId="{C5C338F5-8ABD-469F-AB9A-8B943488EAD7}">
      <dgm:prSet/>
      <dgm:spPr/>
      <dgm:t>
        <a:bodyPr/>
        <a:lstStyle/>
        <a:p>
          <a:endParaRPr lang="pt-PT"/>
        </a:p>
      </dgm:t>
    </dgm:pt>
    <dgm:pt modelId="{DC495D7E-FDD1-4AD5-8302-1B3A0C2CBC16}">
      <dgm:prSet phldrT="[Texto]" custT="1"/>
      <dgm:spPr/>
      <dgm:t>
        <a:bodyPr/>
        <a:lstStyle/>
        <a:p>
          <a:r>
            <a:rPr lang="pt-PT" sz="2400" b="0" dirty="0" smtClean="0"/>
            <a:t>Destruição da vegetação e dos habitats naturais</a:t>
          </a:r>
          <a:endParaRPr lang="pt-PT" sz="2400" b="0" dirty="0"/>
        </a:p>
      </dgm:t>
    </dgm:pt>
    <dgm:pt modelId="{A5222A2D-67BA-4566-98F5-4BBFB7E384EA}" type="parTrans" cxnId="{470DF8B9-539C-4FA1-8CCB-192EC1EC2F48}">
      <dgm:prSet/>
      <dgm:spPr/>
      <dgm:t>
        <a:bodyPr/>
        <a:lstStyle/>
        <a:p>
          <a:endParaRPr lang="pt-PT"/>
        </a:p>
      </dgm:t>
    </dgm:pt>
    <dgm:pt modelId="{E7B7F646-A765-440A-8E68-A6A31E2F54D1}" type="sibTrans" cxnId="{470DF8B9-539C-4FA1-8CCB-192EC1EC2F48}">
      <dgm:prSet/>
      <dgm:spPr/>
      <dgm:t>
        <a:bodyPr/>
        <a:lstStyle/>
        <a:p>
          <a:endParaRPr lang="pt-PT"/>
        </a:p>
      </dgm:t>
    </dgm:pt>
    <dgm:pt modelId="{77DD132C-2188-41A3-84B9-3830BD0DE2B6}">
      <dgm:prSet phldrT="[Texto]" custT="1"/>
      <dgm:spPr/>
      <dgm:t>
        <a:bodyPr/>
        <a:lstStyle/>
        <a:p>
          <a:r>
            <a:rPr lang="pt-PT" sz="2400" b="0" dirty="0" smtClean="0"/>
            <a:t>Morte de seres vivos</a:t>
          </a:r>
          <a:endParaRPr lang="pt-PT" sz="2400" b="0" dirty="0"/>
        </a:p>
      </dgm:t>
    </dgm:pt>
    <dgm:pt modelId="{E54665C1-513F-44A5-BAB1-A71109ABB5E8}" type="parTrans" cxnId="{6A1BD339-A08B-40B3-8145-9C5AD9F9A905}">
      <dgm:prSet/>
      <dgm:spPr/>
      <dgm:t>
        <a:bodyPr/>
        <a:lstStyle/>
        <a:p>
          <a:endParaRPr lang="pt-PT"/>
        </a:p>
      </dgm:t>
    </dgm:pt>
    <dgm:pt modelId="{B06DC71D-AA7B-47E6-896C-B55E6657460A}" type="sibTrans" cxnId="{6A1BD339-A08B-40B3-8145-9C5AD9F9A905}">
      <dgm:prSet/>
      <dgm:spPr/>
      <dgm:t>
        <a:bodyPr/>
        <a:lstStyle/>
        <a:p>
          <a:endParaRPr lang="pt-PT"/>
        </a:p>
      </dgm:t>
    </dgm:pt>
    <dgm:pt modelId="{025AA5CF-725F-457C-B86A-02261256F7E5}">
      <dgm:prSet phldrT="[Texto]" custT="1"/>
      <dgm:spPr/>
      <dgm:t>
        <a:bodyPr/>
        <a:lstStyle/>
        <a:p>
          <a:r>
            <a:rPr lang="pt-PT" sz="2400" b="0" dirty="0" smtClean="0"/>
            <a:t>Afeta a saúde humana</a:t>
          </a:r>
          <a:endParaRPr lang="pt-PT" sz="2400" b="0" dirty="0"/>
        </a:p>
      </dgm:t>
    </dgm:pt>
    <dgm:pt modelId="{6254B87F-7DF1-466A-A4CE-C1FD883480C8}" type="parTrans" cxnId="{B4A0BF43-BCF3-43DF-B9E7-EADB9D89E348}">
      <dgm:prSet/>
      <dgm:spPr/>
      <dgm:t>
        <a:bodyPr/>
        <a:lstStyle/>
        <a:p>
          <a:endParaRPr lang="pt-PT"/>
        </a:p>
      </dgm:t>
    </dgm:pt>
    <dgm:pt modelId="{98E5EE9F-FF3E-4850-9F70-C1CD63B4D4E3}" type="sibTrans" cxnId="{B4A0BF43-BCF3-43DF-B9E7-EADB9D89E348}">
      <dgm:prSet/>
      <dgm:spPr/>
      <dgm:t>
        <a:bodyPr/>
        <a:lstStyle/>
        <a:p>
          <a:endParaRPr lang="pt-PT"/>
        </a:p>
      </dgm:t>
    </dgm:pt>
    <dgm:pt modelId="{BF628483-66A9-4735-800F-515080E5E781}" type="pres">
      <dgm:prSet presAssocID="{82CEE3FA-E013-4C62-A70E-F5B3CE6CEFD9}" presName="linearFlow" presStyleCnt="0">
        <dgm:presLayoutVars>
          <dgm:dir/>
          <dgm:resizeHandles val="exact"/>
        </dgm:presLayoutVars>
      </dgm:prSet>
      <dgm:spPr/>
    </dgm:pt>
    <dgm:pt modelId="{924271EA-7D0F-44BF-A629-E50CC2E6C8E7}" type="pres">
      <dgm:prSet presAssocID="{41F31AD9-1EED-4059-AB6C-F8A75A58810D}" presName="composite" presStyleCnt="0"/>
      <dgm:spPr/>
    </dgm:pt>
    <dgm:pt modelId="{BB89AECE-56CB-4311-A13B-426AFF227A85}" type="pres">
      <dgm:prSet presAssocID="{41F31AD9-1EED-4059-AB6C-F8A75A58810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2A6957-68DD-4A41-8631-6B910683A4AC}" type="pres">
      <dgm:prSet presAssocID="{41F31AD9-1EED-4059-AB6C-F8A75A58810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A707F0-CF4F-4316-9D15-948B11777202}" type="pres">
      <dgm:prSet presAssocID="{8646AB94-F38E-49FE-A615-2A9ABDD71539}" presName="spacing" presStyleCnt="0"/>
      <dgm:spPr/>
    </dgm:pt>
    <dgm:pt modelId="{854C6114-2CE4-473B-B5E0-B588143A8EFD}" type="pres">
      <dgm:prSet presAssocID="{DC495D7E-FDD1-4AD5-8302-1B3A0C2CBC16}" presName="composite" presStyleCnt="0"/>
      <dgm:spPr/>
    </dgm:pt>
    <dgm:pt modelId="{9E0D7A02-48C4-4ED6-ABD7-1F21E58D19C1}" type="pres">
      <dgm:prSet presAssocID="{DC495D7E-FDD1-4AD5-8302-1B3A0C2CBC1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34FDCA-68C4-4A44-A208-4C3F9179E424}" type="pres">
      <dgm:prSet presAssocID="{DC495D7E-FDD1-4AD5-8302-1B3A0C2CBC1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600D0E-817D-4D1A-8AC7-C1DE88135EC1}" type="pres">
      <dgm:prSet presAssocID="{E7B7F646-A765-440A-8E68-A6A31E2F54D1}" presName="spacing" presStyleCnt="0"/>
      <dgm:spPr/>
    </dgm:pt>
    <dgm:pt modelId="{1EB3A9E0-E5FA-46AD-BFA3-5E8381F398CD}" type="pres">
      <dgm:prSet presAssocID="{77DD132C-2188-41A3-84B9-3830BD0DE2B6}" presName="composite" presStyleCnt="0"/>
      <dgm:spPr/>
    </dgm:pt>
    <dgm:pt modelId="{7FCB3339-A6B7-47AC-82E8-B23A19AF27BF}" type="pres">
      <dgm:prSet presAssocID="{77DD132C-2188-41A3-84B9-3830BD0DE2B6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D81186-5616-4EF8-B55E-5BE4AB2E2BBC}" type="pres">
      <dgm:prSet presAssocID="{77DD132C-2188-41A3-84B9-3830BD0DE2B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E5AA9A-F558-4F40-B371-7A5270C6EBA9}" type="pres">
      <dgm:prSet presAssocID="{B06DC71D-AA7B-47E6-896C-B55E6657460A}" presName="spacing" presStyleCnt="0"/>
      <dgm:spPr/>
    </dgm:pt>
    <dgm:pt modelId="{DF3F6746-E44C-443C-B5BA-E53E443C91C4}" type="pres">
      <dgm:prSet presAssocID="{025AA5CF-725F-457C-B86A-02261256F7E5}" presName="composite" presStyleCnt="0"/>
      <dgm:spPr/>
    </dgm:pt>
    <dgm:pt modelId="{A65A982A-AB7D-439B-A26F-CF5E28CA6559}" type="pres">
      <dgm:prSet presAssocID="{025AA5CF-725F-457C-B86A-02261256F7E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EEB260-41D4-41A6-8799-0D5D75457E3E}" type="pres">
      <dgm:prSet presAssocID="{025AA5CF-725F-457C-B86A-02261256F7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2C5B086-412C-4794-81EA-5AE28EEBB232}" type="presOf" srcId="{DC495D7E-FDD1-4AD5-8302-1B3A0C2CBC16}" destId="{7A34FDCA-68C4-4A44-A208-4C3F9179E424}" srcOrd="0" destOrd="0" presId="urn:microsoft.com/office/officeart/2005/8/layout/vList3"/>
    <dgm:cxn modelId="{FCE6E609-E52F-400F-A40C-1C4CB2B54FAC}" type="presOf" srcId="{77DD132C-2188-41A3-84B9-3830BD0DE2B6}" destId="{B9D81186-5616-4EF8-B55E-5BE4AB2E2BBC}" srcOrd="0" destOrd="0" presId="urn:microsoft.com/office/officeart/2005/8/layout/vList3"/>
    <dgm:cxn modelId="{B4A0BF43-BCF3-43DF-B9E7-EADB9D89E348}" srcId="{82CEE3FA-E013-4C62-A70E-F5B3CE6CEFD9}" destId="{025AA5CF-725F-457C-B86A-02261256F7E5}" srcOrd="3" destOrd="0" parTransId="{6254B87F-7DF1-466A-A4CE-C1FD883480C8}" sibTransId="{98E5EE9F-FF3E-4850-9F70-C1CD63B4D4E3}"/>
    <dgm:cxn modelId="{6E309AE3-2334-40AF-9F09-7676651AD83F}" type="presOf" srcId="{025AA5CF-725F-457C-B86A-02261256F7E5}" destId="{CCEEB260-41D4-41A6-8799-0D5D75457E3E}" srcOrd="0" destOrd="0" presId="urn:microsoft.com/office/officeart/2005/8/layout/vList3"/>
    <dgm:cxn modelId="{92F63D8E-E267-4DC9-9830-00B94010C6B1}" type="presOf" srcId="{41F31AD9-1EED-4059-AB6C-F8A75A58810D}" destId="{A22A6957-68DD-4A41-8631-6B910683A4AC}" srcOrd="0" destOrd="0" presId="urn:microsoft.com/office/officeart/2005/8/layout/vList3"/>
    <dgm:cxn modelId="{6A1BD339-A08B-40B3-8145-9C5AD9F9A905}" srcId="{82CEE3FA-E013-4C62-A70E-F5B3CE6CEFD9}" destId="{77DD132C-2188-41A3-84B9-3830BD0DE2B6}" srcOrd="2" destOrd="0" parTransId="{E54665C1-513F-44A5-BAB1-A71109ABB5E8}" sibTransId="{B06DC71D-AA7B-47E6-896C-B55E6657460A}"/>
    <dgm:cxn modelId="{C5C338F5-8ABD-469F-AB9A-8B943488EAD7}" srcId="{82CEE3FA-E013-4C62-A70E-F5B3CE6CEFD9}" destId="{41F31AD9-1EED-4059-AB6C-F8A75A58810D}" srcOrd="0" destOrd="0" parTransId="{4EA08948-0618-49C2-88C8-B6FD94EEC0ED}" sibTransId="{8646AB94-F38E-49FE-A615-2A9ABDD71539}"/>
    <dgm:cxn modelId="{F9F582B7-3568-41AB-B7B2-10B5481BCBA4}" type="presOf" srcId="{82CEE3FA-E013-4C62-A70E-F5B3CE6CEFD9}" destId="{BF628483-66A9-4735-800F-515080E5E781}" srcOrd="0" destOrd="0" presId="urn:microsoft.com/office/officeart/2005/8/layout/vList3"/>
    <dgm:cxn modelId="{470DF8B9-539C-4FA1-8CCB-192EC1EC2F48}" srcId="{82CEE3FA-E013-4C62-A70E-F5B3CE6CEFD9}" destId="{DC495D7E-FDD1-4AD5-8302-1B3A0C2CBC16}" srcOrd="1" destOrd="0" parTransId="{A5222A2D-67BA-4566-98F5-4BBFB7E384EA}" sibTransId="{E7B7F646-A765-440A-8E68-A6A31E2F54D1}"/>
    <dgm:cxn modelId="{D88B4B7D-A021-447A-91F1-CC58BC798D31}" type="presParOf" srcId="{BF628483-66A9-4735-800F-515080E5E781}" destId="{924271EA-7D0F-44BF-A629-E50CC2E6C8E7}" srcOrd="0" destOrd="0" presId="urn:microsoft.com/office/officeart/2005/8/layout/vList3"/>
    <dgm:cxn modelId="{7226FBEE-F560-4752-A05D-3147C4F99385}" type="presParOf" srcId="{924271EA-7D0F-44BF-A629-E50CC2E6C8E7}" destId="{BB89AECE-56CB-4311-A13B-426AFF227A85}" srcOrd="0" destOrd="0" presId="urn:microsoft.com/office/officeart/2005/8/layout/vList3"/>
    <dgm:cxn modelId="{E09C3722-F164-4A41-B936-C5CE586A0439}" type="presParOf" srcId="{924271EA-7D0F-44BF-A629-E50CC2E6C8E7}" destId="{A22A6957-68DD-4A41-8631-6B910683A4AC}" srcOrd="1" destOrd="0" presId="urn:microsoft.com/office/officeart/2005/8/layout/vList3"/>
    <dgm:cxn modelId="{844D8685-8EE4-4253-873C-DC11F875C016}" type="presParOf" srcId="{BF628483-66A9-4735-800F-515080E5E781}" destId="{F0A707F0-CF4F-4316-9D15-948B11777202}" srcOrd="1" destOrd="0" presId="urn:microsoft.com/office/officeart/2005/8/layout/vList3"/>
    <dgm:cxn modelId="{40E9958A-F8BF-41AC-B17B-B789DBA6D956}" type="presParOf" srcId="{BF628483-66A9-4735-800F-515080E5E781}" destId="{854C6114-2CE4-473B-B5E0-B588143A8EFD}" srcOrd="2" destOrd="0" presId="urn:microsoft.com/office/officeart/2005/8/layout/vList3"/>
    <dgm:cxn modelId="{7F9B0F33-9F64-4B58-BD1B-A5EBC4882A16}" type="presParOf" srcId="{854C6114-2CE4-473B-B5E0-B588143A8EFD}" destId="{9E0D7A02-48C4-4ED6-ABD7-1F21E58D19C1}" srcOrd="0" destOrd="0" presId="urn:microsoft.com/office/officeart/2005/8/layout/vList3"/>
    <dgm:cxn modelId="{34A0CF72-A6C0-4CA8-9DB5-2D5FC0C9FEB2}" type="presParOf" srcId="{854C6114-2CE4-473B-B5E0-B588143A8EFD}" destId="{7A34FDCA-68C4-4A44-A208-4C3F9179E424}" srcOrd="1" destOrd="0" presId="urn:microsoft.com/office/officeart/2005/8/layout/vList3"/>
    <dgm:cxn modelId="{692A66D1-A235-4F9B-B9F8-AF4CB7C5EE91}" type="presParOf" srcId="{BF628483-66A9-4735-800F-515080E5E781}" destId="{56600D0E-817D-4D1A-8AC7-C1DE88135EC1}" srcOrd="3" destOrd="0" presId="urn:microsoft.com/office/officeart/2005/8/layout/vList3"/>
    <dgm:cxn modelId="{F0404EA1-FB97-4E99-B484-386B76E90CAF}" type="presParOf" srcId="{BF628483-66A9-4735-800F-515080E5E781}" destId="{1EB3A9E0-E5FA-46AD-BFA3-5E8381F398CD}" srcOrd="4" destOrd="0" presId="urn:microsoft.com/office/officeart/2005/8/layout/vList3"/>
    <dgm:cxn modelId="{5ED09E55-45E0-4FF0-900E-5372DE43E94E}" type="presParOf" srcId="{1EB3A9E0-E5FA-46AD-BFA3-5E8381F398CD}" destId="{7FCB3339-A6B7-47AC-82E8-B23A19AF27BF}" srcOrd="0" destOrd="0" presId="urn:microsoft.com/office/officeart/2005/8/layout/vList3"/>
    <dgm:cxn modelId="{570EB956-AA3A-4019-977A-85BE75B72A64}" type="presParOf" srcId="{1EB3A9E0-E5FA-46AD-BFA3-5E8381F398CD}" destId="{B9D81186-5616-4EF8-B55E-5BE4AB2E2BBC}" srcOrd="1" destOrd="0" presId="urn:microsoft.com/office/officeart/2005/8/layout/vList3"/>
    <dgm:cxn modelId="{A27E0872-CBD9-44F6-8EB2-14AB9CD07CFF}" type="presParOf" srcId="{BF628483-66A9-4735-800F-515080E5E781}" destId="{0DE5AA9A-F558-4F40-B371-7A5270C6EBA9}" srcOrd="5" destOrd="0" presId="urn:microsoft.com/office/officeart/2005/8/layout/vList3"/>
    <dgm:cxn modelId="{00B7E2A4-DC12-4825-A577-37C11EFB6F31}" type="presParOf" srcId="{BF628483-66A9-4735-800F-515080E5E781}" destId="{DF3F6746-E44C-443C-B5BA-E53E443C91C4}" srcOrd="6" destOrd="0" presId="urn:microsoft.com/office/officeart/2005/8/layout/vList3"/>
    <dgm:cxn modelId="{FCE59A98-950C-4F38-9CBB-1FD0F25DE58E}" type="presParOf" srcId="{DF3F6746-E44C-443C-B5BA-E53E443C91C4}" destId="{A65A982A-AB7D-439B-A26F-CF5E28CA6559}" srcOrd="0" destOrd="0" presId="urn:microsoft.com/office/officeart/2005/8/layout/vList3"/>
    <dgm:cxn modelId="{92020912-D60E-4627-A74A-149DD94551B9}" type="presParOf" srcId="{DF3F6746-E44C-443C-B5BA-E53E443C91C4}" destId="{CCEEB260-41D4-41A6-8799-0D5D75457E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6093" y="347267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Chuvas Ácidas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0984" y="4746142"/>
            <a:ext cx="5883660" cy="1655762"/>
          </a:xfrm>
        </p:spPr>
        <p:txBody>
          <a:bodyPr/>
          <a:lstStyle/>
          <a:p>
            <a:r>
              <a:rPr lang="pt-PT" b="1" dirty="0" smtClean="0">
                <a:solidFill>
                  <a:srgbClr val="BFCEE9"/>
                </a:solidFill>
              </a:rPr>
              <a:t>Ciências da Natureza 8.º ano</a:t>
            </a:r>
            <a:endParaRPr lang="pt-PT" b="1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42376" y="699689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911260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13901" t="29605" r="15323" b="9140"/>
          <a:stretch/>
        </p:blipFill>
        <p:spPr>
          <a:xfrm rot="323245">
            <a:off x="8543943" y="2743465"/>
            <a:ext cx="3306665" cy="214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24281"/>
            <a:ext cx="4364276" cy="385820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PT" sz="2400" b="1" dirty="0" smtClean="0"/>
              <a:t>O que são as chuvas ácidas?</a:t>
            </a:r>
            <a:endParaRPr lang="pt-PT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200" dirty="0" smtClean="0">
              <a:sym typeface="Wingdings" panose="05000000000000000000" pitchFamily="2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000" dirty="0" smtClean="0">
                <a:sym typeface="Wingdings" panose="05000000000000000000" pitchFamily="2" charset="2"/>
              </a:rPr>
              <a:t>O </a:t>
            </a:r>
            <a:r>
              <a:rPr lang="pt-PT" sz="2000" b="1" dirty="0" smtClean="0">
                <a:sym typeface="Wingdings" panose="05000000000000000000" pitchFamily="2" charset="2"/>
              </a:rPr>
              <a:t>dióxido de enxofre </a:t>
            </a:r>
            <a:r>
              <a:rPr lang="pt-PT" sz="2000" dirty="0" smtClean="0">
                <a:sym typeface="Wingdings" panose="05000000000000000000" pitchFamily="2" charset="2"/>
              </a:rPr>
              <a:t>e os </a:t>
            </a:r>
            <a:r>
              <a:rPr lang="pt-PT" sz="2000" b="1" dirty="0" smtClean="0">
                <a:sym typeface="Wingdings" panose="05000000000000000000" pitchFamily="2" charset="2"/>
              </a:rPr>
              <a:t>óxidos de azoto </a:t>
            </a:r>
            <a:r>
              <a:rPr lang="pt-PT" sz="2000" dirty="0" smtClean="0">
                <a:sym typeface="Wingdings" panose="05000000000000000000" pitchFamily="2" charset="2"/>
              </a:rPr>
              <a:t>resultantes da queima de combustíveis fosseis, por exemplo das centrais termoelétricas ou dos automóveis, reagem na atmosfera com a água da chuva, que ao precipitar, sob a forma de chuvas acidas, e por ação do vento pode atingir áreas bastante alargadas.</a:t>
            </a: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5651584" y="5229513"/>
            <a:ext cx="5918029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Figura 1 – </a:t>
            </a:r>
            <a:r>
              <a:rPr lang="pt-PT" sz="1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Esquema representativo da formação e proliferação das chuvas ácidas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000" dirty="0" smtClean="0">
                <a:sym typeface="Wingdings" panose="05000000000000000000" pitchFamily="2" charset="2"/>
              </a:rPr>
              <a:t>(Fonte</a:t>
            </a:r>
            <a:r>
              <a:rPr lang="pt-PT" sz="1000" dirty="0">
                <a:sym typeface="Wingdings" panose="05000000000000000000" pitchFamily="2" charset="2"/>
              </a:rPr>
              <a:t>: http://</a:t>
            </a:r>
            <a:r>
              <a:rPr lang="pt-PT" sz="1000" dirty="0" smtClean="0">
                <a:sym typeface="Wingdings" panose="05000000000000000000" pitchFamily="2" charset="2"/>
              </a:rPr>
              <a:t>viagenspelageografia.blogspot.pt/2013_06_01_archive.html)</a:t>
            </a:r>
            <a:endParaRPr lang="pt-PT" sz="1000" dirty="0">
              <a:sym typeface="Wingdings" panose="05000000000000000000" pitchFamily="2" charset="2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1625" t="2697" r="1700" b="5934"/>
          <a:stretch/>
        </p:blipFill>
        <p:spPr>
          <a:xfrm>
            <a:off x="5508000" y="1624281"/>
            <a:ext cx="6205198" cy="35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4"/>
            <a:ext cx="10353660" cy="413299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Uma chuva considerada normal apresenta um pH 5,6. Contudo, com o efeito dos ácidos nítricos e ácidos sulfúricos formados na atmosfera, as chuvas ácidas apresentam pH inferior a 5.</a:t>
            </a:r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2648" t="53653" r="72106" b="22579"/>
          <a:stretch/>
        </p:blipFill>
        <p:spPr>
          <a:xfrm>
            <a:off x="858027" y="3878944"/>
            <a:ext cx="682581" cy="173864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61374" y="3826711"/>
            <a:ext cx="3129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/>
                </a:solidFill>
              </a:rPr>
              <a:t>Sabias que…</a:t>
            </a:r>
          </a:p>
          <a:p>
            <a:r>
              <a:rPr lang="pt-PT" sz="1600" dirty="0" smtClean="0"/>
              <a:t>… A expressão chuva ácida foi utilizada pela primeira vez em 1872 por Robert Angus Smith, sendo que o primeiro relato deste fenómeno ocorreu em Manchester, em Inglaterra. </a:t>
            </a:r>
            <a:endParaRPr lang="pt-PT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574" y="2839293"/>
            <a:ext cx="3123395" cy="234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6643258" y="5189850"/>
            <a:ext cx="5918029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Figura 2 – </a:t>
            </a:r>
            <a:r>
              <a:rPr lang="pt-PT" sz="1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Efeito das chuvas acidificadas na vegetação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000" dirty="0" smtClean="0">
                <a:sym typeface="Wingdings" panose="05000000000000000000" pitchFamily="2" charset="2"/>
              </a:rPr>
              <a:t>(Fonte</a:t>
            </a:r>
            <a:r>
              <a:rPr lang="pt-PT" sz="1000" dirty="0">
                <a:sym typeface="Wingdings" panose="05000000000000000000" pitchFamily="2" charset="2"/>
              </a:rPr>
              <a:t>: https://pt.wikipedia.org/wiki/Chuva_%C3%A1cida)</a:t>
            </a:r>
          </a:p>
        </p:txBody>
      </p:sp>
    </p:spTree>
    <p:extLst>
      <p:ext uri="{BB962C8B-B14F-4D97-AF65-F5344CB8AC3E}">
        <p14:creationId xmlns:p14="http://schemas.microsoft.com/office/powerpoint/2010/main" val="21858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Impactes das 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08766"/>
            <a:ext cx="10353660" cy="413299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As chuvas ácidas têm impactes negativos:</a:t>
            </a:r>
          </a:p>
          <a:p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515795"/>
              </p:ext>
            </p:extLst>
          </p:nvPr>
        </p:nvGraphicFramePr>
        <p:xfrm>
          <a:off x="3467172" y="2226225"/>
          <a:ext cx="6004417" cy="343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10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Medidas tomadas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08766"/>
            <a:ext cx="10353660" cy="413299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Atualmente, de modo a diminuir a ocorrência de chuvas ácidas existem diretivas Europeias que obrigam os países a reduzirem as emissões de dióxido de enxofre das centrais termoelétricas e os veículos automóveis que são vendidos encontram-se equipados com conversores catalíticos, que diminuem as emissões de gases tóxicos para a atmosfera.</a:t>
            </a:r>
          </a:p>
          <a:p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2648" t="53653" r="72106" b="22579"/>
          <a:stretch/>
        </p:blipFill>
        <p:spPr>
          <a:xfrm>
            <a:off x="6518943" y="3754081"/>
            <a:ext cx="748027" cy="190535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321135" y="3660316"/>
            <a:ext cx="39784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/>
                </a:solidFill>
              </a:rPr>
              <a:t>Sabias que…</a:t>
            </a:r>
          </a:p>
          <a:p>
            <a:r>
              <a:rPr lang="pt-PT" sz="1600" dirty="0" smtClean="0"/>
              <a:t>… Cerca </a:t>
            </a:r>
            <a:r>
              <a:rPr lang="pt-PT" sz="1600" dirty="0"/>
              <a:t>de 35% dos ecossistemas europeus já estão </a:t>
            </a:r>
            <a:r>
              <a:rPr lang="pt-PT" sz="1600" dirty="0" smtClean="0"/>
              <a:t>gravemente </a:t>
            </a:r>
            <a:r>
              <a:rPr lang="pt-PT" sz="1600" dirty="0"/>
              <a:t>alterados e cerca de 50% das florestas da Alemanha e da Holanda estão destruídas </a:t>
            </a:r>
            <a:r>
              <a:rPr lang="pt-PT" sz="1600" dirty="0" smtClean="0"/>
              <a:t>pelas chuvas ácidas.</a:t>
            </a:r>
            <a:endParaRPr lang="pt-PT" sz="1600" dirty="0"/>
          </a:p>
          <a:p>
            <a:r>
              <a:rPr lang="pt-PT" sz="1600" dirty="0"/>
              <a:t>A</a:t>
            </a:r>
            <a:r>
              <a:rPr lang="pt-PT" sz="1600" dirty="0" smtClean="0"/>
              <a:t> </a:t>
            </a:r>
            <a:r>
              <a:rPr lang="pt-PT" sz="1600" dirty="0"/>
              <a:t>água do </a:t>
            </a:r>
            <a:r>
              <a:rPr lang="pt-PT" sz="1600" dirty="0" smtClean="0"/>
              <a:t>mar, na </a:t>
            </a:r>
            <a:r>
              <a:rPr lang="pt-PT" sz="1600" dirty="0"/>
              <a:t>costa do Atlântico Norte</a:t>
            </a:r>
            <a:r>
              <a:rPr lang="pt-PT" sz="1600" dirty="0" smtClean="0"/>
              <a:t> </a:t>
            </a:r>
            <a:r>
              <a:rPr lang="pt-PT" sz="1600" dirty="0"/>
              <a:t>está entre 10% </a:t>
            </a:r>
            <a:r>
              <a:rPr lang="pt-PT" sz="1600" dirty="0" smtClean="0"/>
              <a:t>a </a:t>
            </a:r>
            <a:r>
              <a:rPr lang="pt-PT" sz="1600" dirty="0"/>
              <a:t>30% mais ácida que nos últimos vinte anos</a:t>
            </a:r>
            <a:r>
              <a:rPr lang="pt-PT" sz="1600" dirty="0" smtClean="0"/>
              <a:t>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127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/>
              <a:t>As informações presentes neste documento tiveram como base o Manual de Ciências da </a:t>
            </a:r>
            <a:r>
              <a:rPr lang="pt-PT" sz="2000" b="1" smtClean="0"/>
              <a:t>Natureza </a:t>
            </a:r>
            <a:r>
              <a:rPr lang="pt-PT" sz="2000" b="1" smtClean="0"/>
              <a:t>do </a:t>
            </a:r>
            <a:r>
              <a:rPr lang="pt-PT" sz="2000" b="1" dirty="0" smtClean="0"/>
              <a:t>8.º ano:</a:t>
            </a:r>
          </a:p>
          <a:p>
            <a:pPr marL="0" indent="0">
              <a:buNone/>
            </a:pPr>
            <a:endParaRPr lang="pt-PT" sz="1000" b="1" dirty="0" smtClean="0"/>
          </a:p>
          <a:p>
            <a:r>
              <a:rPr lang="pt-PT" sz="2000" dirty="0"/>
              <a:t>Antunes, C., Bispo, M., </a:t>
            </a:r>
            <a:r>
              <a:rPr lang="pt-PT" sz="2000" dirty="0" err="1"/>
              <a:t>Guindeira</a:t>
            </a:r>
            <a:r>
              <a:rPr lang="pt-PT" sz="2000" dirty="0"/>
              <a:t>, P. “Descobrir a terra” Ciências da Natureza do 8º ano. Areal Editores, </a:t>
            </a:r>
            <a:r>
              <a:rPr lang="pt-PT" sz="2000" dirty="0" smtClean="0"/>
              <a:t>Lisboa.</a:t>
            </a:r>
          </a:p>
          <a:p>
            <a:endParaRPr lang="pt-PT" sz="2000" dirty="0" smtClean="0"/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288</TotalTime>
  <Words>373</Words>
  <Application>Microsoft Office PowerPoint</Application>
  <PresentationFormat>Ecrã Panorâmico</PresentationFormat>
  <Paragraphs>48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Footlight MT Light</vt:lpstr>
      <vt:lpstr>Wingdings</vt:lpstr>
      <vt:lpstr>Tema do Office</vt:lpstr>
      <vt:lpstr>Chuvas Ácidas</vt:lpstr>
      <vt:lpstr>Chuvas ácidas</vt:lpstr>
      <vt:lpstr>Chuvas ácidas</vt:lpstr>
      <vt:lpstr>Impactes das Chuvas ácidas</vt:lpstr>
      <vt:lpstr>Medidas tomadas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36</cp:revision>
  <dcterms:created xsi:type="dcterms:W3CDTF">2016-08-07T20:08:56Z</dcterms:created>
  <dcterms:modified xsi:type="dcterms:W3CDTF">2016-09-17T22:09:24Z</dcterms:modified>
</cp:coreProperties>
</file>