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E844-5B92-4243-80C5-48A78F5B2B3A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E7F5D-C856-4C61-986E-5A7812E695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654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48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59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40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624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1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8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61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04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87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940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55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A684-7224-44AD-8A8E-A7AABA84475B}" type="datetimeFigureOut">
              <a:rPr lang="pt-PT" smtClean="0"/>
              <a:t>25/08/2016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7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6ahOC1CDbY" TargetMode="External"/><Relationship Id="rId5" Type="http://schemas.openxmlformats.org/officeDocument/2006/relationships/image" Target="../media/image10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energiasalternativas.webnode.com.pt/energia-hidrica/?utm_source=copy&amp;utm_medium=paste&amp;utm_campaign=copypaste&amp;utm_content=http://energiasalternativas.webnode.com.pt/energia-hidrica/" TargetMode="Externa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ergiasalternativas.webnode.com.pt/energia-hidrica/?utm_source=copy&amp;utm_medium=paste&amp;utm_campaign=copypaste&amp;utm_content=http://energiasalternativas.webnode.com.pt/energia-hidrica/" TargetMode="External"/><Relationship Id="rId5" Type="http://schemas.openxmlformats.org/officeDocument/2006/relationships/image" Target="../media/image13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3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-1" y="675731"/>
            <a:ext cx="1891002" cy="2392957"/>
          </a:xfrm>
          <a:prstGeom prst="rect">
            <a:avLst/>
          </a:prstGeom>
        </p:spPr>
      </p:pic>
      <p:sp>
        <p:nvSpPr>
          <p:cNvPr id="20" name="Ondulado duplo 15"/>
          <p:cNvSpPr/>
          <p:nvPr/>
        </p:nvSpPr>
        <p:spPr>
          <a:xfrm>
            <a:off x="11125056" y="5694518"/>
            <a:ext cx="1066944" cy="1191293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86235 h 1478405"/>
              <a:gd name="connsiteX1" fmla="*/ 1080799 w 3708352"/>
              <a:gd name="connsiteY1" fmla="*/ 142426 h 1478405"/>
              <a:gd name="connsiteX2" fmla="*/ 1854176 w 3708352"/>
              <a:gd name="connsiteY2" fmla="*/ 86235 h 1478405"/>
              <a:gd name="connsiteX3" fmla="*/ 3708352 w 3708352"/>
              <a:gd name="connsiteY3" fmla="*/ 86235 h 1478405"/>
              <a:gd name="connsiteX4" fmla="*/ 3708351 w 3708352"/>
              <a:gd name="connsiteY4" fmla="*/ 1478405 h 1478405"/>
              <a:gd name="connsiteX5" fmla="*/ 0 w 3708352"/>
              <a:gd name="connsiteY5" fmla="*/ 1478405 h 1478405"/>
              <a:gd name="connsiteX6" fmla="*/ 0 w 3708352"/>
              <a:gd name="connsiteY6" fmla="*/ 86235 h 1478405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1854176 w 3708352"/>
              <a:gd name="connsiteY2" fmla="*/ 146502 h 1538672"/>
              <a:gd name="connsiteX3" fmla="*/ 3708352 w 3708352"/>
              <a:gd name="connsiteY3" fmla="*/ 146502 h 1538672"/>
              <a:gd name="connsiteX4" fmla="*/ 3708351 w 3708352"/>
              <a:gd name="connsiteY4" fmla="*/ 1538672 h 1538672"/>
              <a:gd name="connsiteX5" fmla="*/ 0 w 3708352"/>
              <a:gd name="connsiteY5" fmla="*/ 1538672 h 1538672"/>
              <a:gd name="connsiteX6" fmla="*/ 0 w 3708352"/>
              <a:gd name="connsiteY6" fmla="*/ 146502 h 1538672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3708352 w 3708352"/>
              <a:gd name="connsiteY2" fmla="*/ 146502 h 1538672"/>
              <a:gd name="connsiteX3" fmla="*/ 3708351 w 3708352"/>
              <a:gd name="connsiteY3" fmla="*/ 1538672 h 1538672"/>
              <a:gd name="connsiteX4" fmla="*/ 0 w 3708352"/>
              <a:gd name="connsiteY4" fmla="*/ 1538672 h 1538672"/>
              <a:gd name="connsiteX5" fmla="*/ 0 w 3708352"/>
              <a:gd name="connsiteY5" fmla="*/ 146502 h 1538672"/>
              <a:gd name="connsiteX0" fmla="*/ 0 w 3718847"/>
              <a:gd name="connsiteY0" fmla="*/ 146502 h 1538672"/>
              <a:gd name="connsiteX1" fmla="*/ 1080799 w 3718847"/>
              <a:gd name="connsiteY1" fmla="*/ 202693 h 1538672"/>
              <a:gd name="connsiteX2" fmla="*/ 3708351 w 3718847"/>
              <a:gd name="connsiteY2" fmla="*/ 1538672 h 1538672"/>
              <a:gd name="connsiteX3" fmla="*/ 0 w 3718847"/>
              <a:gd name="connsiteY3" fmla="*/ 1538672 h 1538672"/>
              <a:gd name="connsiteX4" fmla="*/ 0 w 3718847"/>
              <a:gd name="connsiteY4" fmla="*/ 146502 h 1538672"/>
              <a:gd name="connsiteX0" fmla="*/ 0 w 1407782"/>
              <a:gd name="connsiteY0" fmla="*/ 146502 h 1538672"/>
              <a:gd name="connsiteX1" fmla="*/ 1080799 w 1407782"/>
              <a:gd name="connsiteY1" fmla="*/ 202693 h 1538672"/>
              <a:gd name="connsiteX2" fmla="*/ 1103697 w 1407782"/>
              <a:gd name="connsiteY2" fmla="*/ 1538672 h 1538672"/>
              <a:gd name="connsiteX3" fmla="*/ 0 w 1407782"/>
              <a:gd name="connsiteY3" fmla="*/ 1538672 h 1538672"/>
              <a:gd name="connsiteX4" fmla="*/ 0 w 1407782"/>
              <a:gd name="connsiteY4" fmla="*/ 146502 h 1538672"/>
              <a:gd name="connsiteX0" fmla="*/ 0 w 1364784"/>
              <a:gd name="connsiteY0" fmla="*/ 146502 h 1538672"/>
              <a:gd name="connsiteX1" fmla="*/ 1080799 w 1364784"/>
              <a:gd name="connsiteY1" fmla="*/ 202693 h 1538672"/>
              <a:gd name="connsiteX2" fmla="*/ 1103697 w 1364784"/>
              <a:gd name="connsiteY2" fmla="*/ 1538672 h 1538672"/>
              <a:gd name="connsiteX3" fmla="*/ 0 w 1364784"/>
              <a:gd name="connsiteY3" fmla="*/ 1538672 h 1538672"/>
              <a:gd name="connsiteX4" fmla="*/ 0 w 1364784"/>
              <a:gd name="connsiteY4" fmla="*/ 146502 h 1538672"/>
              <a:gd name="connsiteX0" fmla="*/ 0 w 1109143"/>
              <a:gd name="connsiteY0" fmla="*/ 146502 h 1538672"/>
              <a:gd name="connsiteX1" fmla="*/ 1080799 w 1109143"/>
              <a:gd name="connsiteY1" fmla="*/ 202693 h 1538672"/>
              <a:gd name="connsiteX2" fmla="*/ 1103697 w 1109143"/>
              <a:gd name="connsiteY2" fmla="*/ 1538672 h 1538672"/>
              <a:gd name="connsiteX3" fmla="*/ 0 w 1109143"/>
              <a:gd name="connsiteY3" fmla="*/ 1538672 h 1538672"/>
              <a:gd name="connsiteX4" fmla="*/ 0 w 1109143"/>
              <a:gd name="connsiteY4" fmla="*/ 146502 h 1538672"/>
              <a:gd name="connsiteX0" fmla="*/ 0 w 1092751"/>
              <a:gd name="connsiteY0" fmla="*/ 146502 h 1538672"/>
              <a:gd name="connsiteX1" fmla="*/ 1080799 w 1092751"/>
              <a:gd name="connsiteY1" fmla="*/ 202693 h 1538672"/>
              <a:gd name="connsiteX2" fmla="*/ 1075988 w 1092751"/>
              <a:gd name="connsiteY2" fmla="*/ 1538672 h 1538672"/>
              <a:gd name="connsiteX3" fmla="*/ 0 w 1092751"/>
              <a:gd name="connsiteY3" fmla="*/ 1538672 h 1538672"/>
              <a:gd name="connsiteX4" fmla="*/ 0 w 1092751"/>
              <a:gd name="connsiteY4" fmla="*/ 146502 h 1538672"/>
              <a:gd name="connsiteX0" fmla="*/ 0 w 1082211"/>
              <a:gd name="connsiteY0" fmla="*/ 146502 h 1538672"/>
              <a:gd name="connsiteX1" fmla="*/ 1080799 w 1082211"/>
              <a:gd name="connsiteY1" fmla="*/ 202693 h 1538672"/>
              <a:gd name="connsiteX2" fmla="*/ 1075988 w 1082211"/>
              <a:gd name="connsiteY2" fmla="*/ 1538672 h 1538672"/>
              <a:gd name="connsiteX3" fmla="*/ 0 w 1082211"/>
              <a:gd name="connsiteY3" fmla="*/ 1538672 h 1538672"/>
              <a:gd name="connsiteX4" fmla="*/ 0 w 1082211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188929 h 1538672"/>
              <a:gd name="connsiteX4" fmla="*/ 0 w 1080799"/>
              <a:gd name="connsiteY4" fmla="*/ 146502 h 1538672"/>
              <a:gd name="connsiteX0" fmla="*/ 0 w 1080799"/>
              <a:gd name="connsiteY0" fmla="*/ 146502 h 1202918"/>
              <a:gd name="connsiteX1" fmla="*/ 1080799 w 1080799"/>
              <a:gd name="connsiteY1" fmla="*/ 202693 h 1202918"/>
              <a:gd name="connsiteX2" fmla="*/ 1075988 w 1080799"/>
              <a:gd name="connsiteY2" fmla="*/ 1202918 h 1202918"/>
              <a:gd name="connsiteX3" fmla="*/ 0 w 1080799"/>
              <a:gd name="connsiteY3" fmla="*/ 1188929 h 1202918"/>
              <a:gd name="connsiteX4" fmla="*/ 0 w 1080799"/>
              <a:gd name="connsiteY4" fmla="*/ 146502 h 1202918"/>
              <a:gd name="connsiteX0" fmla="*/ 0 w 1075988"/>
              <a:gd name="connsiteY0" fmla="*/ 146502 h 1202918"/>
              <a:gd name="connsiteX1" fmla="*/ 1053090 w 1075988"/>
              <a:gd name="connsiteY1" fmla="*/ 202693 h 1202918"/>
              <a:gd name="connsiteX2" fmla="*/ 1075988 w 1075988"/>
              <a:gd name="connsiteY2" fmla="*/ 1202918 h 1202918"/>
              <a:gd name="connsiteX3" fmla="*/ 0 w 1075988"/>
              <a:gd name="connsiteY3" fmla="*/ 1188929 h 1202918"/>
              <a:gd name="connsiteX4" fmla="*/ 0 w 1075988"/>
              <a:gd name="connsiteY4" fmla="*/ 146502 h 1202918"/>
              <a:gd name="connsiteX0" fmla="*/ 0 w 1053090"/>
              <a:gd name="connsiteY0" fmla="*/ 146502 h 1202918"/>
              <a:gd name="connsiteX1" fmla="*/ 1053090 w 1053090"/>
              <a:gd name="connsiteY1" fmla="*/ 202693 h 1202918"/>
              <a:gd name="connsiteX2" fmla="*/ 1048278 w 1053090"/>
              <a:gd name="connsiteY2" fmla="*/ 1202918 h 1202918"/>
              <a:gd name="connsiteX3" fmla="*/ 0 w 1053090"/>
              <a:gd name="connsiteY3" fmla="*/ 1188929 h 1202918"/>
              <a:gd name="connsiteX4" fmla="*/ 0 w 1053090"/>
              <a:gd name="connsiteY4" fmla="*/ 146502 h 120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090" h="1202918">
                <a:moveTo>
                  <a:pt x="0" y="146502"/>
                </a:moveTo>
                <a:cubicBezTo>
                  <a:pt x="249406" y="-76161"/>
                  <a:pt x="550097" y="-35133"/>
                  <a:pt x="1053090" y="202693"/>
                </a:cubicBezTo>
                <a:cubicBezTo>
                  <a:pt x="1047693" y="1008300"/>
                  <a:pt x="1048301" y="392685"/>
                  <a:pt x="1048278" y="1202918"/>
                </a:cubicBezTo>
                <a:lnTo>
                  <a:pt x="0" y="1188929"/>
                </a:lnTo>
                <a:lnTo>
                  <a:pt x="0" y="146502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2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01" y="421998"/>
            <a:ext cx="939848" cy="9888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Ondulado duplo 15"/>
          <p:cNvSpPr/>
          <p:nvPr/>
        </p:nvSpPr>
        <p:spPr>
          <a:xfrm>
            <a:off x="7416704" y="5712596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Ondulado duplo 15"/>
          <p:cNvSpPr/>
          <p:nvPr/>
        </p:nvSpPr>
        <p:spPr>
          <a:xfrm>
            <a:off x="3708352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23"/>
          <p:cNvSpPr/>
          <p:nvPr/>
        </p:nvSpPr>
        <p:spPr>
          <a:xfrm>
            <a:off x="4308764" y="0"/>
            <a:ext cx="7883236" cy="6877800"/>
          </a:xfrm>
          <a:prstGeom prst="rect">
            <a:avLst/>
          </a:prstGeom>
          <a:solidFill>
            <a:srgbClr val="011C49"/>
          </a:solidFill>
          <a:ln>
            <a:solidFill>
              <a:srgbClr val="001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ndulado duplo 15"/>
          <p:cNvSpPr/>
          <p:nvPr/>
        </p:nvSpPr>
        <p:spPr>
          <a:xfrm>
            <a:off x="0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17377" y="1099665"/>
            <a:ext cx="730456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>Centrais Hidroelétricas</a:t>
            </a:r>
            <a:b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</a:br>
            <a:endParaRPr lang="pt-PT" sz="66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30571" y="4736344"/>
            <a:ext cx="5883660" cy="1655762"/>
          </a:xfrm>
        </p:spPr>
        <p:txBody>
          <a:bodyPr/>
          <a:lstStyle/>
          <a:p>
            <a:r>
              <a:rPr lang="pt-PT" b="1" dirty="0" smtClean="0">
                <a:solidFill>
                  <a:srgbClr val="BFCEE9"/>
                </a:solidFill>
              </a:rPr>
              <a:t>Física 10.º Ano</a:t>
            </a:r>
            <a:endParaRPr lang="pt-PT" b="1" dirty="0">
              <a:solidFill>
                <a:srgbClr val="BFCEE9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5" y="5113839"/>
            <a:ext cx="3316192" cy="1197514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443660" y="748054"/>
            <a:ext cx="29326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3600" dirty="0"/>
          </a:p>
          <a:p>
            <a:pPr algn="ctr"/>
            <a:r>
              <a:rPr lang="pt-PT" sz="4400" b="1" dirty="0" smtClean="0"/>
              <a:t>A Água </a:t>
            </a:r>
            <a:r>
              <a:rPr lang="pt-PT" sz="4000" b="1" dirty="0"/>
              <a:t>na</a:t>
            </a:r>
            <a:r>
              <a:rPr lang="pt-PT" sz="4400" b="1" dirty="0"/>
              <a:t> Escola Portuguesa</a:t>
            </a:r>
          </a:p>
        </p:txBody>
      </p:sp>
      <p:sp>
        <p:nvSpPr>
          <p:cNvPr id="25" name="Oval 24"/>
          <p:cNvSpPr/>
          <p:nvPr/>
        </p:nvSpPr>
        <p:spPr>
          <a:xfrm>
            <a:off x="9836727" y="2911260"/>
            <a:ext cx="1662546" cy="1648691"/>
          </a:xfrm>
          <a:prstGeom prst="ellipse">
            <a:avLst/>
          </a:prstGeom>
          <a:solidFill>
            <a:srgbClr val="77A7CB"/>
          </a:solidFill>
          <a:ln>
            <a:solidFill>
              <a:srgbClr val="77A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Incluir imagem simples sobre tema</a:t>
            </a: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7" y="1458233"/>
            <a:ext cx="1263165" cy="1263165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03753" y="328441"/>
            <a:ext cx="190218" cy="24071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11708" y="13210"/>
            <a:ext cx="190218" cy="240710"/>
          </a:xfrm>
          <a:prstGeom prst="rect">
            <a:avLst/>
          </a:prstGeom>
        </p:spPr>
      </p:pic>
      <p:pic>
        <p:nvPicPr>
          <p:cNvPr id="4" name="Picture 2" descr="Barragem e respetiva albufeira em central de produção hidroelétrica.  Fo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916">
            <a:off x="9437935" y="2851191"/>
            <a:ext cx="2353951" cy="176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0901" y="1584211"/>
            <a:ext cx="5348286" cy="2799919"/>
          </a:xfrm>
        </p:spPr>
        <p:txBody>
          <a:bodyPr>
            <a:normAutofit/>
          </a:bodyPr>
          <a:lstStyle/>
          <a:p>
            <a:pPr algn="just"/>
            <a:r>
              <a:rPr lang="pt-PT" sz="2400" b="1" dirty="0" smtClean="0"/>
              <a:t>O que é a uma Central Hidroelétrica?</a:t>
            </a:r>
          </a:p>
          <a:p>
            <a:pPr algn="just"/>
            <a:endParaRPr lang="pt-PT" sz="2400" b="1" dirty="0" smtClean="0"/>
          </a:p>
          <a:p>
            <a:pPr algn="just"/>
            <a:endParaRPr lang="pt-PT" sz="2400" b="1" dirty="0" smtClean="0"/>
          </a:p>
          <a:p>
            <a:pPr marL="0" indent="0" algn="just">
              <a:buNone/>
            </a:pPr>
            <a:r>
              <a:rPr lang="pt-PT" sz="2000" dirty="0" smtClean="0"/>
              <a:t>As </a:t>
            </a:r>
            <a:r>
              <a:rPr lang="pt-PT" sz="2000" b="1" dirty="0" smtClean="0"/>
              <a:t>centrais hidroelétricas </a:t>
            </a:r>
            <a:r>
              <a:rPr lang="pt-PT" sz="2000" dirty="0" smtClean="0"/>
              <a:t>são </a:t>
            </a:r>
            <a:r>
              <a:rPr lang="pt-PT" sz="2000" dirty="0"/>
              <a:t>instalações de produção de energia elétrica </a:t>
            </a:r>
            <a:r>
              <a:rPr lang="pt-PT" sz="2000" dirty="0" smtClean="0"/>
              <a:t>a partir da </a:t>
            </a:r>
            <a:r>
              <a:rPr lang="pt-PT" sz="2000" dirty="0"/>
              <a:t>energia potencial gravítica da água.</a:t>
            </a:r>
            <a:r>
              <a:rPr lang="pt-PT" sz="1800" dirty="0" smtClean="0">
                <a:sym typeface="Wingdings" panose="05000000000000000000" pitchFamily="2" charset="2"/>
              </a:rPr>
              <a:t> </a:t>
            </a:r>
            <a:endParaRPr lang="pt-PT" sz="3000" dirty="0" smtClean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à"/>
            </a:pPr>
            <a:endParaRPr lang="pt-PT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2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Marcador de Posição de Conteúdo 2"/>
          <p:cNvSpPr txBox="1">
            <a:spLocks/>
          </p:cNvSpPr>
          <p:nvPr/>
        </p:nvSpPr>
        <p:spPr>
          <a:xfrm>
            <a:off x="5981628" y="4928151"/>
            <a:ext cx="6022971" cy="1016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15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1 – </a:t>
            </a:r>
            <a:r>
              <a:rPr lang="pt-PT" sz="15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Esquema de uma Central Hidroelétrica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710420" y="2176836"/>
            <a:ext cx="4892690" cy="2667777"/>
            <a:chOff x="0" y="0"/>
            <a:chExt cx="5000625" cy="2877820"/>
          </a:xfrm>
        </p:grpSpPr>
        <p:grpSp>
          <p:nvGrpSpPr>
            <p:cNvPr id="19" name="Group 18"/>
            <p:cNvGrpSpPr/>
            <p:nvPr/>
          </p:nvGrpSpPr>
          <p:grpSpPr>
            <a:xfrm>
              <a:off x="0" y="0"/>
              <a:ext cx="4876800" cy="2877820"/>
              <a:chOff x="0" y="0"/>
              <a:chExt cx="4876800" cy="287782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0" y="0"/>
                <a:ext cx="4876800" cy="2877820"/>
                <a:chOff x="0" y="0"/>
                <a:chExt cx="4876800" cy="2877820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0" y="0"/>
                  <a:ext cx="4876800" cy="2877820"/>
                  <a:chOff x="0" y="0"/>
                  <a:chExt cx="4876800" cy="2877820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0" y="0"/>
                    <a:ext cx="4876800" cy="2877820"/>
                    <a:chOff x="0" y="0"/>
                    <a:chExt cx="4876800" cy="2877820"/>
                  </a:xfrm>
                </p:grpSpPr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0" y="0"/>
                      <a:ext cx="4876800" cy="2877820"/>
                      <a:chOff x="0" y="0"/>
                      <a:chExt cx="4876800" cy="2877820"/>
                    </a:xfrm>
                  </p:grpSpPr>
                  <p:grpSp>
                    <p:nvGrpSpPr>
                      <p:cNvPr id="32" name="Group 31"/>
                      <p:cNvGrpSpPr/>
                      <p:nvPr/>
                    </p:nvGrpSpPr>
                    <p:grpSpPr>
                      <a:xfrm>
                        <a:off x="0" y="0"/>
                        <a:ext cx="4876800" cy="2877820"/>
                        <a:chOff x="0" y="0"/>
                        <a:chExt cx="4876800" cy="2877820"/>
                      </a:xfrm>
                    </p:grpSpPr>
                    <p:pic>
                      <p:nvPicPr>
                        <p:cNvPr id="36" name="Picture 35" descr="https://i.ytimg.com/vi/iYPMZamqSH4/hqdefault.jpg"/>
                        <p:cNvPicPr>
                          <a:picLocks noChangeAspect="1"/>
                        </p:cNvPicPr>
                        <p:nvPr/>
                      </p:nvPicPr>
                      <p:blipFill rotWithShape="1"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944" b="1667"/>
                        <a:stretch/>
                      </p:blipFill>
                      <p:spPr bwMode="auto">
                        <a:xfrm>
                          <a:off x="0" y="0"/>
                          <a:ext cx="3981450" cy="287782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extLst>
                          <a:ext uri="{53640926-AAD7-44D8-BBD7-CCE9431645EC}">
                            <a14:shadowObscured xmlns:a14="http://schemas.microsoft.com/office/drawing/2010/main"/>
                          </a:ext>
                        </a:extLst>
                      </p:spPr>
                    </p:pic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638175" y="781050"/>
                          <a:ext cx="4238625" cy="1985432"/>
                          <a:chOff x="0" y="0"/>
                          <a:chExt cx="4238625" cy="1985432"/>
                        </a:xfrm>
                      </p:grpSpPr>
                      <p:pic>
                        <p:nvPicPr>
                          <p:cNvPr id="38" name="Picture 37" descr="https://i.ytimg.com/vi/1QDosHWmRcM/hqdefault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7975" y="942975"/>
                            <a:ext cx="1390650" cy="1042457"/>
                          </a:xfrm>
                          <a:prstGeom prst="rect">
                            <a:avLst/>
                          </a:prstGeom>
                          <a:noFill/>
                          <a:ln w="19050">
                            <a:solidFill>
                              <a:schemeClr val="bg1">
                                <a:lumMod val="75000"/>
                              </a:schemeClr>
                            </a:solidFill>
                          </a:ln>
                        </p:spPr>
                      </p:pic>
                      <p:sp>
                        <p:nvSpPr>
                          <p:cNvPr id="39" name="Oval 38"/>
                          <p:cNvSpPr/>
                          <p:nvPr/>
                        </p:nvSpPr>
                        <p:spPr>
                          <a:xfrm>
                            <a:off x="0" y="0"/>
                            <a:ext cx="1743075" cy="1562100"/>
                          </a:xfrm>
                          <a:prstGeom prst="ellips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pt-PT"/>
                          </a:p>
                        </p:txBody>
                      </p:sp>
                    </p:grpSp>
                  </p:grpSp>
                  <p:grpSp>
                    <p:nvGrpSpPr>
                      <p:cNvPr id="33" name="Group 32"/>
                      <p:cNvGrpSpPr/>
                      <p:nvPr/>
                    </p:nvGrpSpPr>
                    <p:grpSpPr>
                      <a:xfrm>
                        <a:off x="1028700" y="828675"/>
                        <a:ext cx="3714750" cy="1830705"/>
                        <a:chOff x="0" y="0"/>
                        <a:chExt cx="3714750" cy="1830705"/>
                      </a:xfrm>
                    </p:grpSpPr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>
                          <a:off x="800100" y="0"/>
                          <a:ext cx="2914650" cy="87630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>
                          <a:off x="0" y="1400175"/>
                          <a:ext cx="2457450" cy="43053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30" name="Text Box 10"/>
                    <p:cNvSpPr txBox="1"/>
                    <p:nvPr/>
                  </p:nvSpPr>
                  <p:spPr>
                    <a:xfrm rot="19283305">
                      <a:off x="47625" y="1171575"/>
                      <a:ext cx="763905" cy="3238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Albufeira</a:t>
                      </a:r>
                      <a:endParaRPr lang="pt-PT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" name="Text Box 11"/>
                    <p:cNvSpPr txBox="1"/>
                    <p:nvPr/>
                  </p:nvSpPr>
                  <p:spPr>
                    <a:xfrm>
                      <a:off x="3124200" y="266700"/>
                      <a:ext cx="971550" cy="4000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Cabos de Alta Tensão</a:t>
                      </a:r>
                      <a:endParaRPr lang="pt-PT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3629025" y="2238375"/>
                    <a:ext cx="228600" cy="1714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848100" y="1885950"/>
                    <a:ext cx="219075" cy="8572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4495800" y="2400300"/>
                    <a:ext cx="95250" cy="10477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 Box 19"/>
                <p:cNvSpPr txBox="1"/>
                <p:nvPr/>
              </p:nvSpPr>
              <p:spPr>
                <a:xfrm>
                  <a:off x="3390900" y="1714500"/>
                  <a:ext cx="752475" cy="2000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pt-PT" sz="9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Alternador</a:t>
                  </a:r>
                  <a:endParaRPr lang="pt-PT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pt-PT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</p:grpSp>
          <p:sp>
            <p:nvSpPr>
              <p:cNvPr id="22" name="Text Box 17"/>
              <p:cNvSpPr txBox="1"/>
              <p:nvPr/>
            </p:nvSpPr>
            <p:spPr>
              <a:xfrm>
                <a:off x="3400425" y="2390775"/>
                <a:ext cx="638175" cy="2190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PT" sz="9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Conduta</a:t>
                </a:r>
                <a:endParaRPr lang="pt-PT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Text Box 18"/>
            <p:cNvSpPr txBox="1"/>
            <p:nvPr/>
          </p:nvSpPr>
          <p:spPr>
            <a:xfrm>
              <a:off x="4352925" y="2247900"/>
              <a:ext cx="647700" cy="2000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PT" sz="9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Turbina</a:t>
              </a:r>
              <a:endParaRPr lang="pt-PT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7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3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portal-energia.com/imagens/hidrica/energiahidrica_esquema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52" y="1482368"/>
            <a:ext cx="5193070" cy="396369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arcador de Posição de Conteúdo 2"/>
          <p:cNvSpPr>
            <a:spLocks noGrp="1"/>
          </p:cNvSpPr>
          <p:nvPr>
            <p:ph idx="1"/>
          </p:nvPr>
        </p:nvSpPr>
        <p:spPr>
          <a:xfrm>
            <a:off x="6889614" y="1569844"/>
            <a:ext cx="4934686" cy="394800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Albufeira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Barragem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Grelhas de Filtração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Conduta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Turbina e Alternador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Turbina Hidráulica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Eixo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Gerador elétrico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Transformadores</a:t>
            </a:r>
          </a:p>
          <a:p>
            <a:pPr marL="514350" indent="-514350" algn="just">
              <a:buAutoNum type="arabicPeriod"/>
            </a:pPr>
            <a:r>
              <a:rPr lang="pt-PT" sz="2000" dirty="0" smtClean="0">
                <a:sym typeface="Wingdings" panose="05000000000000000000" pitchFamily="2" charset="2"/>
              </a:rPr>
              <a:t>Linhas de Transporte de Energia</a:t>
            </a:r>
          </a:p>
        </p:txBody>
      </p:sp>
    </p:spTree>
    <p:extLst>
      <p:ext uri="{BB962C8B-B14F-4D97-AF65-F5344CB8AC3E}">
        <p14:creationId xmlns:p14="http://schemas.microsoft.com/office/powerpoint/2010/main" val="345766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0900" y="1584212"/>
            <a:ext cx="8519275" cy="715236"/>
          </a:xfrm>
        </p:spPr>
        <p:txBody>
          <a:bodyPr>
            <a:normAutofit/>
          </a:bodyPr>
          <a:lstStyle/>
          <a:p>
            <a:pPr algn="just"/>
            <a:r>
              <a:rPr lang="pt-PT" sz="2400" b="1" dirty="0" smtClean="0"/>
              <a:t>Funcionamento de uma Central Hidroelétrica</a:t>
            </a:r>
          </a:p>
          <a:p>
            <a:pPr algn="just"/>
            <a:endParaRPr lang="pt-PT" sz="2400" b="1" dirty="0" smtClean="0"/>
          </a:p>
          <a:p>
            <a:pPr algn="just"/>
            <a:endParaRPr lang="pt-PT" sz="2400" b="1" dirty="0" smtClean="0"/>
          </a:p>
          <a:p>
            <a:pPr algn="just">
              <a:buFont typeface="Wingdings" panose="05000000000000000000" pitchFamily="2" charset="2"/>
              <a:buChar char="à"/>
            </a:pPr>
            <a:endParaRPr lang="pt-PT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4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Resultado de imagem para boneco com duvid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789" y="4591388"/>
            <a:ext cx="771557" cy="108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Cloud Callout 74"/>
          <p:cNvSpPr/>
          <p:nvPr/>
        </p:nvSpPr>
        <p:spPr>
          <a:xfrm>
            <a:off x="2659341" y="4264704"/>
            <a:ext cx="2385110" cy="792352"/>
          </a:xfrm>
          <a:prstGeom prst="cloudCallout">
            <a:avLst>
              <a:gd name="adj1" fmla="val -75009"/>
              <a:gd name="adj2" fmla="val 52317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schemeClr val="tx1"/>
                </a:solidFill>
                <a:hlinkClick r:id="rId6"/>
              </a:rPr>
              <a:t>Assiste a este vídeo e tira as tuas dúvidas!</a:t>
            </a:r>
            <a:endParaRPr lang="pt-PT" sz="12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72" y="2181212"/>
            <a:ext cx="11125056" cy="198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0901" y="1584211"/>
            <a:ext cx="10280840" cy="4128385"/>
          </a:xfrm>
        </p:spPr>
        <p:txBody>
          <a:bodyPr>
            <a:normAutofit/>
          </a:bodyPr>
          <a:lstStyle/>
          <a:p>
            <a:pPr algn="just"/>
            <a:r>
              <a:rPr lang="pt-PT" b="1" dirty="0" smtClean="0"/>
              <a:t>Transferências e transformações de energia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 smtClean="0">
                <a:sym typeface="Wingdings" panose="05000000000000000000" pitchFamily="2" charset="2"/>
              </a:rPr>
              <a:t> Numa </a:t>
            </a:r>
            <a:r>
              <a:rPr lang="pt-PT" sz="2200" b="1" dirty="0" smtClean="0">
                <a:sym typeface="Wingdings" panose="05000000000000000000" pitchFamily="2" charset="2"/>
              </a:rPr>
              <a:t>Central Hidroelétrica</a:t>
            </a:r>
            <a:r>
              <a:rPr lang="pt-PT" sz="2200" dirty="0" smtClean="0">
                <a:sym typeface="Wingdings" panose="05000000000000000000" pitchFamily="2" charset="2"/>
              </a:rPr>
              <a:t>, a fonte de energia é a água, armazenada na albufeira; Esta água possui </a:t>
            </a:r>
            <a:r>
              <a:rPr lang="pt-PT" sz="2200" b="1" dirty="0" smtClean="0">
                <a:sym typeface="Wingdings" panose="05000000000000000000" pitchFamily="2" charset="2"/>
              </a:rPr>
              <a:t>energia potencial gravítica</a:t>
            </a:r>
            <a:r>
              <a:rPr lang="pt-PT" sz="2200" dirty="0" smtClean="0">
                <a:sym typeface="Wingdings" panose="05000000000000000000" pitchFamily="2" charset="2"/>
              </a:rPr>
              <a:t>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 smtClean="0">
                <a:sym typeface="Wingdings" panose="05000000000000000000" pitchFamily="2" charset="2"/>
              </a:rPr>
              <a:t> A </a:t>
            </a:r>
            <a:r>
              <a:rPr lang="pt-PT" sz="2200" b="1" dirty="0" smtClean="0">
                <a:sym typeface="Wingdings" panose="05000000000000000000" pitchFamily="2" charset="2"/>
              </a:rPr>
              <a:t>energia potencial gravítica </a:t>
            </a:r>
            <a:r>
              <a:rPr lang="pt-PT" sz="2200" dirty="0" smtClean="0">
                <a:sym typeface="Wingdings" panose="05000000000000000000" pitchFamily="2" charset="2"/>
              </a:rPr>
              <a:t>contida na água </a:t>
            </a:r>
            <a:r>
              <a:rPr lang="pt-PT" sz="2200" b="1" dirty="0" smtClean="0">
                <a:sym typeface="Wingdings" panose="05000000000000000000" pitchFamily="2" charset="2"/>
              </a:rPr>
              <a:t>transforma-se</a:t>
            </a:r>
            <a:r>
              <a:rPr lang="pt-PT" sz="2200" dirty="0" smtClean="0">
                <a:sym typeface="Wingdings" panose="05000000000000000000" pitchFamily="2" charset="2"/>
              </a:rPr>
              <a:t> em </a:t>
            </a:r>
            <a:r>
              <a:rPr lang="pt-PT" sz="2200" b="1" dirty="0" smtClean="0">
                <a:sym typeface="Wingdings" panose="05000000000000000000" pitchFamily="2" charset="2"/>
              </a:rPr>
              <a:t>energia cinética</a:t>
            </a:r>
            <a:r>
              <a:rPr lang="pt-PT" sz="2200" dirty="0" smtClean="0">
                <a:sym typeface="Wingdings" panose="05000000000000000000" pitchFamily="2" charset="2"/>
              </a:rPr>
              <a:t>, durante a sua passagem através das </a:t>
            </a:r>
            <a:r>
              <a:rPr lang="pt-PT" sz="2200" b="1" dirty="0" smtClean="0">
                <a:sym typeface="Wingdings" panose="05000000000000000000" pitchFamily="2" charset="2"/>
              </a:rPr>
              <a:t>condutas</a:t>
            </a:r>
            <a:r>
              <a:rPr lang="pt-PT" sz="2200" dirty="0" smtClean="0">
                <a:sym typeface="Wingdings" panose="05000000000000000000" pitchFamily="2" charset="2"/>
              </a:rPr>
              <a:t>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>
                <a:sym typeface="Wingdings" panose="05000000000000000000" pitchFamily="2" charset="2"/>
              </a:rPr>
              <a:t> </a:t>
            </a:r>
            <a:r>
              <a:rPr lang="pt-PT" sz="2200" dirty="0" smtClean="0">
                <a:sym typeface="Wingdings" panose="05000000000000000000" pitchFamily="2" charset="2"/>
              </a:rPr>
              <a:t>A </a:t>
            </a:r>
            <a:r>
              <a:rPr lang="pt-PT" sz="2200" b="1" dirty="0" smtClean="0">
                <a:sym typeface="Wingdings" panose="05000000000000000000" pitchFamily="2" charset="2"/>
              </a:rPr>
              <a:t>energia cinética </a:t>
            </a:r>
            <a:r>
              <a:rPr lang="pt-PT" sz="2200" dirty="0" smtClean="0">
                <a:sym typeface="Wingdings" panose="05000000000000000000" pitchFamily="2" charset="2"/>
              </a:rPr>
              <a:t>da água é </a:t>
            </a:r>
            <a:r>
              <a:rPr lang="pt-PT" sz="2200" b="1" dirty="0" smtClean="0">
                <a:sym typeface="Wingdings" panose="05000000000000000000" pitchFamily="2" charset="2"/>
              </a:rPr>
              <a:t>transferida</a:t>
            </a:r>
            <a:r>
              <a:rPr lang="pt-PT" sz="2200" dirty="0" smtClean="0">
                <a:sym typeface="Wingdings" panose="05000000000000000000" pitchFamily="2" charset="2"/>
              </a:rPr>
              <a:t> para as </a:t>
            </a:r>
            <a:r>
              <a:rPr lang="pt-PT" sz="2200" b="1" dirty="0" smtClean="0">
                <a:sym typeface="Wingdings" panose="05000000000000000000" pitchFamily="2" charset="2"/>
              </a:rPr>
              <a:t>turbinas</a:t>
            </a:r>
            <a:r>
              <a:rPr lang="pt-PT" sz="2200" dirty="0" smtClean="0">
                <a:sym typeface="Wingdings" panose="05000000000000000000" pitchFamily="2" charset="2"/>
              </a:rPr>
              <a:t>, fazendo movimentar as respetivas pás. Há assim </a:t>
            </a:r>
            <a:r>
              <a:rPr lang="pt-PT" sz="2200" b="1" dirty="0" smtClean="0">
                <a:sym typeface="Wingdings" panose="05000000000000000000" pitchFamily="2" charset="2"/>
              </a:rPr>
              <a:t>transferência</a:t>
            </a:r>
            <a:r>
              <a:rPr lang="pt-PT" sz="2200" dirty="0" smtClean="0">
                <a:sym typeface="Wingdings" panose="05000000000000000000" pitchFamily="2" charset="2"/>
              </a:rPr>
              <a:t> da </a:t>
            </a:r>
            <a:r>
              <a:rPr lang="pt-PT" sz="2200" b="1" dirty="0" smtClean="0">
                <a:sym typeface="Wingdings" panose="05000000000000000000" pitchFamily="2" charset="2"/>
              </a:rPr>
              <a:t>energia cinética </a:t>
            </a:r>
            <a:r>
              <a:rPr lang="pt-PT" sz="2200" dirty="0" smtClean="0">
                <a:sym typeface="Wingdings" panose="05000000000000000000" pitchFamily="2" charset="2"/>
              </a:rPr>
              <a:t>da água para as </a:t>
            </a:r>
            <a:r>
              <a:rPr lang="pt-PT" sz="2200" b="1" dirty="0" smtClean="0">
                <a:sym typeface="Wingdings" panose="05000000000000000000" pitchFamily="2" charset="2"/>
              </a:rPr>
              <a:t>turbinas</a:t>
            </a:r>
            <a:r>
              <a:rPr lang="pt-PT" sz="2200" dirty="0" smtClean="0">
                <a:sym typeface="Wingdings" panose="05000000000000000000" pitchFamily="2" charset="2"/>
              </a:rPr>
              <a:t>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 smtClean="0">
                <a:sym typeface="Wingdings" panose="05000000000000000000" pitchFamily="2" charset="2"/>
              </a:rPr>
              <a:t> A </a:t>
            </a:r>
            <a:r>
              <a:rPr lang="pt-PT" sz="2200" b="1" dirty="0" smtClean="0">
                <a:sym typeface="Wingdings" panose="05000000000000000000" pitchFamily="2" charset="2"/>
              </a:rPr>
              <a:t>turbina</a:t>
            </a:r>
            <a:r>
              <a:rPr lang="pt-PT" sz="2200" dirty="0" smtClean="0">
                <a:sym typeface="Wingdings" panose="05000000000000000000" pitchFamily="2" charset="2"/>
              </a:rPr>
              <a:t> está associada a um </a:t>
            </a:r>
            <a:r>
              <a:rPr lang="pt-PT" sz="2200" b="1" dirty="0" smtClean="0">
                <a:sym typeface="Wingdings" panose="05000000000000000000" pitchFamily="2" charset="2"/>
              </a:rPr>
              <a:t>alternador</a:t>
            </a:r>
            <a:r>
              <a:rPr lang="pt-PT" sz="2200" dirty="0" smtClean="0">
                <a:sym typeface="Wingdings" panose="05000000000000000000" pitchFamily="2" charset="2"/>
              </a:rPr>
              <a:t> que </a:t>
            </a:r>
            <a:r>
              <a:rPr lang="pt-PT" sz="2200" b="1" dirty="0" smtClean="0">
                <a:sym typeface="Wingdings" panose="05000000000000000000" pitchFamily="2" charset="2"/>
              </a:rPr>
              <a:t>transforma</a:t>
            </a:r>
            <a:r>
              <a:rPr lang="pt-PT" sz="2200" dirty="0" smtClean="0">
                <a:sym typeface="Wingdings" panose="05000000000000000000" pitchFamily="2" charset="2"/>
              </a:rPr>
              <a:t> a </a:t>
            </a:r>
            <a:r>
              <a:rPr lang="pt-PT" sz="2200" b="1" dirty="0" smtClean="0">
                <a:sym typeface="Wingdings" panose="05000000000000000000" pitchFamily="2" charset="2"/>
              </a:rPr>
              <a:t>energia cinética </a:t>
            </a:r>
            <a:r>
              <a:rPr lang="pt-PT" sz="2200" dirty="0" smtClean="0">
                <a:sym typeface="Wingdings" panose="05000000000000000000" pitchFamily="2" charset="2"/>
              </a:rPr>
              <a:t>em </a:t>
            </a:r>
            <a:r>
              <a:rPr lang="pt-PT" sz="2200" b="1" dirty="0" smtClean="0">
                <a:sym typeface="Wingdings" panose="05000000000000000000" pitchFamily="2" charset="2"/>
              </a:rPr>
              <a:t>energia elétrica</a:t>
            </a:r>
            <a:r>
              <a:rPr lang="pt-PT" sz="2200" dirty="0" smtClean="0">
                <a:sym typeface="Wingdings" panose="05000000000000000000" pitchFamily="2" charset="2"/>
              </a:rPr>
              <a:t>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 smtClean="0">
                <a:sym typeface="Wingdings" panose="05000000000000000000" pitchFamily="2" charset="2"/>
              </a:rPr>
              <a:t>A </a:t>
            </a:r>
            <a:r>
              <a:rPr lang="pt-PT" sz="2200" b="1" dirty="0" smtClean="0">
                <a:sym typeface="Wingdings" panose="05000000000000000000" pitchFamily="2" charset="2"/>
              </a:rPr>
              <a:t>energia elétrica </a:t>
            </a:r>
            <a:r>
              <a:rPr lang="pt-PT" sz="2200" dirty="0" smtClean="0">
                <a:sym typeface="Wingdings" panose="05000000000000000000" pitchFamily="2" charset="2"/>
              </a:rPr>
              <a:t>gerada é, posteriormente, </a:t>
            </a:r>
            <a:r>
              <a:rPr lang="pt-PT" sz="2200" b="1" dirty="0" smtClean="0">
                <a:sym typeface="Wingdings" panose="05000000000000000000" pitchFamily="2" charset="2"/>
              </a:rPr>
              <a:t>transferida</a:t>
            </a:r>
            <a:r>
              <a:rPr lang="pt-PT" sz="2200" dirty="0" smtClean="0">
                <a:sym typeface="Wingdings" panose="05000000000000000000" pitchFamily="2" charset="2"/>
              </a:rPr>
              <a:t> para os diferentes locais de utilização através de</a:t>
            </a:r>
            <a:r>
              <a:rPr lang="pt-PT" sz="2200" b="1" dirty="0" smtClean="0">
                <a:sym typeface="Wingdings" panose="05000000000000000000" pitchFamily="2" charset="2"/>
              </a:rPr>
              <a:t> cabos de alta tensão</a:t>
            </a:r>
            <a:r>
              <a:rPr lang="pt-PT" sz="2200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buFont typeface="Wingdings" panose="05000000000000000000" pitchFamily="2" charset="2"/>
              <a:buChar char="à"/>
            </a:pPr>
            <a:endParaRPr lang="pt-PT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5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40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6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97239"/>
              </p:ext>
            </p:extLst>
          </p:nvPr>
        </p:nvGraphicFramePr>
        <p:xfrm>
          <a:off x="1000140" y="2191212"/>
          <a:ext cx="1016415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2078"/>
                <a:gridCol w="50820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Vantagens</a:t>
                      </a:r>
                      <a:r>
                        <a:rPr lang="pt-PT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PT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Desvantagens</a:t>
                      </a:r>
                      <a:endParaRPr lang="pt-PT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PT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ransformação  limpa de</a:t>
                      </a:r>
                      <a:r>
                        <a:rPr lang="pt-PT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</a:t>
                      </a:r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recurso energético natural</a:t>
                      </a:r>
                      <a:r>
                        <a:rPr lang="pt-PT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água;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Não há resíduos 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Apresenta baixo custo;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Além </a:t>
                      </a:r>
                      <a:r>
                        <a:rPr lang="pt-PT" sz="16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gerar de </a:t>
                      </a:r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energia elétrica, o aproveitamento hidroelétrico proporciona outros usos tais como a irrigação, navegação, </a:t>
                      </a:r>
                      <a:r>
                        <a:rPr lang="pt-PT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Crescimento do turismo na região onde se insere esta energia;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 água é um recurso renovável.</a:t>
                      </a:r>
                      <a:endParaRPr lang="pt-PT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Ocupam áreas extensas de produção de alimentos e florestas;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Alteram fortemente a paisagem e com isso prejudicam muitas espécies de seres vivos;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Causa erosão dos solos que pode ter impacto na vegetação local;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Decomposição de florestas inundadas, produzindo metano;</a:t>
                      </a:r>
                    </a:p>
                    <a:p>
                      <a:pPr algn="just"/>
                      <a:r>
                        <a:rPr lang="pt-PT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Provoca alterações climáticas que irão comprometer a fauna e a flora. 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391831" y="5381979"/>
            <a:ext cx="5168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1200" b="1" dirty="0" smtClean="0"/>
              <a:t>Sabe mais em: </a:t>
            </a:r>
            <a:r>
              <a:rPr lang="pt-PT" sz="1200" u="sng" dirty="0">
                <a:hlinkClick r:id="rId5"/>
              </a:rPr>
              <a:t>http://energiasalternativas.webnode.com.pt/energia-hidrica/</a:t>
            </a:r>
            <a:endParaRPr lang="pt-PT" sz="1200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3074" name="Picture 2" descr="Resultado de imagem para vantagens e desvantage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12" y="1542771"/>
            <a:ext cx="1704186" cy="123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05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Centrais Hidroelétricas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60901" y="1871117"/>
            <a:ext cx="5574370" cy="3081917"/>
          </a:xfrm>
        </p:spPr>
        <p:txBody>
          <a:bodyPr>
            <a:normAutofit fontScale="92500"/>
          </a:bodyPr>
          <a:lstStyle/>
          <a:p>
            <a:pPr algn="just"/>
            <a:r>
              <a:rPr lang="pt-PT" sz="2600" b="1" dirty="0" smtClean="0"/>
              <a:t>Em Portugal…</a:t>
            </a:r>
          </a:p>
          <a:p>
            <a:pPr marL="0" indent="0" algn="just">
              <a:buNone/>
            </a:pPr>
            <a:endParaRPr lang="pt-PT" sz="2600" b="1" dirty="0" smtClean="0"/>
          </a:p>
          <a:p>
            <a:pPr algn="just">
              <a:buFont typeface="Wingdings" panose="05000000000000000000" pitchFamily="2" charset="2"/>
              <a:buChar char="à"/>
            </a:pPr>
            <a:r>
              <a:rPr lang="pt-PT" sz="2200" dirty="0" smtClean="0">
                <a:sym typeface="Wingdings" panose="05000000000000000000" pitchFamily="2" charset="2"/>
              </a:rPr>
              <a:t> Atualmente cerca de 3</a:t>
            </a:r>
            <a:r>
              <a:rPr lang="pt-PT" sz="2200" dirty="0" smtClean="0"/>
              <a:t>0</a:t>
            </a:r>
            <a:r>
              <a:rPr lang="pt-PT" sz="2200" dirty="0"/>
              <a:t>% de </a:t>
            </a:r>
            <a:r>
              <a:rPr lang="pt-PT" sz="2200" dirty="0" smtClean="0"/>
              <a:t>eletricidade </a:t>
            </a:r>
            <a:r>
              <a:rPr lang="pt-PT" sz="2200" dirty="0"/>
              <a:t>consumida no nosso país tem origem hídrica, comparando </a:t>
            </a:r>
            <a:r>
              <a:rPr lang="pt-PT" sz="2200" dirty="0" smtClean="0"/>
              <a:t>com outras </a:t>
            </a:r>
            <a:r>
              <a:rPr lang="pt-PT" sz="2200" dirty="0"/>
              <a:t>energias </a:t>
            </a:r>
            <a:r>
              <a:rPr lang="pt-PT" sz="2200" dirty="0" smtClean="0"/>
              <a:t>alternativas, </a:t>
            </a:r>
            <a:r>
              <a:rPr lang="pt-PT" sz="2200" dirty="0"/>
              <a:t>sendo que as zonas com forte potencial são as zonas do Norte e Centro </a:t>
            </a:r>
            <a:r>
              <a:rPr lang="pt-PT" sz="2200" dirty="0" smtClean="0"/>
              <a:t>do país. 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/>
            </a:r>
            <a:br>
              <a:rPr lang="pt-PT" sz="2400" dirty="0"/>
            </a:br>
            <a:endParaRPr lang="pt-PT" dirty="0" smtClean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7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://files.energiasalternativas.webnode.com.pt/200000072-18b7a19b1e/Imagem4-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287" y="1504460"/>
            <a:ext cx="3397769" cy="3923198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366740" y="5275434"/>
            <a:ext cx="5168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1200" b="1" dirty="0" smtClean="0"/>
              <a:t>Sabe mais em: </a:t>
            </a:r>
            <a:r>
              <a:rPr lang="pt-PT" sz="1200" u="sng" dirty="0">
                <a:hlinkClick r:id="rId6"/>
              </a:rPr>
              <a:t>http://energiasalternativas.webnode.com.pt/energia-hidrica/</a:t>
            </a:r>
            <a:endParaRPr lang="pt-PT" sz="1200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>
          <a:xfrm>
            <a:off x="6535271" y="5382909"/>
            <a:ext cx="6022971" cy="1016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15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Figura </a:t>
            </a:r>
            <a:r>
              <a:rPr lang="pt-PT" sz="1500" b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pt-PT" sz="1500" b="1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– </a:t>
            </a:r>
            <a:r>
              <a:rPr lang="pt-PT" sz="15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Produção de Energia Hidroelétrica em Portugal.</a:t>
            </a:r>
          </a:p>
        </p:txBody>
      </p:sp>
    </p:spTree>
    <p:extLst>
      <p:ext uri="{BB962C8B-B14F-4D97-AF65-F5344CB8AC3E}">
        <p14:creationId xmlns:p14="http://schemas.microsoft.com/office/powerpoint/2010/main" val="212719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340289"/>
            <a:ext cx="10353660" cy="307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b="1" dirty="0" smtClean="0"/>
              <a:t>As informações presentes neste documento tiveram como base o Manual de Física de 10.º Ano:</a:t>
            </a:r>
          </a:p>
          <a:p>
            <a:r>
              <a:rPr lang="pt-PT" sz="2000" dirty="0" smtClean="0"/>
              <a:t>Rodrigues M., Dias F.; </a:t>
            </a:r>
            <a:r>
              <a:rPr lang="pt-PT" sz="2000" i="1" dirty="0" smtClean="0"/>
              <a:t>Física na Nossa Vida -</a:t>
            </a:r>
            <a:r>
              <a:rPr lang="pt-PT" sz="2000" dirty="0" smtClean="0"/>
              <a:t> Física e Química A: Física 10.º Ano; Porto Editora: Porto; ISBN: 978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 smtClean="0"/>
              <a:t>972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-0-</a:t>
            </a:r>
            <a:r>
              <a:rPr lang="pt-PT" sz="2000" dirty="0" smtClean="0"/>
              <a:t>42304</a:t>
            </a:r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PT" sz="2000" dirty="0"/>
              <a:t>7</a:t>
            </a:r>
            <a:r>
              <a:rPr lang="pt-PT" sz="2000" dirty="0" smtClean="0"/>
              <a:t>;</a:t>
            </a:r>
          </a:p>
          <a:p>
            <a:endParaRPr lang="pt-PT" sz="2000" dirty="0"/>
          </a:p>
          <a:p>
            <a:pPr marL="0" indent="0" algn="just">
              <a:buNone/>
            </a:pPr>
            <a:r>
              <a:rPr lang="pt-PT" sz="2000" dirty="0" smtClean="0"/>
              <a:t>Todas as informações de outra autoria encontram-se devidamente identificadas.</a:t>
            </a:r>
          </a:p>
          <a:p>
            <a:pPr marL="0" indent="0" algn="just">
              <a:buNone/>
            </a:pPr>
            <a:endParaRPr lang="pt-PT" sz="2000" dirty="0" smtClean="0"/>
          </a:p>
          <a:p>
            <a:pPr marL="0" indent="0" algn="just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200" b="1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8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8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Footlight MT Light"/>
        <a:ea typeface=""/>
        <a:cs typeface=""/>
      </a:majorFont>
      <a:minorFont>
        <a:latin typeface="Footlight M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Watertheme</Template>
  <TotalTime>308</TotalTime>
  <Words>426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Footlight MT Light</vt:lpstr>
      <vt:lpstr>Times New Roman</vt:lpstr>
      <vt:lpstr>Wingdings</vt:lpstr>
      <vt:lpstr>Tema do Office</vt:lpstr>
      <vt:lpstr>Centrais Hidroelétricas </vt:lpstr>
      <vt:lpstr>Centrais Hidroelétricas</vt:lpstr>
      <vt:lpstr>Centrais Hidroelétricas</vt:lpstr>
      <vt:lpstr>Centrais Hidroelétricas</vt:lpstr>
      <vt:lpstr>Centrais Hidroelétricas</vt:lpstr>
      <vt:lpstr>Centrais Hidroelétricas</vt:lpstr>
      <vt:lpstr>Centrais Hidroelétricas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Cláudia Proença</dc:creator>
  <cp:lastModifiedBy>Ana Cláudia Proença</cp:lastModifiedBy>
  <cp:revision>37</cp:revision>
  <dcterms:created xsi:type="dcterms:W3CDTF">2016-08-07T20:08:56Z</dcterms:created>
  <dcterms:modified xsi:type="dcterms:W3CDTF">2016-08-25T18:11:17Z</dcterms:modified>
</cp:coreProperties>
</file>