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89" r:id="rId4"/>
    <p:sldId id="280" r:id="rId5"/>
    <p:sldId id="290" r:id="rId6"/>
    <p:sldId id="291" r:id="rId7"/>
    <p:sldId id="292" r:id="rId8"/>
    <p:sldId id="293" r:id="rId9"/>
    <p:sldId id="294" r:id="rId10"/>
    <p:sldId id="295" r:id="rId11"/>
    <p:sldId id="297" r:id="rId12"/>
    <p:sldId id="296" r:id="rId13"/>
    <p:sldId id="298" r:id="rId14"/>
    <p:sldId id="299" r:id="rId15"/>
    <p:sldId id="300" r:id="rId16"/>
    <p:sldId id="301" r:id="rId17"/>
    <p:sldId id="264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F7860-15B3-40BD-847A-A53A11CB1DF6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ED274FC-DE6D-4381-A0A7-2E3758D1AEF5}">
      <dgm:prSet phldrT="[Texto]" custT="1"/>
      <dgm:spPr/>
      <dgm:t>
        <a:bodyPr/>
        <a:lstStyle/>
        <a:p>
          <a:r>
            <a:rPr lang="pt-PT" sz="2000" b="1" dirty="0" smtClean="0"/>
            <a:t>Curso Superior</a:t>
          </a:r>
          <a:endParaRPr lang="pt-PT" sz="2000" b="1" dirty="0"/>
        </a:p>
      </dgm:t>
    </dgm:pt>
    <dgm:pt modelId="{2EF0D08A-C4B3-4DC5-95AD-500FCA4DEB36}" type="parTrans" cxnId="{35DA2DC7-6194-48AF-8E90-C4FD93F210BD}">
      <dgm:prSet/>
      <dgm:spPr/>
      <dgm:t>
        <a:bodyPr/>
        <a:lstStyle/>
        <a:p>
          <a:endParaRPr lang="pt-PT"/>
        </a:p>
      </dgm:t>
    </dgm:pt>
    <dgm:pt modelId="{0B4C90F6-2CF9-4976-ACBE-B36C2734F124}" type="sibTrans" cxnId="{35DA2DC7-6194-48AF-8E90-C4FD93F210BD}">
      <dgm:prSet/>
      <dgm:spPr/>
      <dgm:t>
        <a:bodyPr/>
        <a:lstStyle/>
        <a:p>
          <a:endParaRPr lang="pt-PT"/>
        </a:p>
      </dgm:t>
    </dgm:pt>
    <dgm:pt modelId="{E68A7098-0B04-441B-91A3-77F91C41F24F}">
      <dgm:prSet phldrT="[Texto]"/>
      <dgm:spPr/>
      <dgm:t>
        <a:bodyPr/>
        <a:lstStyle/>
        <a:p>
          <a:r>
            <a:rPr lang="pt-PT" sz="1400" dirty="0" smtClean="0"/>
            <a:t>Corresponde ao torço a montante, onde o rio atua como agente erosivo. O vale é em garganta e as vertentes são muito acentuadas.</a:t>
          </a:r>
          <a:endParaRPr lang="pt-PT" sz="1400" dirty="0"/>
        </a:p>
      </dgm:t>
    </dgm:pt>
    <dgm:pt modelId="{307AF825-7F24-4664-B352-348E99CE85B4}" type="parTrans" cxnId="{54E934ED-3A3A-43D0-8FC1-CF9BF0557DAE}">
      <dgm:prSet/>
      <dgm:spPr/>
      <dgm:t>
        <a:bodyPr/>
        <a:lstStyle/>
        <a:p>
          <a:endParaRPr lang="pt-PT"/>
        </a:p>
      </dgm:t>
    </dgm:pt>
    <dgm:pt modelId="{A50B6EF1-EBE2-4E53-BD83-3D1BD5ECE00E}" type="sibTrans" cxnId="{54E934ED-3A3A-43D0-8FC1-CF9BF0557DAE}">
      <dgm:prSet/>
      <dgm:spPr/>
      <dgm:t>
        <a:bodyPr/>
        <a:lstStyle/>
        <a:p>
          <a:endParaRPr lang="pt-PT"/>
        </a:p>
      </dgm:t>
    </dgm:pt>
    <dgm:pt modelId="{EFD566C7-8BE1-4140-91E2-0D062AC180C9}">
      <dgm:prSet phldrT="[Texto]" custT="1"/>
      <dgm:spPr/>
      <dgm:t>
        <a:bodyPr/>
        <a:lstStyle/>
        <a:p>
          <a:r>
            <a:rPr lang="pt-PT" sz="2000" b="1" dirty="0" smtClean="0"/>
            <a:t>Curso intermédio</a:t>
          </a:r>
          <a:endParaRPr lang="pt-PT" sz="2000" b="1" dirty="0"/>
        </a:p>
      </dgm:t>
    </dgm:pt>
    <dgm:pt modelId="{CC419CFD-3A3C-4E34-A43B-3312F6064C52}" type="parTrans" cxnId="{195463A5-D741-4C68-B026-A0F1115EAF03}">
      <dgm:prSet/>
      <dgm:spPr/>
      <dgm:t>
        <a:bodyPr/>
        <a:lstStyle/>
        <a:p>
          <a:endParaRPr lang="pt-PT"/>
        </a:p>
      </dgm:t>
    </dgm:pt>
    <dgm:pt modelId="{B329D4A5-5F50-4882-BBBA-EBEAD267DD07}" type="sibTrans" cxnId="{195463A5-D741-4C68-B026-A0F1115EAF03}">
      <dgm:prSet/>
      <dgm:spPr/>
      <dgm:t>
        <a:bodyPr/>
        <a:lstStyle/>
        <a:p>
          <a:endParaRPr lang="pt-PT"/>
        </a:p>
      </dgm:t>
    </dgm:pt>
    <dgm:pt modelId="{5F07BB17-9B90-46D8-8490-27149A98C980}">
      <dgm:prSet phldrT="[Texto]"/>
      <dgm:spPr/>
      <dgm:t>
        <a:bodyPr/>
        <a:lstStyle/>
        <a:p>
          <a:r>
            <a:rPr lang="pt-PT" sz="1400" dirty="0" smtClean="0"/>
            <a:t>Corresponde ao torço, onde predomina o transporte. O rio possui mais água e sedimentos. O vale é mais aberto e o fundo mais largo.</a:t>
          </a:r>
          <a:endParaRPr lang="pt-PT" sz="1400" dirty="0"/>
        </a:p>
      </dgm:t>
    </dgm:pt>
    <dgm:pt modelId="{D61BD11C-B37F-4BE7-882A-EDFCE69FC9C0}" type="parTrans" cxnId="{49773B22-B399-4BE1-A171-CF66BB7208E7}">
      <dgm:prSet/>
      <dgm:spPr/>
      <dgm:t>
        <a:bodyPr/>
        <a:lstStyle/>
        <a:p>
          <a:endParaRPr lang="pt-PT"/>
        </a:p>
      </dgm:t>
    </dgm:pt>
    <dgm:pt modelId="{F960D01D-4AEB-4DB5-AFF4-BECBA327CF78}" type="sibTrans" cxnId="{49773B22-B399-4BE1-A171-CF66BB7208E7}">
      <dgm:prSet/>
      <dgm:spPr/>
      <dgm:t>
        <a:bodyPr/>
        <a:lstStyle/>
        <a:p>
          <a:endParaRPr lang="pt-PT"/>
        </a:p>
      </dgm:t>
    </dgm:pt>
    <dgm:pt modelId="{E3773E19-764E-4491-A49E-636E4DE680CA}">
      <dgm:prSet phldrT="[Texto]" custT="1"/>
      <dgm:spPr/>
      <dgm:t>
        <a:bodyPr/>
        <a:lstStyle/>
        <a:p>
          <a:r>
            <a:rPr lang="pt-PT" sz="2000" b="1" dirty="0" smtClean="0"/>
            <a:t>Curso inferior</a:t>
          </a:r>
          <a:endParaRPr lang="pt-PT" sz="2000" b="1" dirty="0"/>
        </a:p>
      </dgm:t>
    </dgm:pt>
    <dgm:pt modelId="{737029D7-580D-4AC6-BC62-673C627F3ED3}" type="parTrans" cxnId="{5578832B-2FBE-4938-913C-D81709C63F16}">
      <dgm:prSet/>
      <dgm:spPr/>
      <dgm:t>
        <a:bodyPr/>
        <a:lstStyle/>
        <a:p>
          <a:endParaRPr lang="pt-PT"/>
        </a:p>
      </dgm:t>
    </dgm:pt>
    <dgm:pt modelId="{5FE335B3-F399-4578-9D08-693631615CDB}" type="sibTrans" cxnId="{5578832B-2FBE-4938-913C-D81709C63F16}">
      <dgm:prSet/>
      <dgm:spPr/>
      <dgm:t>
        <a:bodyPr/>
        <a:lstStyle/>
        <a:p>
          <a:endParaRPr lang="pt-PT"/>
        </a:p>
      </dgm:t>
    </dgm:pt>
    <dgm:pt modelId="{800B095A-AB8E-4B1C-A945-AAD23092E22C}">
      <dgm:prSet phldrT="[Texto]"/>
      <dgm:spPr/>
      <dgm:t>
        <a:bodyPr/>
        <a:lstStyle/>
        <a:p>
          <a:r>
            <a:rPr lang="pt-PT" sz="1400" dirty="0" smtClean="0"/>
            <a:t>Corresponde ao torço a jusante, onde se observa maior acumulação de sedimentos. O declive é reduzido, fazendo com que a energia do rio seja sobretudo lateral e o vale se alargue.</a:t>
          </a:r>
          <a:endParaRPr lang="pt-PT" sz="1400" dirty="0"/>
        </a:p>
      </dgm:t>
    </dgm:pt>
    <dgm:pt modelId="{41A253B2-BA7C-41CD-89CE-DCC9099C8904}" type="parTrans" cxnId="{C15F33D5-D949-430A-A0AC-586D9ED58642}">
      <dgm:prSet/>
      <dgm:spPr/>
      <dgm:t>
        <a:bodyPr/>
        <a:lstStyle/>
        <a:p>
          <a:endParaRPr lang="pt-PT"/>
        </a:p>
      </dgm:t>
    </dgm:pt>
    <dgm:pt modelId="{C124EDCA-E8CC-4126-8461-BEA6275E0C85}" type="sibTrans" cxnId="{C15F33D5-D949-430A-A0AC-586D9ED58642}">
      <dgm:prSet/>
      <dgm:spPr/>
      <dgm:t>
        <a:bodyPr/>
        <a:lstStyle/>
        <a:p>
          <a:endParaRPr lang="pt-PT"/>
        </a:p>
      </dgm:t>
    </dgm:pt>
    <dgm:pt modelId="{69461DDF-2B8E-4BB3-801C-66D97DF4758B}" type="pres">
      <dgm:prSet presAssocID="{276F7860-15B3-40BD-847A-A53A11CB1DF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1DDC34E-7076-43DC-829A-E46DAAF49DA0}" type="pres">
      <dgm:prSet presAssocID="{5ED274FC-DE6D-4381-A0A7-2E3758D1AEF5}" presName="comp" presStyleCnt="0"/>
      <dgm:spPr/>
    </dgm:pt>
    <dgm:pt modelId="{A39E06D8-3F56-4575-8E4F-877F17E8A3DD}" type="pres">
      <dgm:prSet presAssocID="{5ED274FC-DE6D-4381-A0A7-2E3758D1AEF5}" presName="box" presStyleLbl="node1" presStyleIdx="0" presStyleCnt="3" custLinFactNeighborY="1288"/>
      <dgm:spPr/>
      <dgm:t>
        <a:bodyPr/>
        <a:lstStyle/>
        <a:p>
          <a:endParaRPr lang="pt-PT"/>
        </a:p>
      </dgm:t>
    </dgm:pt>
    <dgm:pt modelId="{29068A77-85B5-4318-84C2-BE003325EC11}" type="pres">
      <dgm:prSet presAssocID="{5ED274FC-DE6D-4381-A0A7-2E3758D1AEF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BA8F83-7EEF-42B5-A444-4F84D1ED5B92}" type="pres">
      <dgm:prSet presAssocID="{5ED274FC-DE6D-4381-A0A7-2E3758D1AEF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BAD7CF8-97E3-49F0-BF76-575933E45F59}" type="pres">
      <dgm:prSet presAssocID="{0B4C90F6-2CF9-4976-ACBE-B36C2734F124}" presName="spacer" presStyleCnt="0"/>
      <dgm:spPr/>
    </dgm:pt>
    <dgm:pt modelId="{B7E7675E-4004-489C-A168-7B3390FF5B53}" type="pres">
      <dgm:prSet presAssocID="{EFD566C7-8BE1-4140-91E2-0D062AC180C9}" presName="comp" presStyleCnt="0"/>
      <dgm:spPr/>
    </dgm:pt>
    <dgm:pt modelId="{C99007C6-8C41-4D8D-8F39-B74A1D8EC952}" type="pres">
      <dgm:prSet presAssocID="{EFD566C7-8BE1-4140-91E2-0D062AC180C9}" presName="box" presStyleLbl="node1" presStyleIdx="1" presStyleCnt="3"/>
      <dgm:spPr/>
      <dgm:t>
        <a:bodyPr/>
        <a:lstStyle/>
        <a:p>
          <a:endParaRPr lang="pt-PT"/>
        </a:p>
      </dgm:t>
    </dgm:pt>
    <dgm:pt modelId="{AB657743-0496-4BBD-8755-FA67AA22B3D0}" type="pres">
      <dgm:prSet presAssocID="{EFD566C7-8BE1-4140-91E2-0D062AC180C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9B4E98F-F579-49F2-A38F-83107F411012}" type="pres">
      <dgm:prSet presAssocID="{EFD566C7-8BE1-4140-91E2-0D062AC180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A5398C-96C7-43E7-B230-3E5ED0516E26}" type="pres">
      <dgm:prSet presAssocID="{B329D4A5-5F50-4882-BBBA-EBEAD267DD07}" presName="spacer" presStyleCnt="0"/>
      <dgm:spPr/>
    </dgm:pt>
    <dgm:pt modelId="{725D4B62-81AD-478A-ADF3-2B21E226AE2E}" type="pres">
      <dgm:prSet presAssocID="{E3773E19-764E-4491-A49E-636E4DE680CA}" presName="comp" presStyleCnt="0"/>
      <dgm:spPr/>
    </dgm:pt>
    <dgm:pt modelId="{8EDF8925-A332-471D-A632-1FE07716054E}" type="pres">
      <dgm:prSet presAssocID="{E3773E19-764E-4491-A49E-636E4DE680CA}" presName="box" presStyleLbl="node1" presStyleIdx="2" presStyleCnt="3"/>
      <dgm:spPr/>
      <dgm:t>
        <a:bodyPr/>
        <a:lstStyle/>
        <a:p>
          <a:endParaRPr lang="pt-PT"/>
        </a:p>
      </dgm:t>
    </dgm:pt>
    <dgm:pt modelId="{37F34343-52AC-458C-9D32-0AB760868733}" type="pres">
      <dgm:prSet presAssocID="{E3773E19-764E-4491-A49E-636E4DE680C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CC0A9BA-2CA5-476A-B387-168FC2F326E5}" type="pres">
      <dgm:prSet presAssocID="{E3773E19-764E-4491-A49E-636E4DE680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2082A3D-C7D7-4D50-AD52-F54DBF6282F9}" type="presOf" srcId="{E3773E19-764E-4491-A49E-636E4DE680CA}" destId="{8CC0A9BA-2CA5-476A-B387-168FC2F326E5}" srcOrd="1" destOrd="0" presId="urn:microsoft.com/office/officeart/2005/8/layout/vList4"/>
    <dgm:cxn modelId="{2260D38E-D198-449E-A050-22873073B2E5}" type="presOf" srcId="{EFD566C7-8BE1-4140-91E2-0D062AC180C9}" destId="{C99007C6-8C41-4D8D-8F39-B74A1D8EC952}" srcOrd="0" destOrd="0" presId="urn:microsoft.com/office/officeart/2005/8/layout/vList4"/>
    <dgm:cxn modelId="{9C8619FB-AA0C-4365-AAB6-11DC317EA25A}" type="presOf" srcId="{800B095A-AB8E-4B1C-A945-AAD23092E22C}" destId="{8CC0A9BA-2CA5-476A-B387-168FC2F326E5}" srcOrd="1" destOrd="1" presId="urn:microsoft.com/office/officeart/2005/8/layout/vList4"/>
    <dgm:cxn modelId="{54E934ED-3A3A-43D0-8FC1-CF9BF0557DAE}" srcId="{5ED274FC-DE6D-4381-A0A7-2E3758D1AEF5}" destId="{E68A7098-0B04-441B-91A3-77F91C41F24F}" srcOrd="0" destOrd="0" parTransId="{307AF825-7F24-4664-B352-348E99CE85B4}" sibTransId="{A50B6EF1-EBE2-4E53-BD83-3D1BD5ECE00E}"/>
    <dgm:cxn modelId="{8C85E0E1-163D-4A76-B558-BEC0FFE5A295}" type="presOf" srcId="{E68A7098-0B04-441B-91A3-77F91C41F24F}" destId="{90BA8F83-7EEF-42B5-A444-4F84D1ED5B92}" srcOrd="1" destOrd="1" presId="urn:microsoft.com/office/officeart/2005/8/layout/vList4"/>
    <dgm:cxn modelId="{9B136BB7-57EA-4090-B3D2-7E391C745EB3}" type="presOf" srcId="{276F7860-15B3-40BD-847A-A53A11CB1DF6}" destId="{69461DDF-2B8E-4BB3-801C-66D97DF4758B}" srcOrd="0" destOrd="0" presId="urn:microsoft.com/office/officeart/2005/8/layout/vList4"/>
    <dgm:cxn modelId="{F1FB286E-7B82-4229-8EFC-7981BAF10726}" type="presOf" srcId="{5ED274FC-DE6D-4381-A0A7-2E3758D1AEF5}" destId="{A39E06D8-3F56-4575-8E4F-877F17E8A3DD}" srcOrd="0" destOrd="0" presId="urn:microsoft.com/office/officeart/2005/8/layout/vList4"/>
    <dgm:cxn modelId="{AA85953D-4D0A-431E-AB0B-CC2F579C0031}" type="presOf" srcId="{5F07BB17-9B90-46D8-8490-27149A98C980}" destId="{C99007C6-8C41-4D8D-8F39-B74A1D8EC952}" srcOrd="0" destOrd="1" presId="urn:microsoft.com/office/officeart/2005/8/layout/vList4"/>
    <dgm:cxn modelId="{5578832B-2FBE-4938-913C-D81709C63F16}" srcId="{276F7860-15B3-40BD-847A-A53A11CB1DF6}" destId="{E3773E19-764E-4491-A49E-636E4DE680CA}" srcOrd="2" destOrd="0" parTransId="{737029D7-580D-4AC6-BC62-673C627F3ED3}" sibTransId="{5FE335B3-F399-4578-9D08-693631615CDB}"/>
    <dgm:cxn modelId="{4BDA9E67-70D5-447E-81D0-BCC116ABEFFD}" type="presOf" srcId="{800B095A-AB8E-4B1C-A945-AAD23092E22C}" destId="{8EDF8925-A332-471D-A632-1FE07716054E}" srcOrd="0" destOrd="1" presId="urn:microsoft.com/office/officeart/2005/8/layout/vList4"/>
    <dgm:cxn modelId="{195463A5-D741-4C68-B026-A0F1115EAF03}" srcId="{276F7860-15B3-40BD-847A-A53A11CB1DF6}" destId="{EFD566C7-8BE1-4140-91E2-0D062AC180C9}" srcOrd="1" destOrd="0" parTransId="{CC419CFD-3A3C-4E34-A43B-3312F6064C52}" sibTransId="{B329D4A5-5F50-4882-BBBA-EBEAD267DD07}"/>
    <dgm:cxn modelId="{53C8D810-EE81-4439-8E55-996722EEE4FA}" type="presOf" srcId="{EFD566C7-8BE1-4140-91E2-0D062AC180C9}" destId="{49B4E98F-F579-49F2-A38F-83107F411012}" srcOrd="1" destOrd="0" presId="urn:microsoft.com/office/officeart/2005/8/layout/vList4"/>
    <dgm:cxn modelId="{C15F33D5-D949-430A-A0AC-586D9ED58642}" srcId="{E3773E19-764E-4491-A49E-636E4DE680CA}" destId="{800B095A-AB8E-4B1C-A945-AAD23092E22C}" srcOrd="0" destOrd="0" parTransId="{41A253B2-BA7C-41CD-89CE-DCC9099C8904}" sibTransId="{C124EDCA-E8CC-4126-8461-BEA6275E0C85}"/>
    <dgm:cxn modelId="{49773B22-B399-4BE1-A171-CF66BB7208E7}" srcId="{EFD566C7-8BE1-4140-91E2-0D062AC180C9}" destId="{5F07BB17-9B90-46D8-8490-27149A98C980}" srcOrd="0" destOrd="0" parTransId="{D61BD11C-B37F-4BE7-882A-EDFCE69FC9C0}" sibTransId="{F960D01D-4AEB-4DB5-AFF4-BECBA327CF78}"/>
    <dgm:cxn modelId="{F8DF43B0-6DE4-46EC-859A-7A32C8E08295}" type="presOf" srcId="{5F07BB17-9B90-46D8-8490-27149A98C980}" destId="{49B4E98F-F579-49F2-A38F-83107F411012}" srcOrd="1" destOrd="1" presId="urn:microsoft.com/office/officeart/2005/8/layout/vList4"/>
    <dgm:cxn modelId="{BC5FF4B5-D30B-4D6E-A34C-7FF061C0C52F}" type="presOf" srcId="{E68A7098-0B04-441B-91A3-77F91C41F24F}" destId="{A39E06D8-3F56-4575-8E4F-877F17E8A3DD}" srcOrd="0" destOrd="1" presId="urn:microsoft.com/office/officeart/2005/8/layout/vList4"/>
    <dgm:cxn modelId="{AD97878C-3979-4F6C-AE37-46302BC0A7EA}" type="presOf" srcId="{5ED274FC-DE6D-4381-A0A7-2E3758D1AEF5}" destId="{90BA8F83-7EEF-42B5-A444-4F84D1ED5B92}" srcOrd="1" destOrd="0" presId="urn:microsoft.com/office/officeart/2005/8/layout/vList4"/>
    <dgm:cxn modelId="{C15B3D08-37D4-43D4-BD1D-B1898292B6BD}" type="presOf" srcId="{E3773E19-764E-4491-A49E-636E4DE680CA}" destId="{8EDF8925-A332-471D-A632-1FE07716054E}" srcOrd="0" destOrd="0" presId="urn:microsoft.com/office/officeart/2005/8/layout/vList4"/>
    <dgm:cxn modelId="{35DA2DC7-6194-48AF-8E90-C4FD93F210BD}" srcId="{276F7860-15B3-40BD-847A-A53A11CB1DF6}" destId="{5ED274FC-DE6D-4381-A0A7-2E3758D1AEF5}" srcOrd="0" destOrd="0" parTransId="{2EF0D08A-C4B3-4DC5-95AD-500FCA4DEB36}" sibTransId="{0B4C90F6-2CF9-4976-ACBE-B36C2734F124}"/>
    <dgm:cxn modelId="{F35B2DC1-2A0C-434A-B8EF-945406BDAC80}" type="presParOf" srcId="{69461DDF-2B8E-4BB3-801C-66D97DF4758B}" destId="{51DDC34E-7076-43DC-829A-E46DAAF49DA0}" srcOrd="0" destOrd="0" presId="urn:microsoft.com/office/officeart/2005/8/layout/vList4"/>
    <dgm:cxn modelId="{0037F763-5156-487B-A2E4-116DFC14C7FA}" type="presParOf" srcId="{51DDC34E-7076-43DC-829A-E46DAAF49DA0}" destId="{A39E06D8-3F56-4575-8E4F-877F17E8A3DD}" srcOrd="0" destOrd="0" presId="urn:microsoft.com/office/officeart/2005/8/layout/vList4"/>
    <dgm:cxn modelId="{217DED01-E8C2-42D4-A769-A6FEE6F6603F}" type="presParOf" srcId="{51DDC34E-7076-43DC-829A-E46DAAF49DA0}" destId="{29068A77-85B5-4318-84C2-BE003325EC11}" srcOrd="1" destOrd="0" presId="urn:microsoft.com/office/officeart/2005/8/layout/vList4"/>
    <dgm:cxn modelId="{4ECD3504-4668-4253-8547-588FB74858A2}" type="presParOf" srcId="{51DDC34E-7076-43DC-829A-E46DAAF49DA0}" destId="{90BA8F83-7EEF-42B5-A444-4F84D1ED5B92}" srcOrd="2" destOrd="0" presId="urn:microsoft.com/office/officeart/2005/8/layout/vList4"/>
    <dgm:cxn modelId="{1B9BBB89-0D83-4B27-BC65-3156C9188DF2}" type="presParOf" srcId="{69461DDF-2B8E-4BB3-801C-66D97DF4758B}" destId="{ABAD7CF8-97E3-49F0-BF76-575933E45F59}" srcOrd="1" destOrd="0" presId="urn:microsoft.com/office/officeart/2005/8/layout/vList4"/>
    <dgm:cxn modelId="{7FD654D1-8F43-4673-A239-F8810A71C1E7}" type="presParOf" srcId="{69461DDF-2B8E-4BB3-801C-66D97DF4758B}" destId="{B7E7675E-4004-489C-A168-7B3390FF5B53}" srcOrd="2" destOrd="0" presId="urn:microsoft.com/office/officeart/2005/8/layout/vList4"/>
    <dgm:cxn modelId="{C83C13F0-3D8D-4CA7-9708-04C709E77C27}" type="presParOf" srcId="{B7E7675E-4004-489C-A168-7B3390FF5B53}" destId="{C99007C6-8C41-4D8D-8F39-B74A1D8EC952}" srcOrd="0" destOrd="0" presId="urn:microsoft.com/office/officeart/2005/8/layout/vList4"/>
    <dgm:cxn modelId="{0C6A1131-13AE-4844-AB1C-788DDD691E30}" type="presParOf" srcId="{B7E7675E-4004-489C-A168-7B3390FF5B53}" destId="{AB657743-0496-4BBD-8755-FA67AA22B3D0}" srcOrd="1" destOrd="0" presId="urn:microsoft.com/office/officeart/2005/8/layout/vList4"/>
    <dgm:cxn modelId="{86C5D529-DE5F-4A96-BEEC-A70BFD53056C}" type="presParOf" srcId="{B7E7675E-4004-489C-A168-7B3390FF5B53}" destId="{49B4E98F-F579-49F2-A38F-83107F411012}" srcOrd="2" destOrd="0" presId="urn:microsoft.com/office/officeart/2005/8/layout/vList4"/>
    <dgm:cxn modelId="{45EA47D5-8D66-4022-A5F2-0D79234A528D}" type="presParOf" srcId="{69461DDF-2B8E-4BB3-801C-66D97DF4758B}" destId="{6EA5398C-96C7-43E7-B230-3E5ED0516E26}" srcOrd="3" destOrd="0" presId="urn:microsoft.com/office/officeart/2005/8/layout/vList4"/>
    <dgm:cxn modelId="{4D416F7B-69A7-4F65-BE62-A56916581CAF}" type="presParOf" srcId="{69461DDF-2B8E-4BB3-801C-66D97DF4758B}" destId="{725D4B62-81AD-478A-ADF3-2B21E226AE2E}" srcOrd="4" destOrd="0" presId="urn:microsoft.com/office/officeart/2005/8/layout/vList4"/>
    <dgm:cxn modelId="{B9C5A76D-EF7E-4625-B8D9-0B5BE62FF663}" type="presParOf" srcId="{725D4B62-81AD-478A-ADF3-2B21E226AE2E}" destId="{8EDF8925-A332-471D-A632-1FE07716054E}" srcOrd="0" destOrd="0" presId="urn:microsoft.com/office/officeart/2005/8/layout/vList4"/>
    <dgm:cxn modelId="{11661D74-658E-4D2B-8B3A-3FBBF58AB61C}" type="presParOf" srcId="{725D4B62-81AD-478A-ADF3-2B21E226AE2E}" destId="{37F34343-52AC-458C-9D32-0AB760868733}" srcOrd="1" destOrd="0" presId="urn:microsoft.com/office/officeart/2005/8/layout/vList4"/>
    <dgm:cxn modelId="{3C7B08FC-3D61-4DCD-A7FC-9D7AFB207A02}" type="presParOf" srcId="{725D4B62-81AD-478A-ADF3-2B21E226AE2E}" destId="{8CC0A9BA-2CA5-476A-B387-168FC2F326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23990-CEF3-4ADF-BA25-250019D154A3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A95BE750-D680-4AE3-94F2-FB9AF5CA7371}">
      <dgm:prSet phldrT="[Texto]" custT="1"/>
      <dgm:spPr/>
      <dgm:t>
        <a:bodyPr/>
        <a:lstStyle/>
        <a:p>
          <a:r>
            <a:rPr lang="pt-PT" sz="2000" b="1" dirty="0" smtClean="0"/>
            <a:t>Rocha dura </a:t>
          </a:r>
        </a:p>
        <a:p>
          <a:r>
            <a:rPr lang="pt-PT" sz="2000" b="1" dirty="0" smtClean="0"/>
            <a:t>(granito, xisto, calcário)</a:t>
          </a:r>
          <a:endParaRPr lang="pt-PT" sz="2000" b="1" dirty="0"/>
        </a:p>
      </dgm:t>
    </dgm:pt>
    <dgm:pt modelId="{3666CFA0-22C4-4377-8399-32F48D89CF19}" type="parTrans" cxnId="{02C551D3-A604-4D8C-BC7A-848C603C8F52}">
      <dgm:prSet/>
      <dgm:spPr/>
      <dgm:t>
        <a:bodyPr/>
        <a:lstStyle/>
        <a:p>
          <a:endParaRPr lang="pt-PT"/>
        </a:p>
      </dgm:t>
    </dgm:pt>
    <dgm:pt modelId="{F2B0258C-007B-4715-84E4-A410CBB3D6C2}" type="sibTrans" cxnId="{02C551D3-A604-4D8C-BC7A-848C603C8F52}">
      <dgm:prSet/>
      <dgm:spPr>
        <a:solidFill>
          <a:schemeClr val="accent3"/>
        </a:solidFill>
      </dgm:spPr>
      <dgm:t>
        <a:bodyPr/>
        <a:lstStyle/>
        <a:p>
          <a:endParaRPr lang="pt-PT"/>
        </a:p>
      </dgm:t>
    </dgm:pt>
    <dgm:pt modelId="{060A2306-42B8-4D41-9F0A-455A44505E1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b="1" dirty="0" smtClean="0"/>
            <a:t>Costa alta, rochosa e formada por arribas</a:t>
          </a:r>
          <a:endParaRPr lang="pt-PT" sz="2000" b="1" dirty="0"/>
        </a:p>
      </dgm:t>
    </dgm:pt>
    <dgm:pt modelId="{28DCAF70-3A5F-45A4-8D71-18A7713E5124}" type="parTrans" cxnId="{967DAADA-05E1-49AD-A770-850EC50AD70C}">
      <dgm:prSet/>
      <dgm:spPr/>
      <dgm:t>
        <a:bodyPr/>
        <a:lstStyle/>
        <a:p>
          <a:endParaRPr lang="pt-PT"/>
        </a:p>
      </dgm:t>
    </dgm:pt>
    <dgm:pt modelId="{E4405D54-4777-4FF0-8DB0-2A1B12519316}" type="sibTrans" cxnId="{967DAADA-05E1-49AD-A770-850EC50AD70C}">
      <dgm:prSet/>
      <dgm:spPr/>
      <dgm:t>
        <a:bodyPr/>
        <a:lstStyle/>
        <a:p>
          <a:endParaRPr lang="pt-PT"/>
        </a:p>
      </dgm:t>
    </dgm:pt>
    <dgm:pt modelId="{41BA8C55-0192-4B7F-8EF4-8045947714AD}" type="pres">
      <dgm:prSet presAssocID="{39923990-CEF3-4ADF-BA25-250019D154A3}" presName="Name0" presStyleCnt="0">
        <dgm:presLayoutVars>
          <dgm:dir/>
          <dgm:resizeHandles val="exact"/>
        </dgm:presLayoutVars>
      </dgm:prSet>
      <dgm:spPr/>
    </dgm:pt>
    <dgm:pt modelId="{75CC6767-CCD2-47C2-BE41-783603F3AFC5}" type="pres">
      <dgm:prSet presAssocID="{A95BE750-D680-4AE3-94F2-FB9AF5CA7371}" presName="node" presStyleLbl="node1" presStyleIdx="0" presStyleCnt="2" custLinFactNeighborX="1198" custLinFactNeighborY="3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490CA1-837F-45CF-892C-2C6C95E0EDF9}" type="pres">
      <dgm:prSet presAssocID="{F2B0258C-007B-4715-84E4-A410CBB3D6C2}" presName="sibTrans" presStyleLbl="sibTrans2D1" presStyleIdx="0" presStyleCnt="1"/>
      <dgm:spPr/>
      <dgm:t>
        <a:bodyPr/>
        <a:lstStyle/>
        <a:p>
          <a:endParaRPr lang="pt-PT"/>
        </a:p>
      </dgm:t>
    </dgm:pt>
    <dgm:pt modelId="{9D848E5B-ABFF-47A2-BC70-7E6D4EB7E39B}" type="pres">
      <dgm:prSet presAssocID="{F2B0258C-007B-4715-84E4-A410CBB3D6C2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32F7B8CD-25C8-4BF0-9B71-F7BBCB8C55EB}" type="pres">
      <dgm:prSet presAssocID="{060A2306-42B8-4D41-9F0A-455A44505E1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2C551D3-A604-4D8C-BC7A-848C603C8F52}" srcId="{39923990-CEF3-4ADF-BA25-250019D154A3}" destId="{A95BE750-D680-4AE3-94F2-FB9AF5CA7371}" srcOrd="0" destOrd="0" parTransId="{3666CFA0-22C4-4377-8399-32F48D89CF19}" sibTransId="{F2B0258C-007B-4715-84E4-A410CBB3D6C2}"/>
    <dgm:cxn modelId="{9BB4E1CB-4B2B-4852-BC90-1352BEF27FEB}" type="presOf" srcId="{060A2306-42B8-4D41-9F0A-455A44505E16}" destId="{32F7B8CD-25C8-4BF0-9B71-F7BBCB8C55EB}" srcOrd="0" destOrd="0" presId="urn:microsoft.com/office/officeart/2005/8/layout/process1"/>
    <dgm:cxn modelId="{7A1577ED-D702-4905-B21D-289C2FB3D41A}" type="presOf" srcId="{F2B0258C-007B-4715-84E4-A410CBB3D6C2}" destId="{9D848E5B-ABFF-47A2-BC70-7E6D4EB7E39B}" srcOrd="1" destOrd="0" presId="urn:microsoft.com/office/officeart/2005/8/layout/process1"/>
    <dgm:cxn modelId="{967DAADA-05E1-49AD-A770-850EC50AD70C}" srcId="{39923990-CEF3-4ADF-BA25-250019D154A3}" destId="{060A2306-42B8-4D41-9F0A-455A44505E16}" srcOrd="1" destOrd="0" parTransId="{28DCAF70-3A5F-45A4-8D71-18A7713E5124}" sibTransId="{E4405D54-4777-4FF0-8DB0-2A1B12519316}"/>
    <dgm:cxn modelId="{0E8DA799-5428-4194-A64F-76F8BEFAD2BC}" type="presOf" srcId="{A95BE750-D680-4AE3-94F2-FB9AF5CA7371}" destId="{75CC6767-CCD2-47C2-BE41-783603F3AFC5}" srcOrd="0" destOrd="0" presId="urn:microsoft.com/office/officeart/2005/8/layout/process1"/>
    <dgm:cxn modelId="{4B036432-E6E2-4FD2-96C0-F2D6C0873A5A}" type="presOf" srcId="{39923990-CEF3-4ADF-BA25-250019D154A3}" destId="{41BA8C55-0192-4B7F-8EF4-8045947714AD}" srcOrd="0" destOrd="0" presId="urn:microsoft.com/office/officeart/2005/8/layout/process1"/>
    <dgm:cxn modelId="{8549C41C-E6DE-4C96-ACE3-6826BB8B92BD}" type="presOf" srcId="{F2B0258C-007B-4715-84E4-A410CBB3D6C2}" destId="{87490CA1-837F-45CF-892C-2C6C95E0EDF9}" srcOrd="0" destOrd="0" presId="urn:microsoft.com/office/officeart/2005/8/layout/process1"/>
    <dgm:cxn modelId="{F9895C2A-91D7-4251-ACC8-BA9FB0EBD274}" type="presParOf" srcId="{41BA8C55-0192-4B7F-8EF4-8045947714AD}" destId="{75CC6767-CCD2-47C2-BE41-783603F3AFC5}" srcOrd="0" destOrd="0" presId="urn:microsoft.com/office/officeart/2005/8/layout/process1"/>
    <dgm:cxn modelId="{2A6485ED-2322-4A7C-B310-FE03A26975E2}" type="presParOf" srcId="{41BA8C55-0192-4B7F-8EF4-8045947714AD}" destId="{87490CA1-837F-45CF-892C-2C6C95E0EDF9}" srcOrd="1" destOrd="0" presId="urn:microsoft.com/office/officeart/2005/8/layout/process1"/>
    <dgm:cxn modelId="{8894F2A5-CCE2-48B8-8E44-3052F436D179}" type="presParOf" srcId="{87490CA1-837F-45CF-892C-2C6C95E0EDF9}" destId="{9D848E5B-ABFF-47A2-BC70-7E6D4EB7E39B}" srcOrd="0" destOrd="0" presId="urn:microsoft.com/office/officeart/2005/8/layout/process1"/>
    <dgm:cxn modelId="{0A9496A6-DB67-43F9-BCD3-B148C9B9AAD9}" type="presParOf" srcId="{41BA8C55-0192-4B7F-8EF4-8045947714AD}" destId="{32F7B8CD-25C8-4BF0-9B71-F7BBCB8C55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23990-CEF3-4ADF-BA25-250019D154A3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A95BE750-D680-4AE3-94F2-FB9AF5CA7371}">
      <dgm:prSet phldrT="[Texto]" custT="1"/>
      <dgm:spPr/>
      <dgm:t>
        <a:bodyPr/>
        <a:lstStyle/>
        <a:p>
          <a:r>
            <a:rPr lang="pt-PT" sz="2000" b="1" dirty="0" smtClean="0"/>
            <a:t>Rocha branda </a:t>
          </a:r>
        </a:p>
        <a:p>
          <a:r>
            <a:rPr lang="pt-PT" sz="2000" b="1" dirty="0" smtClean="0"/>
            <a:t>(arenito ou marga)</a:t>
          </a:r>
          <a:endParaRPr lang="pt-PT" sz="2000" b="1" dirty="0"/>
        </a:p>
      </dgm:t>
    </dgm:pt>
    <dgm:pt modelId="{3666CFA0-22C4-4377-8399-32F48D89CF19}" type="parTrans" cxnId="{02C551D3-A604-4D8C-BC7A-848C603C8F52}">
      <dgm:prSet/>
      <dgm:spPr/>
      <dgm:t>
        <a:bodyPr/>
        <a:lstStyle/>
        <a:p>
          <a:endParaRPr lang="pt-PT"/>
        </a:p>
      </dgm:t>
    </dgm:pt>
    <dgm:pt modelId="{F2B0258C-007B-4715-84E4-A410CBB3D6C2}" type="sibTrans" cxnId="{02C551D3-A604-4D8C-BC7A-848C603C8F52}">
      <dgm:prSet/>
      <dgm:spPr>
        <a:solidFill>
          <a:schemeClr val="accent3"/>
        </a:solidFill>
      </dgm:spPr>
      <dgm:t>
        <a:bodyPr/>
        <a:lstStyle/>
        <a:p>
          <a:endParaRPr lang="pt-PT"/>
        </a:p>
      </dgm:t>
    </dgm:pt>
    <dgm:pt modelId="{060A2306-42B8-4D41-9F0A-455A44505E16}">
      <dgm:prSet phldrT="[Texto]" custT="1"/>
      <dgm:spPr/>
      <dgm:t>
        <a:bodyPr/>
        <a:lstStyle/>
        <a:p>
          <a:r>
            <a:rPr lang="pt-PT" sz="2000" b="1" dirty="0" smtClean="0"/>
            <a:t>Costa baixa e arenosa</a:t>
          </a:r>
        </a:p>
        <a:p>
          <a:r>
            <a:rPr lang="pt-PT" sz="2000" b="1" dirty="0" smtClean="0"/>
            <a:t>(praias)</a:t>
          </a:r>
          <a:endParaRPr lang="pt-PT" sz="2000" b="1" dirty="0"/>
        </a:p>
      </dgm:t>
    </dgm:pt>
    <dgm:pt modelId="{28DCAF70-3A5F-45A4-8D71-18A7713E5124}" type="parTrans" cxnId="{967DAADA-05E1-49AD-A770-850EC50AD70C}">
      <dgm:prSet/>
      <dgm:spPr/>
      <dgm:t>
        <a:bodyPr/>
        <a:lstStyle/>
        <a:p>
          <a:endParaRPr lang="pt-PT"/>
        </a:p>
      </dgm:t>
    </dgm:pt>
    <dgm:pt modelId="{E4405D54-4777-4FF0-8DB0-2A1B12519316}" type="sibTrans" cxnId="{967DAADA-05E1-49AD-A770-850EC50AD70C}">
      <dgm:prSet/>
      <dgm:spPr/>
      <dgm:t>
        <a:bodyPr/>
        <a:lstStyle/>
        <a:p>
          <a:endParaRPr lang="pt-PT"/>
        </a:p>
      </dgm:t>
    </dgm:pt>
    <dgm:pt modelId="{41BA8C55-0192-4B7F-8EF4-8045947714AD}" type="pres">
      <dgm:prSet presAssocID="{39923990-CEF3-4ADF-BA25-250019D154A3}" presName="Name0" presStyleCnt="0">
        <dgm:presLayoutVars>
          <dgm:dir/>
          <dgm:resizeHandles val="exact"/>
        </dgm:presLayoutVars>
      </dgm:prSet>
      <dgm:spPr/>
    </dgm:pt>
    <dgm:pt modelId="{75CC6767-CCD2-47C2-BE41-783603F3AFC5}" type="pres">
      <dgm:prSet presAssocID="{A95BE750-D680-4AE3-94F2-FB9AF5CA7371}" presName="node" presStyleLbl="node1" presStyleIdx="0" presStyleCnt="2" custLinFactNeighborX="1198" custLinFactNeighborY="38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7490CA1-837F-45CF-892C-2C6C95E0EDF9}" type="pres">
      <dgm:prSet presAssocID="{F2B0258C-007B-4715-84E4-A410CBB3D6C2}" presName="sibTrans" presStyleLbl="sibTrans2D1" presStyleIdx="0" presStyleCnt="1"/>
      <dgm:spPr/>
      <dgm:t>
        <a:bodyPr/>
        <a:lstStyle/>
        <a:p>
          <a:endParaRPr lang="pt-PT"/>
        </a:p>
      </dgm:t>
    </dgm:pt>
    <dgm:pt modelId="{9D848E5B-ABFF-47A2-BC70-7E6D4EB7E39B}" type="pres">
      <dgm:prSet presAssocID="{F2B0258C-007B-4715-84E4-A410CBB3D6C2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32F7B8CD-25C8-4BF0-9B71-F7BBCB8C55EB}" type="pres">
      <dgm:prSet presAssocID="{060A2306-42B8-4D41-9F0A-455A44505E1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2C551D3-A604-4D8C-BC7A-848C603C8F52}" srcId="{39923990-CEF3-4ADF-BA25-250019D154A3}" destId="{A95BE750-D680-4AE3-94F2-FB9AF5CA7371}" srcOrd="0" destOrd="0" parTransId="{3666CFA0-22C4-4377-8399-32F48D89CF19}" sibTransId="{F2B0258C-007B-4715-84E4-A410CBB3D6C2}"/>
    <dgm:cxn modelId="{3FF61AB5-1AE3-4A93-97D2-895E92517CFE}" type="presOf" srcId="{39923990-CEF3-4ADF-BA25-250019D154A3}" destId="{41BA8C55-0192-4B7F-8EF4-8045947714AD}" srcOrd="0" destOrd="0" presId="urn:microsoft.com/office/officeart/2005/8/layout/process1"/>
    <dgm:cxn modelId="{6FF7C636-3F01-4027-A7BA-0192669EBF7B}" type="presOf" srcId="{F2B0258C-007B-4715-84E4-A410CBB3D6C2}" destId="{87490CA1-837F-45CF-892C-2C6C95E0EDF9}" srcOrd="0" destOrd="0" presId="urn:microsoft.com/office/officeart/2005/8/layout/process1"/>
    <dgm:cxn modelId="{967DAADA-05E1-49AD-A770-850EC50AD70C}" srcId="{39923990-CEF3-4ADF-BA25-250019D154A3}" destId="{060A2306-42B8-4D41-9F0A-455A44505E16}" srcOrd="1" destOrd="0" parTransId="{28DCAF70-3A5F-45A4-8D71-18A7713E5124}" sibTransId="{E4405D54-4777-4FF0-8DB0-2A1B12519316}"/>
    <dgm:cxn modelId="{E3D7665E-72AF-429B-9EE0-A5093D5403E7}" type="presOf" srcId="{A95BE750-D680-4AE3-94F2-FB9AF5CA7371}" destId="{75CC6767-CCD2-47C2-BE41-783603F3AFC5}" srcOrd="0" destOrd="0" presId="urn:microsoft.com/office/officeart/2005/8/layout/process1"/>
    <dgm:cxn modelId="{F1F07506-8A47-4A94-8825-38A5C4F03B1A}" type="presOf" srcId="{060A2306-42B8-4D41-9F0A-455A44505E16}" destId="{32F7B8CD-25C8-4BF0-9B71-F7BBCB8C55EB}" srcOrd="0" destOrd="0" presId="urn:microsoft.com/office/officeart/2005/8/layout/process1"/>
    <dgm:cxn modelId="{8C153ECD-D3E3-4C85-B487-C84A0E3A67FE}" type="presOf" srcId="{F2B0258C-007B-4715-84E4-A410CBB3D6C2}" destId="{9D848E5B-ABFF-47A2-BC70-7E6D4EB7E39B}" srcOrd="1" destOrd="0" presId="urn:microsoft.com/office/officeart/2005/8/layout/process1"/>
    <dgm:cxn modelId="{1FFD55EA-1AE3-48AF-958E-24FC1E4BBC43}" type="presParOf" srcId="{41BA8C55-0192-4B7F-8EF4-8045947714AD}" destId="{75CC6767-CCD2-47C2-BE41-783603F3AFC5}" srcOrd="0" destOrd="0" presId="urn:microsoft.com/office/officeart/2005/8/layout/process1"/>
    <dgm:cxn modelId="{79B9C22E-ED69-41F4-8AB9-0E22161BB160}" type="presParOf" srcId="{41BA8C55-0192-4B7F-8EF4-8045947714AD}" destId="{87490CA1-837F-45CF-892C-2C6C95E0EDF9}" srcOrd="1" destOrd="0" presId="urn:microsoft.com/office/officeart/2005/8/layout/process1"/>
    <dgm:cxn modelId="{F77E45B8-1D69-4D50-8D5C-9B42E829CFA9}" type="presParOf" srcId="{87490CA1-837F-45CF-892C-2C6C95E0EDF9}" destId="{9D848E5B-ABFF-47A2-BC70-7E6D4EB7E39B}" srcOrd="0" destOrd="0" presId="urn:microsoft.com/office/officeart/2005/8/layout/process1"/>
    <dgm:cxn modelId="{1A4FA4D3-B72C-40BA-BB90-FFB1171799A6}" type="presParOf" srcId="{41BA8C55-0192-4B7F-8EF4-8045947714AD}" destId="{32F7B8CD-25C8-4BF0-9B71-F7BBCB8C55E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E06D8-3F56-4575-8E4F-877F17E8A3DD}">
      <dsp:nvSpPr>
        <dsp:cNvPr id="0" name=""/>
        <dsp:cNvSpPr/>
      </dsp:nvSpPr>
      <dsp:spPr>
        <a:xfrm>
          <a:off x="0" y="13447"/>
          <a:ext cx="6185623" cy="1044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Curso Superior</a:t>
          </a:r>
          <a:endParaRPr lang="pt-PT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Corresponde ao torço a montante, onde o rio atua como agente erosivo. O vale é em garganta e as vertentes são muito acentuadas.</a:t>
          </a:r>
          <a:endParaRPr lang="pt-PT" sz="1400" kern="1200" dirty="0"/>
        </a:p>
      </dsp:txBody>
      <dsp:txXfrm>
        <a:off x="1341534" y="13447"/>
        <a:ext cx="4844088" cy="1044095"/>
      </dsp:txXfrm>
    </dsp:sp>
    <dsp:sp modelId="{29068A77-85B5-4318-84C2-BE003325EC11}">
      <dsp:nvSpPr>
        <dsp:cNvPr id="0" name=""/>
        <dsp:cNvSpPr/>
      </dsp:nvSpPr>
      <dsp:spPr>
        <a:xfrm>
          <a:off x="104409" y="104409"/>
          <a:ext cx="1237124" cy="8352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007C6-8C41-4D8D-8F39-B74A1D8EC952}">
      <dsp:nvSpPr>
        <dsp:cNvPr id="0" name=""/>
        <dsp:cNvSpPr/>
      </dsp:nvSpPr>
      <dsp:spPr>
        <a:xfrm>
          <a:off x="0" y="1148504"/>
          <a:ext cx="6185623" cy="1044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Curso intermédio</a:t>
          </a:r>
          <a:endParaRPr lang="pt-PT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Corresponde ao torço, onde predomina o transporte. O rio possui mais água e sedimentos. O vale é mais aberto e o fundo mais largo.</a:t>
          </a:r>
          <a:endParaRPr lang="pt-PT" sz="1400" kern="1200" dirty="0"/>
        </a:p>
      </dsp:txBody>
      <dsp:txXfrm>
        <a:off x="1341534" y="1148504"/>
        <a:ext cx="4844088" cy="1044095"/>
      </dsp:txXfrm>
    </dsp:sp>
    <dsp:sp modelId="{AB657743-0496-4BBD-8755-FA67AA22B3D0}">
      <dsp:nvSpPr>
        <dsp:cNvPr id="0" name=""/>
        <dsp:cNvSpPr/>
      </dsp:nvSpPr>
      <dsp:spPr>
        <a:xfrm>
          <a:off x="104409" y="1252913"/>
          <a:ext cx="1237124" cy="8352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F8925-A332-471D-A632-1FE07716054E}">
      <dsp:nvSpPr>
        <dsp:cNvPr id="0" name=""/>
        <dsp:cNvSpPr/>
      </dsp:nvSpPr>
      <dsp:spPr>
        <a:xfrm>
          <a:off x="0" y="2297009"/>
          <a:ext cx="6185623" cy="1044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Curso inferior</a:t>
          </a:r>
          <a:endParaRPr lang="pt-PT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dirty="0" smtClean="0"/>
            <a:t>Corresponde ao torço a jusante, onde se observa maior acumulação de sedimentos. O declive é reduzido, fazendo com que a energia do rio seja sobretudo lateral e o vale se alargue.</a:t>
          </a:r>
          <a:endParaRPr lang="pt-PT" sz="1400" kern="1200" dirty="0"/>
        </a:p>
      </dsp:txBody>
      <dsp:txXfrm>
        <a:off x="1341534" y="2297009"/>
        <a:ext cx="4844088" cy="1044095"/>
      </dsp:txXfrm>
    </dsp:sp>
    <dsp:sp modelId="{37F34343-52AC-458C-9D32-0AB760868733}">
      <dsp:nvSpPr>
        <dsp:cNvPr id="0" name=""/>
        <dsp:cNvSpPr/>
      </dsp:nvSpPr>
      <dsp:spPr>
        <a:xfrm>
          <a:off x="104409" y="2401418"/>
          <a:ext cx="1237124" cy="8352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6767-CCD2-47C2-BE41-783603F3AFC5}">
      <dsp:nvSpPr>
        <dsp:cNvPr id="0" name=""/>
        <dsp:cNvSpPr/>
      </dsp:nvSpPr>
      <dsp:spPr>
        <a:xfrm>
          <a:off x="14515" y="0"/>
          <a:ext cx="2759132" cy="1234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Rocha dura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(granito, xisto, calcário)</a:t>
          </a:r>
          <a:endParaRPr lang="pt-PT" sz="2000" b="1" kern="1200" dirty="0"/>
        </a:p>
      </dsp:txBody>
      <dsp:txXfrm>
        <a:off x="50681" y="36166"/>
        <a:ext cx="2686800" cy="1162472"/>
      </dsp:txXfrm>
    </dsp:sp>
    <dsp:sp modelId="{87490CA1-837F-45CF-892C-2C6C95E0EDF9}">
      <dsp:nvSpPr>
        <dsp:cNvPr id="0" name=""/>
        <dsp:cNvSpPr/>
      </dsp:nvSpPr>
      <dsp:spPr>
        <a:xfrm>
          <a:off x="3046255" y="275269"/>
          <a:ext cx="577928" cy="684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400" kern="1200"/>
        </a:p>
      </dsp:txBody>
      <dsp:txXfrm>
        <a:off x="3046255" y="412122"/>
        <a:ext cx="404550" cy="410558"/>
      </dsp:txXfrm>
    </dsp:sp>
    <dsp:sp modelId="{32F7B8CD-25C8-4BF0-9B71-F7BBCB8C55EB}">
      <dsp:nvSpPr>
        <dsp:cNvPr id="0" name=""/>
        <dsp:cNvSpPr/>
      </dsp:nvSpPr>
      <dsp:spPr>
        <a:xfrm>
          <a:off x="3864078" y="0"/>
          <a:ext cx="2759132" cy="1234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59873"/>
                <a:satOff val="17380"/>
                <a:lumOff val="98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Costa alta, rochosa e formada por arribas</a:t>
          </a:r>
          <a:endParaRPr lang="pt-PT" sz="2000" b="1" kern="1200" dirty="0"/>
        </a:p>
      </dsp:txBody>
      <dsp:txXfrm>
        <a:off x="3900244" y="36166"/>
        <a:ext cx="2686800" cy="1162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6767-CCD2-47C2-BE41-783603F3AFC5}">
      <dsp:nvSpPr>
        <dsp:cNvPr id="0" name=""/>
        <dsp:cNvSpPr/>
      </dsp:nvSpPr>
      <dsp:spPr>
        <a:xfrm>
          <a:off x="14515" y="0"/>
          <a:ext cx="2759132" cy="1210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Rocha branda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(arenito ou marga)</a:t>
          </a:r>
          <a:endParaRPr lang="pt-PT" sz="2000" b="1" kern="1200" dirty="0"/>
        </a:p>
      </dsp:txBody>
      <dsp:txXfrm>
        <a:off x="49959" y="35444"/>
        <a:ext cx="2688244" cy="1139258"/>
      </dsp:txXfrm>
    </dsp:sp>
    <dsp:sp modelId="{87490CA1-837F-45CF-892C-2C6C95E0EDF9}">
      <dsp:nvSpPr>
        <dsp:cNvPr id="0" name=""/>
        <dsp:cNvSpPr/>
      </dsp:nvSpPr>
      <dsp:spPr>
        <a:xfrm>
          <a:off x="3046255" y="262940"/>
          <a:ext cx="577928" cy="684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400" kern="1200"/>
        </a:p>
      </dsp:txBody>
      <dsp:txXfrm>
        <a:off x="3046255" y="399793"/>
        <a:ext cx="404550" cy="410558"/>
      </dsp:txXfrm>
    </dsp:sp>
    <dsp:sp modelId="{32F7B8CD-25C8-4BF0-9B71-F7BBCB8C55EB}">
      <dsp:nvSpPr>
        <dsp:cNvPr id="0" name=""/>
        <dsp:cNvSpPr/>
      </dsp:nvSpPr>
      <dsp:spPr>
        <a:xfrm>
          <a:off x="3864078" y="0"/>
          <a:ext cx="2759132" cy="12101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59873"/>
                <a:satOff val="17380"/>
                <a:lumOff val="98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Costa baixa e arenosa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(praias)</a:t>
          </a:r>
          <a:endParaRPr lang="pt-PT" sz="2000" b="1" kern="1200" dirty="0"/>
        </a:p>
      </dsp:txBody>
      <dsp:txXfrm>
        <a:off x="3899522" y="35444"/>
        <a:ext cx="2688244" cy="113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25/09/2016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2624" y="333798"/>
            <a:ext cx="6497554" cy="2387600"/>
          </a:xfrm>
        </p:spPr>
        <p:txBody>
          <a:bodyPr>
            <a:normAutofit/>
          </a:bodyPr>
          <a:lstStyle/>
          <a:p>
            <a:pPr algn="l"/>
            <a:r>
              <a:rPr lang="pt-PT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Os Rios </a:t>
            </a:r>
            <a:r>
              <a:rPr lang="pt-PT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e o Litoral</a:t>
            </a:r>
            <a:endParaRPr lang="pt-PT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9836" y="3858593"/>
            <a:ext cx="5883660" cy="1655762"/>
          </a:xfrm>
        </p:spPr>
        <p:txBody>
          <a:bodyPr/>
          <a:lstStyle/>
          <a:p>
            <a:pPr algn="l"/>
            <a:r>
              <a:rPr lang="pt-PT" dirty="0" smtClean="0">
                <a:solidFill>
                  <a:srgbClr val="BFCEE9"/>
                </a:solidFill>
              </a:rPr>
              <a:t>Geografia</a:t>
            </a:r>
          </a:p>
          <a:p>
            <a:pPr algn="l"/>
            <a:r>
              <a:rPr lang="pt-PT" dirty="0">
                <a:solidFill>
                  <a:srgbClr val="BFCEE9"/>
                </a:solidFill>
              </a:rPr>
              <a:t>7</a:t>
            </a:r>
            <a:r>
              <a:rPr lang="pt-PT" dirty="0" smtClean="0">
                <a:solidFill>
                  <a:srgbClr val="BFCEE9"/>
                </a:solidFill>
              </a:rPr>
              <a:t>º ano</a:t>
            </a:r>
            <a:endParaRPr lang="pt-PT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11922" y="63684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/>
              <a:t> </a:t>
            </a:r>
            <a:endParaRPr lang="pt-PT" sz="3600" dirty="0"/>
          </a:p>
          <a:p>
            <a:pPr algn="ctr"/>
            <a:r>
              <a:rPr lang="pt-PT" sz="4400" b="1" dirty="0" smtClean="0"/>
              <a:t>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8"/>
          <a:srcRect l="16450" t="7149" r="13832" b="-51"/>
          <a:stretch/>
        </p:blipFill>
        <p:spPr>
          <a:xfrm>
            <a:off x="7142384" y="2630951"/>
            <a:ext cx="4199822" cy="2577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21493871" lon="1211394" rev="21556259"/>
            </a:camera>
            <a:lightRig rig="threePt" dir="t">
              <a:rot lat="0" lon="0" rev="2700000"/>
            </a:lightRig>
          </a:scene3d>
          <a:sp3d prstMaterial="dkEdge"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492" y="212873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Processos de evolução do litoral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10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986492" y="1595693"/>
            <a:ext cx="4576036" cy="3819651"/>
          </a:xfrm>
        </p:spPr>
        <p:txBody>
          <a:bodyPr/>
          <a:lstStyle/>
          <a:p>
            <a:pPr algn="just"/>
            <a:r>
              <a:rPr lang="pt-PT" sz="2200" dirty="0" smtClean="0"/>
              <a:t>Os oceanos são atravessados por diversos tipos de movimentos constantes de águas, designados por </a:t>
            </a:r>
            <a:r>
              <a:rPr lang="pt-PT" sz="2200" dirty="0" smtClean="0">
                <a:solidFill>
                  <a:srgbClr val="0070C0"/>
                </a:solidFill>
              </a:rPr>
              <a:t>correntes marítimas </a:t>
            </a:r>
            <a:r>
              <a:rPr lang="pt-PT" sz="2200" dirty="0" smtClean="0"/>
              <a:t>(Figura 7). </a:t>
            </a:r>
          </a:p>
          <a:p>
            <a:pPr algn="just"/>
            <a:r>
              <a:rPr lang="pt-PT" sz="2200" dirty="0" smtClean="0"/>
              <a:t>Estas podem existir à superfície ou em profundidade e dependem de diversos fatores: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Temperatura;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Salinidade;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Ventos dominantes;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Rotatividade da Terra.</a:t>
            </a:r>
          </a:p>
        </p:txBody>
      </p:sp>
      <p:pic>
        <p:nvPicPr>
          <p:cNvPr id="7170" name="Picture 2" descr="Resultado de imagem para correntes maritimas mu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28" y="1606676"/>
            <a:ext cx="6518636" cy="38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5562528" y="5384034"/>
            <a:ext cx="651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7</a:t>
            </a:r>
            <a:r>
              <a:rPr lang="pt-PT" sz="1200" dirty="0" smtClean="0">
                <a:solidFill>
                  <a:schemeClr val="accent6"/>
                </a:solidFill>
              </a:rPr>
              <a:t> – Correntes marítimas no mundo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http://wikigeo.pbworks.com/w/page/36429950/Correntes%20Mar%C3%ADtimas</a:t>
            </a:r>
            <a:r>
              <a:rPr lang="pt-PT" sz="1000" dirty="0" smtClean="0"/>
              <a:t>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2016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83237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Formas litorais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11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ixaDeTexto 20"/>
          <p:cNvSpPr txBox="1"/>
          <p:nvPr/>
        </p:nvSpPr>
        <p:spPr>
          <a:xfrm>
            <a:off x="3079757" y="5330709"/>
            <a:ext cx="619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8</a:t>
            </a:r>
            <a:r>
              <a:rPr lang="pt-PT" sz="1200" dirty="0" smtClean="0">
                <a:solidFill>
                  <a:schemeClr val="accent6"/>
                </a:solidFill>
              </a:rPr>
              <a:t> – Formas litorais comuns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http://www.prof2000.pt/users/ildamac/geo/litora.htm)</a:t>
            </a:r>
          </a:p>
        </p:txBody>
      </p:sp>
      <p:pic>
        <p:nvPicPr>
          <p:cNvPr id="8198" name="Picture 6" descr="Resultado de imagem para abrasão litora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b="10033"/>
          <a:stretch/>
        </p:blipFill>
        <p:spPr bwMode="auto">
          <a:xfrm>
            <a:off x="2420471" y="1255182"/>
            <a:ext cx="7337400" cy="41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83236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Abrasão marinha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58309" y="1422032"/>
            <a:ext cx="7338542" cy="4296377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PT" sz="2100" dirty="0" smtClean="0"/>
              <a:t>A </a:t>
            </a:r>
            <a:r>
              <a:rPr lang="pt-PT" sz="2100" dirty="0" smtClean="0">
                <a:solidFill>
                  <a:srgbClr val="0070C0"/>
                </a:solidFill>
              </a:rPr>
              <a:t>abrasão marinha </a:t>
            </a:r>
            <a:r>
              <a:rPr lang="pt-PT" sz="2100" dirty="0" smtClean="0"/>
              <a:t>consiste num processo erosivo por ação das ondas </a:t>
            </a:r>
            <a:r>
              <a:rPr lang="pt-PT" sz="2100" dirty="0"/>
              <a:t>dos </a:t>
            </a:r>
            <a:r>
              <a:rPr lang="pt-PT" sz="2100" dirty="0" smtClean="0"/>
              <a:t>oceanos sobre </a:t>
            </a:r>
            <a:r>
              <a:rPr lang="pt-PT" sz="2100" dirty="0"/>
              <a:t>o litoral, </a:t>
            </a:r>
            <a:r>
              <a:rPr lang="pt-PT" sz="2100" dirty="0" smtClean="0"/>
              <a:t>transformando a paisagem costeira.</a:t>
            </a:r>
          </a:p>
          <a:p>
            <a:pPr algn="just"/>
            <a:r>
              <a:rPr lang="pt-PT" sz="2100" dirty="0" smtClean="0"/>
              <a:t>As </a:t>
            </a:r>
            <a:r>
              <a:rPr lang="pt-PT" sz="2100" dirty="0" smtClean="0">
                <a:solidFill>
                  <a:srgbClr val="0070C0"/>
                </a:solidFill>
              </a:rPr>
              <a:t>arribas</a:t>
            </a:r>
            <a:r>
              <a:rPr lang="pt-PT" sz="2100" dirty="0" smtClean="0"/>
              <a:t> sofrem a ação das ondas na zona atingida pelas marés e pelas ondas de tempestade. O recuo da arriba deixa no seu sopé uma plataforma de abrasão (Figura 9).</a:t>
            </a:r>
          </a:p>
          <a:p>
            <a:pPr algn="just"/>
            <a:r>
              <a:rPr lang="pt-PT" sz="2100" dirty="0" smtClean="0"/>
              <a:t>A rapidez da ação erosiva depende: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Das energias das ondas;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Da natureza das rochas;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Da inclinação das camadas. </a:t>
            </a:r>
          </a:p>
          <a:p>
            <a:pPr marL="273050" lvl="1" indent="-273050" algn="just"/>
            <a:r>
              <a:rPr lang="pt-PT" sz="2100" dirty="0" smtClean="0"/>
              <a:t>A ação do mar não se limita, apenas, ao </a:t>
            </a:r>
            <a:r>
              <a:rPr lang="pt-PT" sz="2100" dirty="0" smtClean="0">
                <a:solidFill>
                  <a:srgbClr val="0070C0"/>
                </a:solidFill>
              </a:rPr>
              <a:t>desgaste</a:t>
            </a:r>
            <a:r>
              <a:rPr lang="pt-PT" sz="2100" dirty="0" smtClean="0"/>
              <a:t> da arriba, mas também ao </a:t>
            </a:r>
            <a:r>
              <a:rPr lang="pt-PT" sz="2100" dirty="0" smtClean="0">
                <a:solidFill>
                  <a:srgbClr val="0070C0"/>
                </a:solidFill>
              </a:rPr>
              <a:t>transporte</a:t>
            </a:r>
            <a:r>
              <a:rPr lang="pt-PT" sz="2100" dirty="0" smtClean="0"/>
              <a:t>  e </a:t>
            </a:r>
            <a:r>
              <a:rPr lang="pt-PT" sz="2100" dirty="0" smtClean="0">
                <a:solidFill>
                  <a:srgbClr val="0070C0"/>
                </a:solidFill>
              </a:rPr>
              <a:t>acumulação dos materiais</a:t>
            </a:r>
            <a:r>
              <a:rPr lang="pt-PT" sz="2100" dirty="0" smtClean="0"/>
              <a:t>, dando origem às </a:t>
            </a:r>
            <a:r>
              <a:rPr lang="pt-PT" sz="2100" dirty="0" smtClean="0">
                <a:solidFill>
                  <a:srgbClr val="0070C0"/>
                </a:solidFill>
              </a:rPr>
              <a:t>praias</a:t>
            </a:r>
            <a:r>
              <a:rPr lang="pt-PT" sz="2100" dirty="0" smtClean="0"/>
              <a:t>. 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7715141" y="5493769"/>
            <a:ext cx="453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9 – Evolução de uma arriba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852" y="1391253"/>
            <a:ext cx="3426576" cy="417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83236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Litoral de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58309" y="1688448"/>
            <a:ext cx="10166747" cy="924921"/>
          </a:xfrm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/>
              <a:t>O</a:t>
            </a:r>
            <a:r>
              <a:rPr lang="pt-PT" sz="2200" dirty="0" smtClean="0"/>
              <a:t> </a:t>
            </a:r>
            <a:r>
              <a:rPr lang="pt-PT" sz="2200" dirty="0" smtClean="0">
                <a:solidFill>
                  <a:srgbClr val="0070C0"/>
                </a:solidFill>
              </a:rPr>
              <a:t>tipo </a:t>
            </a:r>
            <a:r>
              <a:rPr lang="pt-PT" sz="2200" dirty="0">
                <a:solidFill>
                  <a:srgbClr val="0070C0"/>
                </a:solidFill>
              </a:rPr>
              <a:t>de rochas </a:t>
            </a:r>
            <a:r>
              <a:rPr lang="pt-PT" sz="2200" dirty="0"/>
              <a:t>e a sua </a:t>
            </a:r>
            <a:r>
              <a:rPr lang="pt-PT" sz="2200" dirty="0">
                <a:solidFill>
                  <a:srgbClr val="0070C0"/>
                </a:solidFill>
              </a:rPr>
              <a:t>resistência à abrasão marítima </a:t>
            </a:r>
            <a:r>
              <a:rPr lang="pt-PT" sz="2200" dirty="0" smtClean="0"/>
              <a:t>são os </a:t>
            </a:r>
            <a:r>
              <a:rPr lang="pt-PT" sz="2200" dirty="0"/>
              <a:t>principais fatores que determinam as características da linha da costa portuguesa</a:t>
            </a:r>
            <a:r>
              <a:rPr lang="pt-PT" sz="2200" dirty="0" smtClean="0"/>
              <a:t>.</a:t>
            </a:r>
            <a:endParaRPr lang="pt-PT" sz="1700" dirty="0" smtClean="0"/>
          </a:p>
          <a:p>
            <a:pPr marL="0" indent="0" algn="just">
              <a:buNone/>
            </a:pPr>
            <a:endParaRPr lang="pt-PT" sz="2100" dirty="0" smtClean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70982159"/>
              </p:ext>
            </p:extLst>
          </p:nvPr>
        </p:nvGraphicFramePr>
        <p:xfrm>
          <a:off x="2613623" y="2706128"/>
          <a:ext cx="6624505" cy="123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030117723"/>
              </p:ext>
            </p:extLst>
          </p:nvPr>
        </p:nvGraphicFramePr>
        <p:xfrm>
          <a:off x="2613623" y="4143294"/>
          <a:ext cx="6624505" cy="12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9939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83236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Litoral de Portugal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9" y="1638461"/>
            <a:ext cx="5024143" cy="2075695"/>
          </a:xfrm>
          <a:ln>
            <a:noFill/>
          </a:ln>
        </p:spPr>
        <p:txBody>
          <a:bodyPr>
            <a:noAutofit/>
          </a:bodyPr>
          <a:lstStyle/>
          <a:p>
            <a:pPr marL="285750" lvl="1" indent="-285750" algn="just">
              <a:lnSpc>
                <a:spcPct val="100000"/>
              </a:lnSpc>
            </a:pPr>
            <a:r>
              <a:rPr lang="pt-PT" sz="2200" dirty="0" smtClean="0"/>
              <a:t>Na costa portuguesa </a:t>
            </a:r>
            <a:r>
              <a:rPr lang="pt-PT" sz="2200" dirty="0" smtClean="0"/>
              <a:t>observam-se</a:t>
            </a:r>
            <a:r>
              <a:rPr lang="pt-PT" sz="2200" dirty="0" smtClean="0"/>
              <a:t>, também, formações particulares (Figura 10):</a:t>
            </a:r>
          </a:p>
          <a:p>
            <a:pPr marL="7429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Sistemas de barreira (designados por “ria”);</a:t>
            </a:r>
          </a:p>
          <a:p>
            <a:pPr marL="7429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800" dirty="0" smtClean="0"/>
              <a:t>Tômbolo (pequena península).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t="204" b="1874"/>
          <a:stretch/>
        </p:blipFill>
        <p:spPr>
          <a:xfrm>
            <a:off x="6487639" y="1403275"/>
            <a:ext cx="4987466" cy="4121019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881580" y="5485888"/>
            <a:ext cx="619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10 – Formações particulares no litoral de Portugal continental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http://www.prof2000.pt/users/ildamac/geo/litora.htm)</a:t>
            </a:r>
          </a:p>
        </p:txBody>
      </p:sp>
    </p:spTree>
    <p:extLst>
      <p:ext uri="{BB962C8B-B14F-4D97-AF65-F5344CB8AC3E}">
        <p14:creationId xmlns:p14="http://schemas.microsoft.com/office/powerpoint/2010/main" val="1282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83236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Marés negras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608799"/>
            <a:ext cx="10124916" cy="1107507"/>
          </a:xfrm>
          <a:ln>
            <a:noFill/>
          </a:ln>
        </p:spPr>
        <p:txBody>
          <a:bodyPr>
            <a:noAutofit/>
          </a:bodyPr>
          <a:lstStyle/>
          <a:p>
            <a:pPr marL="285750" lvl="1" indent="-285750" algn="just">
              <a:lnSpc>
                <a:spcPct val="100000"/>
              </a:lnSpc>
            </a:pPr>
            <a:r>
              <a:rPr lang="pt-PT" sz="2200" dirty="0" smtClean="0"/>
              <a:t>Os mares têm sido alvo de grandes problemas de poluição. Um exemplo concreto são os derrames intencionais ou acidentais de </a:t>
            </a:r>
            <a:r>
              <a:rPr lang="pt-PT" sz="2200" dirty="0" smtClean="0">
                <a:solidFill>
                  <a:srgbClr val="0070C0"/>
                </a:solidFill>
              </a:rPr>
              <a:t>petróleo bruto</a:t>
            </a:r>
            <a:r>
              <a:rPr lang="pt-PT" sz="2200" dirty="0" smtClean="0"/>
              <a:t>, causando </a:t>
            </a:r>
            <a:r>
              <a:rPr lang="pt-PT" sz="2200" dirty="0" smtClean="0">
                <a:solidFill>
                  <a:srgbClr val="0070C0"/>
                </a:solidFill>
              </a:rPr>
              <a:t>marés negras.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5881580" y="5499801"/>
            <a:ext cx="619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11 – Os maiores acidentes de derrames de petróleo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http://worldoceanreview.com/en/wor-3-overview/oil-and-gas/oiling-the-oceans/)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579" y="2370898"/>
            <a:ext cx="6240000" cy="319882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0140" y="2614086"/>
            <a:ext cx="4881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200" dirty="0"/>
              <a:t>Também a lavagem, em alto mar, dos reservatórios dos petroleiros causa poluição de praias e da linha de costa, para além de provocar danos na vida animal em alto mar e no litoral.  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200" dirty="0" smtClean="0"/>
              <a:t>Portugal, </a:t>
            </a:r>
            <a:r>
              <a:rPr lang="pt-PT" sz="2200" dirty="0"/>
              <a:t>pela sua posição geográfica e </a:t>
            </a:r>
            <a:r>
              <a:rPr lang="pt-PT" sz="2200" dirty="0" smtClean="0"/>
              <a:t>extensão </a:t>
            </a:r>
            <a:r>
              <a:rPr lang="pt-PT" sz="2200" dirty="0"/>
              <a:t>da sua Zona Económica Exclusiva (ZEE) é diversas vezes afetado por este tipo de problemas. </a:t>
            </a: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42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283236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Avanço do mar (erosão litoral)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608799"/>
            <a:ext cx="10124916" cy="4113728"/>
          </a:xfrm>
          <a:ln>
            <a:noFill/>
          </a:ln>
        </p:spPr>
        <p:txBody>
          <a:bodyPr>
            <a:noAutofit/>
          </a:bodyPr>
          <a:lstStyle/>
          <a:p>
            <a:pPr marL="285750" lvl="1" indent="-285750" algn="just">
              <a:lnSpc>
                <a:spcPct val="100000"/>
              </a:lnSpc>
            </a:pPr>
            <a:r>
              <a:rPr lang="pt-PT" sz="2200" dirty="0" smtClean="0"/>
              <a:t>O degelo e a expansão térmica dos oceanos, causados pelo aquecimento global, têm </a:t>
            </a:r>
            <a:r>
              <a:rPr lang="pt-PT" sz="2200" dirty="0" smtClean="0"/>
              <a:t>originado a </a:t>
            </a:r>
            <a:r>
              <a:rPr lang="pt-PT" sz="2200" dirty="0" smtClean="0">
                <a:solidFill>
                  <a:srgbClr val="0070C0"/>
                </a:solidFill>
              </a:rPr>
              <a:t>subida da água do mar</a:t>
            </a:r>
            <a:r>
              <a:rPr lang="pt-PT" sz="2200" dirty="0" smtClean="0"/>
              <a:t>. 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pt-PT" sz="2200" dirty="0" smtClean="0"/>
              <a:t>Também as </a:t>
            </a:r>
            <a:r>
              <a:rPr lang="pt-PT" sz="2200" dirty="0" smtClean="0">
                <a:solidFill>
                  <a:srgbClr val="0070C0"/>
                </a:solidFill>
              </a:rPr>
              <a:t>construções de molhes </a:t>
            </a:r>
            <a:r>
              <a:rPr lang="pt-PT" sz="2200" dirty="0" smtClean="0"/>
              <a:t>e </a:t>
            </a:r>
            <a:r>
              <a:rPr lang="pt-PT" sz="2200" dirty="0" smtClean="0">
                <a:solidFill>
                  <a:srgbClr val="0070C0"/>
                </a:solidFill>
              </a:rPr>
              <a:t>pontões</a:t>
            </a:r>
            <a:r>
              <a:rPr lang="pt-PT" sz="2200" dirty="0" smtClean="0"/>
              <a:t>, a </a:t>
            </a:r>
            <a:r>
              <a:rPr lang="pt-PT" sz="2200" dirty="0" smtClean="0">
                <a:solidFill>
                  <a:srgbClr val="0070C0"/>
                </a:solidFill>
              </a:rPr>
              <a:t>remoção de areias </a:t>
            </a:r>
            <a:r>
              <a:rPr lang="pt-PT" sz="2200" dirty="0" smtClean="0"/>
              <a:t>e o aumento da </a:t>
            </a:r>
            <a:r>
              <a:rPr lang="pt-PT" sz="2200" dirty="0" smtClean="0">
                <a:solidFill>
                  <a:srgbClr val="0070C0"/>
                </a:solidFill>
              </a:rPr>
              <a:t>ocupação humana </a:t>
            </a:r>
            <a:r>
              <a:rPr lang="pt-PT" sz="2200" dirty="0" smtClean="0"/>
              <a:t>no litoral têm </a:t>
            </a:r>
            <a:r>
              <a:rPr lang="pt-PT" sz="2200" dirty="0" smtClean="0"/>
              <a:t>contribuído para o </a:t>
            </a:r>
            <a:r>
              <a:rPr lang="pt-PT" sz="2200" dirty="0" smtClean="0"/>
              <a:t>avanço do mar.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pt-PT" sz="2200" dirty="0" smtClean="0"/>
              <a:t>Este fenómeno é visível em diversas zonas do país, nomeadamente, em Espinho (Porto), em Aveiro e a sul da Figueira da Foz.</a:t>
            </a:r>
          </a:p>
          <a:p>
            <a:pPr marL="285750" lvl="1" indent="-285750" algn="just">
              <a:lnSpc>
                <a:spcPct val="100000"/>
              </a:lnSpc>
            </a:pPr>
            <a:r>
              <a:rPr lang="pt-PT" sz="2200" dirty="0" smtClean="0"/>
              <a:t>As consequências poderão ser:</a:t>
            </a:r>
          </a:p>
          <a:p>
            <a:pPr marL="7429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Erosão das praias; </a:t>
            </a:r>
          </a:p>
          <a:p>
            <a:pPr marL="7429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Recuo das arribas;</a:t>
            </a:r>
          </a:p>
          <a:p>
            <a:pPr marL="7429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 Salinização;</a:t>
            </a:r>
          </a:p>
          <a:p>
            <a:pPr marL="742950" lvl="2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Possibilidade </a:t>
            </a:r>
            <a:r>
              <a:rPr lang="pt-PT" sz="1900" dirty="0" smtClean="0"/>
              <a:t>de submersão </a:t>
            </a:r>
            <a:r>
              <a:rPr lang="pt-PT" sz="1900" dirty="0" smtClean="0"/>
              <a:t>de algumas zonas litorais.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16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630813"/>
            <a:ext cx="10124916" cy="435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 smtClean="0"/>
              <a:t>As informações presentes neste documento tiveram como base o Manual de Geografia do </a:t>
            </a:r>
            <a:r>
              <a:rPr lang="pt-PT" sz="2400" b="1" dirty="0"/>
              <a:t>7</a:t>
            </a:r>
            <a:r>
              <a:rPr lang="pt-PT" sz="2400" b="1" dirty="0" smtClean="0"/>
              <a:t>.º ano:</a:t>
            </a:r>
          </a:p>
          <a:p>
            <a:pPr marL="0" indent="0">
              <a:buNone/>
            </a:pPr>
            <a:endParaRPr lang="pt-PT" sz="9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PT" sz="1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PT" sz="2000" dirty="0" smtClean="0"/>
              <a:t>Matos, </a:t>
            </a:r>
            <a:r>
              <a:rPr lang="pt-PT" sz="2000" dirty="0"/>
              <a:t>M</a:t>
            </a:r>
            <a:r>
              <a:rPr lang="pt-PT" sz="2000" dirty="0" smtClean="0"/>
              <a:t>., Castelão, </a:t>
            </a:r>
            <a:r>
              <a:rPr lang="pt-PT" sz="2000" dirty="0"/>
              <a:t>R</a:t>
            </a:r>
            <a:r>
              <a:rPr lang="pt-PT" sz="2000" dirty="0" smtClean="0"/>
              <a:t>.. “Geografia 7º ano”. </a:t>
            </a:r>
            <a:r>
              <a:rPr lang="pt-PT" sz="2000" dirty="0" err="1" smtClean="0"/>
              <a:t>Santillana</a:t>
            </a:r>
            <a:r>
              <a:rPr lang="pt-PT" sz="2000" dirty="0" smtClean="0"/>
              <a:t> Constância, Lisboa, 2012. ISBN: 978-989-708-032-6</a:t>
            </a:r>
          </a:p>
          <a:p>
            <a:pPr>
              <a:lnSpc>
                <a:spcPct val="150000"/>
              </a:lnSpc>
            </a:pPr>
            <a:r>
              <a:rPr lang="pt-PT" sz="2000" dirty="0" smtClean="0"/>
              <a:t>Marques, A., Pinho, C., Coelho, J. Lugares </a:t>
            </a:r>
            <a:r>
              <a:rPr lang="pt-PT" sz="2000" dirty="0"/>
              <a:t>Vol. </a:t>
            </a:r>
            <a:r>
              <a:rPr lang="pt-PT" sz="2000" dirty="0" smtClean="0"/>
              <a:t>2: O Meio Natural – Geografia 7º ano. Edições Asa, Lisboa, 2012. ISBN: 978-989-23-1874-5</a:t>
            </a:r>
          </a:p>
          <a:p>
            <a:endParaRPr lang="pt-PT" sz="2000" dirty="0" smtClean="0"/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19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16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pPr/>
              <a:t>17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5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Redes e 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9" y="1901674"/>
            <a:ext cx="5155117" cy="3639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sz="2200" dirty="0" smtClean="0"/>
              <a:t>Os 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rios</a:t>
            </a:r>
            <a:r>
              <a:rPr lang="pt-PT" sz="2200" dirty="0" smtClean="0"/>
              <a:t> representam 0,0001% do volume de água na Terra.</a:t>
            </a:r>
          </a:p>
          <a:p>
            <a:pPr algn="just">
              <a:lnSpc>
                <a:spcPct val="100000"/>
              </a:lnSpc>
            </a:pPr>
            <a:r>
              <a:rPr lang="pt-PT" sz="2200" dirty="0" smtClean="0"/>
              <a:t>Cada rio, com os seus afluentes e subafluentes, forma uma 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rede hidrográfica. </a:t>
            </a:r>
            <a:r>
              <a:rPr lang="pt-PT" sz="2200" dirty="0" smtClean="0"/>
              <a:t>Por outro lado, o território drenado por um rio principal e seus afluentes constitui a sua </a:t>
            </a:r>
            <a:r>
              <a:rPr lang="pt-PT" sz="2200" dirty="0" smtClean="0">
                <a:solidFill>
                  <a:schemeClr val="accent6">
                    <a:lumMod val="75000"/>
                  </a:schemeClr>
                </a:solidFill>
              </a:rPr>
              <a:t>bacia hidrográfica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6784849" y="5482058"/>
            <a:ext cx="4543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2 – Maiores bacias hidrográficas do mundo</a:t>
            </a:r>
          </a:p>
          <a:p>
            <a:pPr algn="ctr"/>
            <a:endParaRPr lang="pt-PT" sz="500" dirty="0" smtClean="0"/>
          </a:p>
          <a:p>
            <a:pPr algn="ctr"/>
            <a:r>
              <a:rPr lang="pt-PT" sz="1000" dirty="0" smtClean="0"/>
              <a:t>(Fonte:</a:t>
            </a:r>
            <a:r>
              <a:rPr lang="en-US" sz="1000" dirty="0" smtClean="0"/>
              <a:t>. </a:t>
            </a:r>
            <a:r>
              <a:rPr lang="pt-PT" sz="1000" dirty="0" smtClean="0"/>
              <a:t>UNEP)</a:t>
            </a:r>
            <a:endParaRPr lang="pt-PT" sz="1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145" y="2055813"/>
            <a:ext cx="4114870" cy="2724248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854081" y="4719692"/>
            <a:ext cx="2833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1</a:t>
            </a:r>
            <a:r>
              <a:rPr lang="pt-PT" sz="1200" dirty="0" smtClean="0">
                <a:solidFill>
                  <a:schemeClr val="accent6"/>
                </a:solidFill>
              </a:rPr>
              <a:t> – </a:t>
            </a:r>
            <a:r>
              <a:rPr lang="pt-PT" sz="1200" dirty="0">
                <a:solidFill>
                  <a:schemeClr val="accent6"/>
                </a:solidFill>
              </a:rPr>
              <a:t>R</a:t>
            </a:r>
            <a:r>
              <a:rPr lang="pt-PT" sz="1200" dirty="0" smtClean="0">
                <a:solidFill>
                  <a:schemeClr val="accent6"/>
                </a:solidFill>
              </a:rPr>
              <a:t>ede e bacia hidrográfica</a:t>
            </a:r>
          </a:p>
          <a:p>
            <a:pPr algn="ctr"/>
            <a:endParaRPr lang="pt-PT" sz="500" dirty="0" smtClean="0"/>
          </a:p>
          <a:p>
            <a:pPr algn="ctr"/>
            <a:r>
              <a:rPr lang="pt-PT" sz="1000" dirty="0" smtClean="0"/>
              <a:t>(Fonte:</a:t>
            </a:r>
            <a:r>
              <a:rPr lang="en-US" sz="1000" dirty="0" smtClean="0"/>
              <a:t>. </a:t>
            </a:r>
            <a:r>
              <a:rPr lang="en-US" sz="1000" dirty="0"/>
              <a:t>http://www.geografia7.com/os-rios.html</a:t>
            </a:r>
            <a:r>
              <a:rPr lang="pt-PT" sz="1000" dirty="0" smtClean="0"/>
              <a:t>)</a:t>
            </a:r>
            <a:endParaRPr lang="pt-PT" sz="1000" dirty="0"/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6" b="5114"/>
          <a:stretch/>
        </p:blipFill>
        <p:spPr bwMode="auto">
          <a:xfrm>
            <a:off x="6660107" y="1424410"/>
            <a:ext cx="4933206" cy="40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Os maiores rios do mundo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39" y="1690688"/>
            <a:ext cx="10124917" cy="3827992"/>
          </a:xfrm>
        </p:spPr>
        <p:txBody>
          <a:bodyPr>
            <a:noAutofit/>
          </a:bodyPr>
          <a:lstStyle/>
          <a:p>
            <a:pPr algn="just"/>
            <a:r>
              <a:rPr lang="pt-PT" sz="2200" dirty="0"/>
              <a:t>Critérios como </a:t>
            </a:r>
            <a:r>
              <a:rPr lang="pt-PT" sz="2200" dirty="0">
                <a:solidFill>
                  <a:schemeClr val="accent6">
                    <a:lumMod val="75000"/>
                  </a:schemeClr>
                </a:solidFill>
              </a:rPr>
              <a:t>extensão</a:t>
            </a:r>
            <a:r>
              <a:rPr lang="pt-PT" sz="2200" dirty="0"/>
              <a:t> </a:t>
            </a:r>
            <a:r>
              <a:rPr lang="pt-PT" sz="2200" dirty="0" smtClean="0"/>
              <a:t>(comprimento de um rio) e </a:t>
            </a:r>
            <a:r>
              <a:rPr lang="pt-PT" sz="2200" dirty="0">
                <a:solidFill>
                  <a:schemeClr val="accent6">
                    <a:lumMod val="75000"/>
                  </a:schemeClr>
                </a:solidFill>
              </a:rPr>
              <a:t>caudal</a:t>
            </a:r>
            <a:r>
              <a:rPr lang="pt-PT" sz="2200" dirty="0"/>
              <a:t> </a:t>
            </a:r>
            <a:r>
              <a:rPr lang="pt-PT" sz="2200" dirty="0" smtClean="0"/>
              <a:t>(volume de água que passa durante uma unidade de tempo numa dada secção do rio) permitem </a:t>
            </a:r>
            <a:r>
              <a:rPr lang="pt-PT" sz="2200" dirty="0"/>
              <a:t>definir quais os rios mais importantes do mundo</a:t>
            </a:r>
            <a:r>
              <a:rPr lang="pt-PT" sz="2200" dirty="0" smtClean="0"/>
              <a:t>.</a:t>
            </a:r>
          </a:p>
          <a:p>
            <a:pPr algn="just"/>
            <a:r>
              <a:rPr lang="pt-PT" sz="2200" dirty="0" smtClean="0"/>
              <a:t>A variação de caudal de um rio depende de fatores como: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Precipitação;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/>
              <a:t>E</a:t>
            </a:r>
            <a:r>
              <a:rPr lang="pt-PT" sz="1900" dirty="0" smtClean="0"/>
              <a:t>vaporação (que aumenta com a temperatura);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/>
              <a:t>P</a:t>
            </a:r>
            <a:r>
              <a:rPr lang="pt-PT" sz="1900" dirty="0" smtClean="0"/>
              <a:t>ermeabilidade das rochas;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Número de afluentes;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Desflorestação das vertentes;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Construção de barragens.</a:t>
            </a:r>
          </a:p>
          <a:p>
            <a:pPr algn="just"/>
            <a:endParaRPr lang="pt-PT" sz="22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9076765" y="4278082"/>
            <a:ext cx="3115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Sabias que…</a:t>
            </a:r>
          </a:p>
          <a:p>
            <a:r>
              <a:rPr lang="pt-PT" sz="1600" dirty="0" smtClean="0"/>
              <a:t>… o rio Nilo é o mais extenso do mundo, com 6671km e que o rio Amazonas é o mais caudaloso, pois apresenta cerca de 200000 m</a:t>
            </a:r>
            <a:r>
              <a:rPr lang="pt-PT" sz="1600" baseline="30000" dirty="0" smtClean="0"/>
              <a:t>3</a:t>
            </a:r>
            <a:r>
              <a:rPr lang="pt-PT" sz="1600" dirty="0" smtClean="0"/>
              <a:t>/s. </a:t>
            </a:r>
            <a:endParaRPr lang="pt-PT" sz="1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/>
          <a:srcRect l="22647" t="53653" r="71414" b="22755"/>
          <a:stretch/>
        </p:blipFill>
        <p:spPr>
          <a:xfrm>
            <a:off x="8405376" y="4278082"/>
            <a:ext cx="671389" cy="15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Leitos de um rio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608424"/>
            <a:ext cx="10124916" cy="3827992"/>
          </a:xfrm>
        </p:spPr>
        <p:txBody>
          <a:bodyPr>
            <a:normAutofit/>
          </a:bodyPr>
          <a:lstStyle/>
          <a:p>
            <a:pPr algn="just"/>
            <a:r>
              <a:rPr lang="pt-PT" sz="2200" dirty="0" smtClean="0"/>
              <a:t>Um curso de água com variação de caudais apresenta diferentes leitos (Figura 3):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Leito de estiagem (A);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Leito normal (B);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PT" sz="1900" dirty="0" smtClean="0"/>
              <a:t>Leito de cheia (C).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1666883" y="5066675"/>
            <a:ext cx="902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3 – Leitos de um rio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http://www.geografia7.com/os-rios.html)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82" y="3212999"/>
            <a:ext cx="90201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Os principais rios de Portugal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10102" y="1649368"/>
            <a:ext cx="6261702" cy="4114103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PT" sz="2100" dirty="0" smtClean="0"/>
              <a:t>As características do clima mediterrânico fazem com que os rios portugueses apresentem variações acentuadas de caudal ao longo do ano, e de ano para ano.</a:t>
            </a:r>
          </a:p>
          <a:p>
            <a:pPr algn="just"/>
            <a:r>
              <a:rPr lang="pt-PT" sz="2100" dirty="0" smtClean="0"/>
              <a:t>No que se refere à importância, os rios internacionais (Tejo, Douro, Guadiana e Minho) assumem maior relevância. Não obstante, o rio Mondego é o maior curso de água com nascente em Portugal.</a:t>
            </a:r>
          </a:p>
          <a:p>
            <a:pPr algn="just"/>
            <a:r>
              <a:rPr lang="pt-PT" sz="2100" dirty="0" smtClean="0"/>
              <a:t>Nos Açores e na Madeira, dada à exiguidade do território não existem rios, mas sim, abundantes ribeiras.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7094799" y="5471083"/>
            <a:ext cx="502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</a:t>
            </a:r>
            <a:r>
              <a:rPr lang="pt-PT" sz="1200" dirty="0">
                <a:solidFill>
                  <a:schemeClr val="accent6"/>
                </a:solidFill>
              </a:rPr>
              <a:t>4</a:t>
            </a:r>
            <a:r>
              <a:rPr lang="pt-PT" sz="1200" dirty="0" smtClean="0">
                <a:solidFill>
                  <a:schemeClr val="accent6"/>
                </a:solidFill>
              </a:rPr>
              <a:t> – Principais rios em Portugal continental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http://ensina.rtp.pt/artigo/os-principais-rios-de-portugal/)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/>
          <a:srcRect l="58014" t="25274" r="1175" b="20339"/>
          <a:stretch/>
        </p:blipFill>
        <p:spPr>
          <a:xfrm>
            <a:off x="7058156" y="1701820"/>
            <a:ext cx="5070381" cy="37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Elementos topográficos de uma bacia hidrográfica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955378"/>
            <a:ext cx="5741854" cy="370765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Os rios têm origem nas </a:t>
            </a:r>
            <a:r>
              <a:rPr lang="pt-PT" sz="2200" dirty="0" smtClean="0">
                <a:solidFill>
                  <a:srgbClr val="0070C0"/>
                </a:solidFill>
              </a:rPr>
              <a:t>nascentes</a:t>
            </a:r>
            <a:r>
              <a:rPr lang="pt-PT" sz="2200" b="1" dirty="0" smtClean="0"/>
              <a:t> </a:t>
            </a:r>
            <a:r>
              <a:rPr lang="pt-PT" sz="2200" dirty="0" smtClean="0"/>
              <a:t>(a emergência de água do subsolo), seguem as linhas de maior declive, criando um </a:t>
            </a:r>
            <a:r>
              <a:rPr lang="pt-PT" sz="2200" dirty="0" smtClean="0">
                <a:solidFill>
                  <a:srgbClr val="0070C0"/>
                </a:solidFill>
              </a:rPr>
              <a:t>canal de escoamento</a:t>
            </a:r>
            <a:r>
              <a:rPr lang="pt-PT" sz="2200" b="1" dirty="0" smtClean="0"/>
              <a:t>. </a:t>
            </a:r>
          </a:p>
          <a:p>
            <a:pPr algn="just"/>
            <a:r>
              <a:rPr lang="pt-PT" sz="2200" dirty="0" smtClean="0"/>
              <a:t>A junção dos </a:t>
            </a:r>
            <a:r>
              <a:rPr lang="pt-PT" sz="2200" dirty="0" smtClean="0">
                <a:solidFill>
                  <a:srgbClr val="0070C0"/>
                </a:solidFill>
              </a:rPr>
              <a:t>afluentes</a:t>
            </a:r>
            <a:r>
              <a:rPr lang="pt-PT" sz="2200" dirty="0" smtClean="0"/>
              <a:t>, faz com que os rios ganhem força e aumentem os seus caudais, originando cursos de água mais largos.</a:t>
            </a:r>
          </a:p>
          <a:p>
            <a:pPr algn="just"/>
            <a:r>
              <a:rPr lang="pt-PT" sz="2200" dirty="0" smtClean="0"/>
              <a:t>Com a diminuição do declive e o aumento do caudal, o rio vai alargando e começa a serpentear até à </a:t>
            </a:r>
            <a:r>
              <a:rPr lang="pt-PT" sz="2200" dirty="0" smtClean="0">
                <a:solidFill>
                  <a:srgbClr val="0070C0"/>
                </a:solidFill>
              </a:rPr>
              <a:t>foz</a:t>
            </a:r>
            <a:r>
              <a:rPr lang="pt-PT" sz="2200" b="1" dirty="0" smtClean="0"/>
              <a:t> </a:t>
            </a:r>
            <a:r>
              <a:rPr lang="pt-PT" sz="2200" dirty="0" smtClean="0"/>
              <a:t>(parte terminal do rio), que pode possuir a forma de </a:t>
            </a:r>
            <a:r>
              <a:rPr lang="pt-PT" sz="2200" dirty="0" smtClean="0">
                <a:solidFill>
                  <a:srgbClr val="0070C0"/>
                </a:solidFill>
              </a:rPr>
              <a:t>delta</a:t>
            </a:r>
            <a:r>
              <a:rPr lang="pt-PT" sz="2200" dirty="0" smtClean="0"/>
              <a:t> ou </a:t>
            </a:r>
            <a:r>
              <a:rPr lang="pt-PT" sz="2200" dirty="0" smtClean="0">
                <a:solidFill>
                  <a:srgbClr val="0070C0"/>
                </a:solidFill>
              </a:rPr>
              <a:t>estuário</a:t>
            </a:r>
            <a:r>
              <a:rPr lang="pt-PT" sz="2200" dirty="0" smtClean="0"/>
              <a:t>.</a:t>
            </a: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7052791" y="5184329"/>
            <a:ext cx="502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5 – Percurso de um rio desde da nascente até à foz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</a:t>
            </a:r>
            <a:r>
              <a:rPr lang="pt-PT" sz="1000" dirty="0" smtClean="0"/>
              <a:t>Manual de Geografia de 7º ano)</a:t>
            </a:r>
            <a:endParaRPr lang="pt-PT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634"/>
          <a:stretch/>
        </p:blipFill>
        <p:spPr>
          <a:xfrm>
            <a:off x="6728346" y="2333767"/>
            <a:ext cx="5450006" cy="29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As três fases do curso de um rio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22486"/>
            <a:ext cx="10124916" cy="370765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PT" sz="2200" dirty="0" smtClean="0"/>
              <a:t>A </a:t>
            </a:r>
            <a:r>
              <a:rPr lang="pt-PT" sz="2200" dirty="0" smtClean="0">
                <a:solidFill>
                  <a:srgbClr val="0070C0"/>
                </a:solidFill>
              </a:rPr>
              <a:t>altitude</a:t>
            </a:r>
            <a:r>
              <a:rPr lang="pt-PT" sz="2200" dirty="0" smtClean="0"/>
              <a:t>, o </a:t>
            </a:r>
            <a:r>
              <a:rPr lang="pt-PT" sz="2200" dirty="0" smtClean="0">
                <a:solidFill>
                  <a:srgbClr val="0070C0"/>
                </a:solidFill>
              </a:rPr>
              <a:t>declive</a:t>
            </a:r>
            <a:r>
              <a:rPr lang="pt-PT" sz="2200" dirty="0" smtClean="0"/>
              <a:t> e o </a:t>
            </a:r>
            <a:r>
              <a:rPr lang="pt-PT" sz="2200" dirty="0" smtClean="0">
                <a:solidFill>
                  <a:srgbClr val="0070C0"/>
                </a:solidFill>
              </a:rPr>
              <a:t>caudal</a:t>
            </a:r>
            <a:r>
              <a:rPr lang="pt-PT" sz="2200" dirty="0" smtClean="0"/>
              <a:t> são essenciais para a alteração do traçado e do aspeto do rio, desde da nascente até desaguar no mar.</a:t>
            </a:r>
          </a:p>
          <a:p>
            <a:pPr algn="just"/>
            <a:r>
              <a:rPr lang="pt-PT" sz="2200" dirty="0" smtClean="0"/>
              <a:t>Posto isto, o curso de água passa por três fases bem distintas: </a:t>
            </a:r>
          </a:p>
          <a:p>
            <a:pPr algn="just"/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772020415"/>
              </p:ext>
            </p:extLst>
          </p:nvPr>
        </p:nvGraphicFramePr>
        <p:xfrm>
          <a:off x="2969786" y="2853938"/>
          <a:ext cx="6185623" cy="334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845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Influência de fatores climáticos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722486"/>
            <a:ext cx="10124916" cy="370765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PT" sz="2200" dirty="0"/>
              <a:t>O regime dos rios depende das características climáticas onde se localiza a sua bacia hidrográfica.</a:t>
            </a:r>
          </a:p>
          <a:p>
            <a:pPr algn="just"/>
            <a:r>
              <a:rPr lang="pt-PT" sz="2200" dirty="0" smtClean="0"/>
              <a:t>A </a:t>
            </a:r>
            <a:r>
              <a:rPr lang="pt-PT" sz="2200" dirty="0" smtClean="0">
                <a:solidFill>
                  <a:srgbClr val="0070C0"/>
                </a:solidFill>
              </a:rPr>
              <a:t>precipitação </a:t>
            </a:r>
            <a:r>
              <a:rPr lang="pt-PT" sz="2200" dirty="0" smtClean="0"/>
              <a:t>é o principal fator de variação do caudal dos cursos de água.</a:t>
            </a:r>
          </a:p>
          <a:p>
            <a:pPr algn="just"/>
            <a:r>
              <a:rPr lang="pt-PT" sz="2200" dirty="0" smtClean="0"/>
              <a:t>A alimentação do caudal pode também ser feita pelo </a:t>
            </a:r>
            <a:r>
              <a:rPr lang="pt-PT" sz="2200" dirty="0" smtClean="0">
                <a:solidFill>
                  <a:srgbClr val="0070C0"/>
                </a:solidFill>
              </a:rPr>
              <a:t>degelo</a:t>
            </a:r>
            <a:r>
              <a:rPr lang="pt-PT" sz="2200" dirty="0" smtClean="0"/>
              <a:t> (dos glaciares, no verão) e pela </a:t>
            </a:r>
            <a:r>
              <a:rPr lang="pt-PT" sz="2200" dirty="0" smtClean="0">
                <a:solidFill>
                  <a:srgbClr val="0070C0"/>
                </a:solidFill>
              </a:rPr>
              <a:t>fusão das neves </a:t>
            </a:r>
            <a:r>
              <a:rPr lang="pt-PT" sz="2200" dirty="0" smtClean="0"/>
              <a:t>(na primavera).</a:t>
            </a:r>
          </a:p>
          <a:p>
            <a:pPr algn="just"/>
            <a:endParaRPr lang="pt-PT" sz="2200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8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492" y="212873"/>
            <a:ext cx="10353660" cy="1325563"/>
          </a:xfrm>
        </p:spPr>
        <p:txBody>
          <a:bodyPr/>
          <a:lstStyle/>
          <a:p>
            <a:r>
              <a:rPr lang="pt-PT" dirty="0">
                <a:solidFill>
                  <a:srgbClr val="011D44"/>
                </a:solidFill>
              </a:rPr>
              <a:t>A</a:t>
            </a:r>
            <a:r>
              <a:rPr lang="pt-PT" dirty="0" smtClean="0">
                <a:solidFill>
                  <a:srgbClr val="011D44"/>
                </a:solidFill>
              </a:rPr>
              <a:t>ção humana nas 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99552" y="1801641"/>
            <a:ext cx="5272049" cy="4000041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As </a:t>
            </a:r>
            <a:r>
              <a:rPr lang="pt-PT" sz="2000" dirty="0" smtClean="0">
                <a:solidFill>
                  <a:srgbClr val="0070C0"/>
                </a:solidFill>
              </a:rPr>
              <a:t>barragens</a:t>
            </a:r>
            <a:r>
              <a:rPr lang="pt-PT" sz="2000" dirty="0" smtClean="0"/>
              <a:t> são a principal construção humana com impactos sobre as bacias hidrográficas.</a:t>
            </a:r>
          </a:p>
          <a:p>
            <a:pPr algn="just"/>
            <a:r>
              <a:rPr lang="pt-PT" sz="2000" dirty="0" smtClean="0"/>
              <a:t>A </a:t>
            </a:r>
            <a:r>
              <a:rPr lang="pt-PT" sz="2000" dirty="0" smtClean="0">
                <a:solidFill>
                  <a:srgbClr val="0070C0"/>
                </a:solidFill>
              </a:rPr>
              <a:t>ocupação humana </a:t>
            </a:r>
            <a:r>
              <a:rPr lang="pt-PT" sz="2000" dirty="0" smtClean="0"/>
              <a:t>ou a </a:t>
            </a:r>
            <a:r>
              <a:rPr lang="pt-PT" sz="2000" dirty="0" smtClean="0">
                <a:solidFill>
                  <a:srgbClr val="0070C0"/>
                </a:solidFill>
              </a:rPr>
              <a:t>construção de pontes</a:t>
            </a:r>
            <a:r>
              <a:rPr lang="pt-PT" sz="2000" dirty="0" smtClean="0"/>
              <a:t>, </a:t>
            </a:r>
            <a:r>
              <a:rPr lang="pt-PT" sz="2000" dirty="0"/>
              <a:t>nos leitos dos </a:t>
            </a:r>
            <a:r>
              <a:rPr lang="pt-PT" sz="2000" dirty="0" smtClean="0"/>
              <a:t>rios, condicionam o escoamento das águas e podem ter consequências devastadoras durante os períodos de maior precipitação.</a:t>
            </a:r>
          </a:p>
          <a:p>
            <a:pPr algn="just"/>
            <a:r>
              <a:rPr lang="pt-PT" sz="2000" dirty="0" smtClean="0"/>
              <a:t>A </a:t>
            </a:r>
            <a:r>
              <a:rPr lang="pt-PT" sz="2000" dirty="0" smtClean="0">
                <a:solidFill>
                  <a:srgbClr val="0070C0"/>
                </a:solidFill>
              </a:rPr>
              <a:t>desflorestação</a:t>
            </a:r>
            <a:r>
              <a:rPr lang="pt-PT" sz="2000" dirty="0" smtClean="0"/>
              <a:t> das vertentes facilita o deslizamento de terrenos em períodos de chuva, arrastando para o leito elevadas quantidades de materiais.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601" y="1829824"/>
            <a:ext cx="6108883" cy="319818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052791" y="5021892"/>
            <a:ext cx="502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 smtClean="0">
                <a:solidFill>
                  <a:schemeClr val="accent6"/>
                </a:solidFill>
              </a:rPr>
              <a:t>Figura 6 – Ação humana nas bacias hidrográficas</a:t>
            </a:r>
          </a:p>
          <a:p>
            <a:pPr algn="ctr">
              <a:lnSpc>
                <a:spcPct val="200000"/>
              </a:lnSpc>
            </a:pPr>
            <a:r>
              <a:rPr lang="pt-PT" sz="1000" dirty="0"/>
              <a:t>(Fonte: </a:t>
            </a:r>
            <a:r>
              <a:rPr lang="pt-PT" sz="1000" dirty="0" smtClean="0"/>
              <a:t>Manual de Geografia de 7º ano)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402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1471</TotalTime>
  <Words>1420</Words>
  <Application>Microsoft Office PowerPoint</Application>
  <PresentationFormat>Ecrã Panorâmico</PresentationFormat>
  <Paragraphs>158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Footlight MT Light</vt:lpstr>
      <vt:lpstr>Wingdings</vt:lpstr>
      <vt:lpstr>Tema do Office</vt:lpstr>
      <vt:lpstr>Os Rios e o Litoral</vt:lpstr>
      <vt:lpstr>Redes e bacias hidrográficas</vt:lpstr>
      <vt:lpstr>Os maiores rios do mundo</vt:lpstr>
      <vt:lpstr>Leitos de um rio</vt:lpstr>
      <vt:lpstr>Os principais rios de Portugal</vt:lpstr>
      <vt:lpstr>Elementos topográficos de uma bacia hidrográfica</vt:lpstr>
      <vt:lpstr>As três fases do curso de um rio</vt:lpstr>
      <vt:lpstr>Influência de fatores climáticos</vt:lpstr>
      <vt:lpstr>Ação humana nas bacias hidrográficas</vt:lpstr>
      <vt:lpstr>Processos de evolução do litoral</vt:lpstr>
      <vt:lpstr>Formas litorais</vt:lpstr>
      <vt:lpstr>Abrasão marinha</vt:lpstr>
      <vt:lpstr>Litoral de Portugal</vt:lpstr>
      <vt:lpstr>Litoral de Portugal</vt:lpstr>
      <vt:lpstr>Marés negras</vt:lpstr>
      <vt:lpstr>Avanço do mar (erosão litoral)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Fatima</cp:lastModifiedBy>
  <cp:revision>151</cp:revision>
  <dcterms:created xsi:type="dcterms:W3CDTF">2016-08-07T20:08:56Z</dcterms:created>
  <dcterms:modified xsi:type="dcterms:W3CDTF">2016-09-25T15:59:58Z</dcterms:modified>
</cp:coreProperties>
</file>