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257" r:id="rId5"/>
    <p:sldId id="259" r:id="rId6"/>
    <p:sldId id="261" r:id="rId7"/>
    <p:sldId id="263" r:id="rId8"/>
    <p:sldId id="266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5DAA8-7A2D-42EF-B87E-DE2FA0F943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C082B99-B2D1-4626-8941-1F548F3E86BC}">
      <dgm:prSet phldrT="[Texto]" custT="1"/>
      <dgm:spPr/>
      <dgm:t>
        <a:bodyPr/>
        <a:lstStyle/>
        <a:p>
          <a:r>
            <a:rPr lang="pt-PT" sz="2400" b="1" dirty="0" smtClean="0">
              <a:solidFill>
                <a:srgbClr val="002060"/>
              </a:solidFill>
            </a:rPr>
            <a:t>Águas residuais domésticas</a:t>
          </a:r>
          <a:endParaRPr lang="pt-PT" sz="2400" b="1" dirty="0">
            <a:solidFill>
              <a:srgbClr val="002060"/>
            </a:solidFill>
          </a:endParaRPr>
        </a:p>
      </dgm:t>
    </dgm:pt>
    <dgm:pt modelId="{07628ED0-D5D2-4916-AF52-6C918B2385E6}" type="parTrans" cxnId="{BAA13119-EC09-4313-8D5B-C23CF1CF768D}">
      <dgm:prSet/>
      <dgm:spPr/>
      <dgm:t>
        <a:bodyPr/>
        <a:lstStyle/>
        <a:p>
          <a:endParaRPr lang="pt-PT"/>
        </a:p>
      </dgm:t>
    </dgm:pt>
    <dgm:pt modelId="{FFFE5F44-4D5F-4CB7-90C3-0C3999744203}" type="sibTrans" cxnId="{BAA13119-EC09-4313-8D5B-C23CF1CF768D}">
      <dgm:prSet/>
      <dgm:spPr/>
      <dgm:t>
        <a:bodyPr/>
        <a:lstStyle/>
        <a:p>
          <a:endParaRPr lang="pt-PT"/>
        </a:p>
      </dgm:t>
    </dgm:pt>
    <dgm:pt modelId="{3BCB064D-2C79-4660-862D-D17EDDC3C0F5}">
      <dgm:prSet phldrT="[Texto]" custT="1"/>
      <dgm:spPr/>
      <dgm:t>
        <a:bodyPr/>
        <a:lstStyle/>
        <a:p>
          <a:r>
            <a:rPr lang="pt-PT" sz="2000" dirty="0" smtClean="0"/>
            <a:t>Têm origem nas habitações, podendo conter componentes fecais e saponárias.</a:t>
          </a:r>
          <a:endParaRPr lang="pt-PT" sz="2000" dirty="0"/>
        </a:p>
      </dgm:t>
    </dgm:pt>
    <dgm:pt modelId="{591470BD-B757-454C-9D51-E08891445672}" type="parTrans" cxnId="{9FE4DBCB-5EC6-471D-80FF-0EAEC48AF19D}">
      <dgm:prSet/>
      <dgm:spPr/>
      <dgm:t>
        <a:bodyPr/>
        <a:lstStyle/>
        <a:p>
          <a:endParaRPr lang="pt-PT"/>
        </a:p>
      </dgm:t>
    </dgm:pt>
    <dgm:pt modelId="{E053F2A7-13DA-4931-AB52-0F0697AA8BA5}" type="sibTrans" cxnId="{9FE4DBCB-5EC6-471D-80FF-0EAEC48AF19D}">
      <dgm:prSet/>
      <dgm:spPr/>
      <dgm:t>
        <a:bodyPr/>
        <a:lstStyle/>
        <a:p>
          <a:endParaRPr lang="pt-PT"/>
        </a:p>
      </dgm:t>
    </dgm:pt>
    <dgm:pt modelId="{EEC412FA-2F14-413C-A582-8E898871B51B}">
      <dgm:prSet phldrT="[Texto]" custT="1"/>
      <dgm:spPr/>
      <dgm:t>
        <a:bodyPr/>
        <a:lstStyle/>
        <a:p>
          <a:r>
            <a:rPr lang="pt-PT" sz="2400" b="1" dirty="0" smtClean="0">
              <a:solidFill>
                <a:srgbClr val="002060"/>
              </a:solidFill>
            </a:rPr>
            <a:t>Águas residuais industriais </a:t>
          </a:r>
          <a:endParaRPr lang="pt-PT" sz="2400" b="1" dirty="0">
            <a:solidFill>
              <a:srgbClr val="002060"/>
            </a:solidFill>
          </a:endParaRPr>
        </a:p>
      </dgm:t>
    </dgm:pt>
    <dgm:pt modelId="{A65EB2C8-FA7D-415A-872A-6F04DDA87065}" type="parTrans" cxnId="{C00181F0-C6F3-4DA3-AA04-EF5815A6CAE4}">
      <dgm:prSet/>
      <dgm:spPr/>
      <dgm:t>
        <a:bodyPr/>
        <a:lstStyle/>
        <a:p>
          <a:endParaRPr lang="pt-PT"/>
        </a:p>
      </dgm:t>
    </dgm:pt>
    <dgm:pt modelId="{F4B1046E-8A73-4BC4-B4AD-74F09C8816AC}" type="sibTrans" cxnId="{C00181F0-C6F3-4DA3-AA04-EF5815A6CAE4}">
      <dgm:prSet/>
      <dgm:spPr/>
      <dgm:t>
        <a:bodyPr/>
        <a:lstStyle/>
        <a:p>
          <a:endParaRPr lang="pt-PT"/>
        </a:p>
      </dgm:t>
    </dgm:pt>
    <dgm:pt modelId="{C7D4DF9A-E1AB-4BF2-827F-BAB41D80A9DE}">
      <dgm:prSet phldrT="[Texto]" custT="1"/>
      <dgm:spPr/>
      <dgm:t>
        <a:bodyPr/>
        <a:lstStyle/>
        <a:p>
          <a:r>
            <a:rPr lang="pt-PT" sz="2000" dirty="0" smtClean="0"/>
            <a:t>Resultam das descargas de diversos estabelecimentos, caracterizando-se de acordo com o tipo e o processo de produção (tinturarias, industrias têxteis e pecuárias).</a:t>
          </a:r>
          <a:endParaRPr lang="pt-PT" sz="2000" dirty="0"/>
        </a:p>
      </dgm:t>
    </dgm:pt>
    <dgm:pt modelId="{9EF0CBE7-D1EE-4FD6-9A9F-A96F14F615CD}" type="parTrans" cxnId="{06DED01A-6F95-4F0E-9D2D-1A002F08CDEF}">
      <dgm:prSet/>
      <dgm:spPr/>
      <dgm:t>
        <a:bodyPr/>
        <a:lstStyle/>
        <a:p>
          <a:endParaRPr lang="pt-PT"/>
        </a:p>
      </dgm:t>
    </dgm:pt>
    <dgm:pt modelId="{1F30A91F-B8D9-4313-B2D0-36229F2DDD44}" type="sibTrans" cxnId="{06DED01A-6F95-4F0E-9D2D-1A002F08CDEF}">
      <dgm:prSet/>
      <dgm:spPr/>
      <dgm:t>
        <a:bodyPr/>
        <a:lstStyle/>
        <a:p>
          <a:endParaRPr lang="pt-PT"/>
        </a:p>
      </dgm:t>
    </dgm:pt>
    <dgm:pt modelId="{F279BB9F-BC8D-447C-9D61-507FABFEA590}" type="pres">
      <dgm:prSet presAssocID="{2185DAA8-7A2D-42EF-B87E-DE2FA0F943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5D1A0D-4BA9-4DF9-9940-AE74F62509F5}" type="pres">
      <dgm:prSet presAssocID="{3C082B99-B2D1-4626-8941-1F548F3E86BC}" presName="comp" presStyleCnt="0"/>
      <dgm:spPr/>
    </dgm:pt>
    <dgm:pt modelId="{CF902A74-AED1-4A12-8DDD-151F3CED63B0}" type="pres">
      <dgm:prSet presAssocID="{3C082B99-B2D1-4626-8941-1F548F3E86BC}" presName="box" presStyleLbl="node1" presStyleIdx="0" presStyleCnt="2"/>
      <dgm:spPr/>
      <dgm:t>
        <a:bodyPr/>
        <a:lstStyle/>
        <a:p>
          <a:endParaRPr lang="pt-PT"/>
        </a:p>
      </dgm:t>
    </dgm:pt>
    <dgm:pt modelId="{7AE22101-17C8-4134-AA86-0BF92A13B788}" type="pres">
      <dgm:prSet presAssocID="{3C082B99-B2D1-4626-8941-1F548F3E86B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6DE8B6-BFCD-4498-B389-951E09C01425}" type="pres">
      <dgm:prSet presAssocID="{3C082B99-B2D1-4626-8941-1F548F3E86B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60B19E-961A-4B90-B385-863405DE6B5F}" type="pres">
      <dgm:prSet presAssocID="{FFFE5F44-4D5F-4CB7-90C3-0C3999744203}" presName="spacer" presStyleCnt="0"/>
      <dgm:spPr/>
    </dgm:pt>
    <dgm:pt modelId="{2806BD97-9F03-48E6-8B0A-6C5A99320173}" type="pres">
      <dgm:prSet presAssocID="{EEC412FA-2F14-413C-A582-8E898871B51B}" presName="comp" presStyleCnt="0"/>
      <dgm:spPr/>
    </dgm:pt>
    <dgm:pt modelId="{F64933C3-D476-4534-AC56-8A98AE9FAB80}" type="pres">
      <dgm:prSet presAssocID="{EEC412FA-2F14-413C-A582-8E898871B51B}" presName="box" presStyleLbl="node1" presStyleIdx="1" presStyleCnt="2"/>
      <dgm:spPr/>
      <dgm:t>
        <a:bodyPr/>
        <a:lstStyle/>
        <a:p>
          <a:endParaRPr lang="pt-PT"/>
        </a:p>
      </dgm:t>
    </dgm:pt>
    <dgm:pt modelId="{2328BA2B-0095-49B3-98A9-29F27E49BFD9}" type="pres">
      <dgm:prSet presAssocID="{EEC412FA-2F14-413C-A582-8E898871B51B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BD56E8-BC96-4AE2-9675-D788907075A4}" type="pres">
      <dgm:prSet presAssocID="{EEC412FA-2F14-413C-A582-8E898871B51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1F52CB9-8CF8-4F13-A699-C0905A02D460}" type="presOf" srcId="{C7D4DF9A-E1AB-4BF2-827F-BAB41D80A9DE}" destId="{48BD56E8-BC96-4AE2-9675-D788907075A4}" srcOrd="1" destOrd="1" presId="urn:microsoft.com/office/officeart/2005/8/layout/vList4"/>
    <dgm:cxn modelId="{F37ADA87-18DA-4C0A-9002-2BEB7A8FE611}" type="presOf" srcId="{3BCB064D-2C79-4660-862D-D17EDDC3C0F5}" destId="{176DE8B6-BFCD-4498-B389-951E09C01425}" srcOrd="1" destOrd="1" presId="urn:microsoft.com/office/officeart/2005/8/layout/vList4"/>
    <dgm:cxn modelId="{9FE4DBCB-5EC6-471D-80FF-0EAEC48AF19D}" srcId="{3C082B99-B2D1-4626-8941-1F548F3E86BC}" destId="{3BCB064D-2C79-4660-862D-D17EDDC3C0F5}" srcOrd="0" destOrd="0" parTransId="{591470BD-B757-454C-9D51-E08891445672}" sibTransId="{E053F2A7-13DA-4931-AB52-0F0697AA8BA5}"/>
    <dgm:cxn modelId="{FFF1C512-05D7-4CF9-8E0C-57D92EBBA4EA}" type="presOf" srcId="{2185DAA8-7A2D-42EF-B87E-DE2FA0F94394}" destId="{F279BB9F-BC8D-447C-9D61-507FABFEA590}" srcOrd="0" destOrd="0" presId="urn:microsoft.com/office/officeart/2005/8/layout/vList4"/>
    <dgm:cxn modelId="{DB9DF528-479D-4139-8B6F-FC8A6C0C8F33}" type="presOf" srcId="{EEC412FA-2F14-413C-A582-8E898871B51B}" destId="{48BD56E8-BC96-4AE2-9675-D788907075A4}" srcOrd="1" destOrd="0" presId="urn:microsoft.com/office/officeart/2005/8/layout/vList4"/>
    <dgm:cxn modelId="{06DED01A-6F95-4F0E-9D2D-1A002F08CDEF}" srcId="{EEC412FA-2F14-413C-A582-8E898871B51B}" destId="{C7D4DF9A-E1AB-4BF2-827F-BAB41D80A9DE}" srcOrd="0" destOrd="0" parTransId="{9EF0CBE7-D1EE-4FD6-9A9F-A96F14F615CD}" sibTransId="{1F30A91F-B8D9-4313-B2D0-36229F2DDD44}"/>
    <dgm:cxn modelId="{0B85C899-613B-43C4-9A97-8E17D5393A30}" type="presOf" srcId="{3C082B99-B2D1-4626-8941-1F548F3E86BC}" destId="{176DE8B6-BFCD-4498-B389-951E09C01425}" srcOrd="1" destOrd="0" presId="urn:microsoft.com/office/officeart/2005/8/layout/vList4"/>
    <dgm:cxn modelId="{BAA13119-EC09-4313-8D5B-C23CF1CF768D}" srcId="{2185DAA8-7A2D-42EF-B87E-DE2FA0F94394}" destId="{3C082B99-B2D1-4626-8941-1F548F3E86BC}" srcOrd="0" destOrd="0" parTransId="{07628ED0-D5D2-4916-AF52-6C918B2385E6}" sibTransId="{FFFE5F44-4D5F-4CB7-90C3-0C3999744203}"/>
    <dgm:cxn modelId="{F3957DA8-5B4F-4C62-BDDF-E6C809E935C7}" type="presOf" srcId="{3C082B99-B2D1-4626-8941-1F548F3E86BC}" destId="{CF902A74-AED1-4A12-8DDD-151F3CED63B0}" srcOrd="0" destOrd="0" presId="urn:microsoft.com/office/officeart/2005/8/layout/vList4"/>
    <dgm:cxn modelId="{25F264D1-091F-48AB-943C-02C1EB46BE1A}" type="presOf" srcId="{C7D4DF9A-E1AB-4BF2-827F-BAB41D80A9DE}" destId="{F64933C3-D476-4534-AC56-8A98AE9FAB80}" srcOrd="0" destOrd="1" presId="urn:microsoft.com/office/officeart/2005/8/layout/vList4"/>
    <dgm:cxn modelId="{F3E80D04-15E6-41F7-A589-8810E75B0716}" type="presOf" srcId="{3BCB064D-2C79-4660-862D-D17EDDC3C0F5}" destId="{CF902A74-AED1-4A12-8DDD-151F3CED63B0}" srcOrd="0" destOrd="1" presId="urn:microsoft.com/office/officeart/2005/8/layout/vList4"/>
    <dgm:cxn modelId="{B24EA96F-F5FE-4586-9E78-5DF1F61F23AA}" type="presOf" srcId="{EEC412FA-2F14-413C-A582-8E898871B51B}" destId="{F64933C3-D476-4534-AC56-8A98AE9FAB80}" srcOrd="0" destOrd="0" presId="urn:microsoft.com/office/officeart/2005/8/layout/vList4"/>
    <dgm:cxn modelId="{C00181F0-C6F3-4DA3-AA04-EF5815A6CAE4}" srcId="{2185DAA8-7A2D-42EF-B87E-DE2FA0F94394}" destId="{EEC412FA-2F14-413C-A582-8E898871B51B}" srcOrd="1" destOrd="0" parTransId="{A65EB2C8-FA7D-415A-872A-6F04DDA87065}" sibTransId="{F4B1046E-8A73-4BC4-B4AD-74F09C8816AC}"/>
    <dgm:cxn modelId="{99C05BC8-89F1-42C3-AF3A-92B62CB16F4E}" type="presParOf" srcId="{F279BB9F-BC8D-447C-9D61-507FABFEA590}" destId="{325D1A0D-4BA9-4DF9-9940-AE74F62509F5}" srcOrd="0" destOrd="0" presId="urn:microsoft.com/office/officeart/2005/8/layout/vList4"/>
    <dgm:cxn modelId="{930E4CB9-58DD-413C-921F-988CD2A5841A}" type="presParOf" srcId="{325D1A0D-4BA9-4DF9-9940-AE74F62509F5}" destId="{CF902A74-AED1-4A12-8DDD-151F3CED63B0}" srcOrd="0" destOrd="0" presId="urn:microsoft.com/office/officeart/2005/8/layout/vList4"/>
    <dgm:cxn modelId="{A74B6F68-AFF2-4DF0-B489-66E36F7ADDE3}" type="presParOf" srcId="{325D1A0D-4BA9-4DF9-9940-AE74F62509F5}" destId="{7AE22101-17C8-4134-AA86-0BF92A13B788}" srcOrd="1" destOrd="0" presId="urn:microsoft.com/office/officeart/2005/8/layout/vList4"/>
    <dgm:cxn modelId="{9445E085-6BF1-4AC5-BD1A-28148DDB6D19}" type="presParOf" srcId="{325D1A0D-4BA9-4DF9-9940-AE74F62509F5}" destId="{176DE8B6-BFCD-4498-B389-951E09C01425}" srcOrd="2" destOrd="0" presId="urn:microsoft.com/office/officeart/2005/8/layout/vList4"/>
    <dgm:cxn modelId="{280D1167-7B34-4DAF-AA19-D20C90C80271}" type="presParOf" srcId="{F279BB9F-BC8D-447C-9D61-507FABFEA590}" destId="{7A60B19E-961A-4B90-B385-863405DE6B5F}" srcOrd="1" destOrd="0" presId="urn:microsoft.com/office/officeart/2005/8/layout/vList4"/>
    <dgm:cxn modelId="{5AE411EF-240E-4867-9694-DDD7AA52EFDE}" type="presParOf" srcId="{F279BB9F-BC8D-447C-9D61-507FABFEA590}" destId="{2806BD97-9F03-48E6-8B0A-6C5A99320173}" srcOrd="2" destOrd="0" presId="urn:microsoft.com/office/officeart/2005/8/layout/vList4"/>
    <dgm:cxn modelId="{FED58F29-5AB7-45CB-8D40-FE9075634A6E}" type="presParOf" srcId="{2806BD97-9F03-48E6-8B0A-6C5A99320173}" destId="{F64933C3-D476-4534-AC56-8A98AE9FAB80}" srcOrd="0" destOrd="0" presId="urn:microsoft.com/office/officeart/2005/8/layout/vList4"/>
    <dgm:cxn modelId="{395838C1-BF0D-4967-AE9A-5DF6498CC559}" type="presParOf" srcId="{2806BD97-9F03-48E6-8B0A-6C5A99320173}" destId="{2328BA2B-0095-49B3-98A9-29F27E49BFD9}" srcOrd="1" destOrd="0" presId="urn:microsoft.com/office/officeart/2005/8/layout/vList4"/>
    <dgm:cxn modelId="{4069A7FC-1FF3-4AA5-AAD9-DBEEEFDEB189}" type="presParOf" srcId="{2806BD97-9F03-48E6-8B0A-6C5A99320173}" destId="{48BD56E8-BC96-4AE2-9675-D788907075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99ADB-2CA9-4926-B4CC-26D7D0C697E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5518D5E-8D2F-46B6-97F8-4CBB85FE17C0}">
      <dgm:prSet phldrT="[Texto]" custT="1"/>
      <dgm:spPr/>
      <dgm:t>
        <a:bodyPr/>
        <a:lstStyle/>
        <a:p>
          <a:r>
            <a:rPr lang="pt-PT" sz="1400" b="0" dirty="0" smtClean="0">
              <a:effectLst/>
            </a:rPr>
            <a:t>Tratamento Preliminar</a:t>
          </a:r>
          <a:endParaRPr lang="pt-PT" sz="1400" b="0" dirty="0">
            <a:effectLst/>
          </a:endParaRPr>
        </a:p>
      </dgm:t>
    </dgm:pt>
    <dgm:pt modelId="{AA0224B1-A3FB-43C6-84FC-C3C071C9BF9B}" type="parTrans" cxnId="{12370E0D-FF78-4492-B240-F25D9997D1CF}">
      <dgm:prSet/>
      <dgm:spPr/>
      <dgm:t>
        <a:bodyPr/>
        <a:lstStyle/>
        <a:p>
          <a:endParaRPr lang="pt-PT"/>
        </a:p>
      </dgm:t>
    </dgm:pt>
    <dgm:pt modelId="{E76AB90F-FCD5-4097-950A-2690A95C46A3}" type="sibTrans" cxnId="{12370E0D-FF78-4492-B240-F25D9997D1CF}">
      <dgm:prSet/>
      <dgm:spPr/>
      <dgm:t>
        <a:bodyPr/>
        <a:lstStyle/>
        <a:p>
          <a:endParaRPr lang="pt-PT"/>
        </a:p>
      </dgm:t>
    </dgm:pt>
    <dgm:pt modelId="{AC8CE12F-B75D-4894-B7CA-36E14121DB9C}">
      <dgm:prSet phldrT="[Texto]" custT="1"/>
      <dgm:spPr/>
      <dgm:t>
        <a:bodyPr/>
        <a:lstStyle/>
        <a:p>
          <a:r>
            <a:rPr lang="pt-PT" sz="1400" b="0" i="0" dirty="0" smtClean="0"/>
            <a:t>Nesta fase as águas residuais, produzidas pela população ou pelas indústrias que chegam à ETAR são filtradas e separados os resíduos de maior dimensão.</a:t>
          </a:r>
          <a:endParaRPr lang="pt-PT" sz="1400" dirty="0"/>
        </a:p>
      </dgm:t>
    </dgm:pt>
    <dgm:pt modelId="{DEA554C9-29F1-4C7F-95D1-4FC2897F36C7}" type="parTrans" cxnId="{43EED98F-34CA-4143-B6C7-1745B507F0FA}">
      <dgm:prSet/>
      <dgm:spPr/>
      <dgm:t>
        <a:bodyPr/>
        <a:lstStyle/>
        <a:p>
          <a:endParaRPr lang="pt-PT"/>
        </a:p>
      </dgm:t>
    </dgm:pt>
    <dgm:pt modelId="{E001FAB3-D5BF-4916-9B44-E9479FAD71D8}" type="sibTrans" cxnId="{43EED98F-34CA-4143-B6C7-1745B507F0FA}">
      <dgm:prSet/>
      <dgm:spPr/>
      <dgm:t>
        <a:bodyPr/>
        <a:lstStyle/>
        <a:p>
          <a:endParaRPr lang="pt-PT"/>
        </a:p>
      </dgm:t>
    </dgm:pt>
    <dgm:pt modelId="{0F49D823-A9C2-4A33-97FA-D9739AEE8717}">
      <dgm:prSet phldrT="[Texto]" custT="1"/>
      <dgm:spPr/>
      <dgm:t>
        <a:bodyPr/>
        <a:lstStyle/>
        <a:p>
          <a:r>
            <a:rPr lang="pt-PT" sz="1400" dirty="0" smtClean="0"/>
            <a:t>Tratamento Primário</a:t>
          </a:r>
          <a:endParaRPr lang="pt-PT" sz="1400" dirty="0"/>
        </a:p>
      </dgm:t>
    </dgm:pt>
    <dgm:pt modelId="{ECFE052F-B177-4E82-BC2F-1E5858108053}" type="parTrans" cxnId="{25BCCD81-97DD-482D-86F9-5B039BF8AC38}">
      <dgm:prSet/>
      <dgm:spPr/>
      <dgm:t>
        <a:bodyPr/>
        <a:lstStyle/>
        <a:p>
          <a:endParaRPr lang="pt-PT"/>
        </a:p>
      </dgm:t>
    </dgm:pt>
    <dgm:pt modelId="{9AD67D8A-6A61-4247-B9DC-DB9A7539712A}" type="sibTrans" cxnId="{25BCCD81-97DD-482D-86F9-5B039BF8AC38}">
      <dgm:prSet/>
      <dgm:spPr/>
      <dgm:t>
        <a:bodyPr/>
        <a:lstStyle/>
        <a:p>
          <a:endParaRPr lang="pt-PT"/>
        </a:p>
      </dgm:t>
    </dgm:pt>
    <dgm:pt modelId="{A9EC9531-CDEA-4F12-98CA-23ABD74894EB}">
      <dgm:prSet phldrT="[Texto]" custT="1"/>
      <dgm:spPr/>
      <dgm:t>
        <a:bodyPr/>
        <a:lstStyle/>
        <a:p>
          <a:r>
            <a:rPr lang="pt-PT" sz="1400" dirty="0" smtClean="0"/>
            <a:t>De seguida, </a:t>
          </a:r>
          <a:r>
            <a:rPr lang="pt-PT" sz="1400" b="0" i="0" dirty="0" smtClean="0"/>
            <a:t>as águas residuais passam pela Decantação Primária, onde as partículas sólidas em suspensão são eliminadas por ação da gravidade.</a:t>
          </a:r>
          <a:endParaRPr lang="pt-PT" sz="1400" dirty="0"/>
        </a:p>
      </dgm:t>
    </dgm:pt>
    <dgm:pt modelId="{DB18E7DB-1E48-4904-B0E6-20892EE8C3F6}" type="parTrans" cxnId="{7582DF88-3246-44C2-8494-1EB2187055BF}">
      <dgm:prSet/>
      <dgm:spPr/>
      <dgm:t>
        <a:bodyPr/>
        <a:lstStyle/>
        <a:p>
          <a:endParaRPr lang="pt-PT"/>
        </a:p>
      </dgm:t>
    </dgm:pt>
    <dgm:pt modelId="{85A70CBE-93D0-44C4-8E9B-252127EC34B9}" type="sibTrans" cxnId="{7582DF88-3246-44C2-8494-1EB2187055BF}">
      <dgm:prSet/>
      <dgm:spPr/>
      <dgm:t>
        <a:bodyPr/>
        <a:lstStyle/>
        <a:p>
          <a:endParaRPr lang="pt-PT"/>
        </a:p>
      </dgm:t>
    </dgm:pt>
    <dgm:pt modelId="{D4AD88A8-958F-46E6-AED1-90029C5FCA5F}">
      <dgm:prSet phldrT="[Texto]" custT="1"/>
      <dgm:spPr/>
      <dgm:t>
        <a:bodyPr/>
        <a:lstStyle/>
        <a:p>
          <a:r>
            <a:rPr lang="pt-PT" sz="1400" dirty="0" smtClean="0"/>
            <a:t>Tratamento Secundário</a:t>
          </a:r>
          <a:endParaRPr lang="pt-PT" sz="1400" dirty="0"/>
        </a:p>
      </dgm:t>
    </dgm:pt>
    <dgm:pt modelId="{324216DB-2F76-4244-90E4-C01018A6F961}" type="parTrans" cxnId="{888013E9-A4ED-4B3C-95E4-589CC18B2109}">
      <dgm:prSet/>
      <dgm:spPr/>
      <dgm:t>
        <a:bodyPr/>
        <a:lstStyle/>
        <a:p>
          <a:endParaRPr lang="pt-PT"/>
        </a:p>
      </dgm:t>
    </dgm:pt>
    <dgm:pt modelId="{CF82D529-2DB2-4144-BD3E-7C7A942B45B1}" type="sibTrans" cxnId="{888013E9-A4ED-4B3C-95E4-589CC18B2109}">
      <dgm:prSet/>
      <dgm:spPr/>
      <dgm:t>
        <a:bodyPr/>
        <a:lstStyle/>
        <a:p>
          <a:endParaRPr lang="pt-PT"/>
        </a:p>
      </dgm:t>
    </dgm:pt>
    <dgm:pt modelId="{CC718BA7-A290-4EAF-B241-065B94513B64}">
      <dgm:prSet phldrT="[Texto]" custT="1"/>
      <dgm:spPr/>
      <dgm:t>
        <a:bodyPr/>
        <a:lstStyle/>
        <a:p>
          <a:r>
            <a:rPr lang="pt-PT" sz="1400" b="0" i="0" dirty="0" smtClean="0"/>
            <a:t>Verifica-se o Tratamento Biológico, com bactérias que digerem a matéria orgânica existente. A seguir ocorre a Decantação Secundária, que permite o depósito das lamas resultantes da ação das bactérias.</a:t>
          </a:r>
          <a:endParaRPr lang="pt-PT" sz="1400" dirty="0"/>
        </a:p>
      </dgm:t>
    </dgm:pt>
    <dgm:pt modelId="{1DE47BAB-B8A1-4EE3-BF49-1E6528A4C0DE}" type="parTrans" cxnId="{90475347-D5EA-46ED-84F0-933844347FEC}">
      <dgm:prSet/>
      <dgm:spPr/>
      <dgm:t>
        <a:bodyPr/>
        <a:lstStyle/>
        <a:p>
          <a:endParaRPr lang="pt-PT"/>
        </a:p>
      </dgm:t>
    </dgm:pt>
    <dgm:pt modelId="{BB44A120-A400-4497-BB5E-B02D8745F073}" type="sibTrans" cxnId="{90475347-D5EA-46ED-84F0-933844347FEC}">
      <dgm:prSet/>
      <dgm:spPr/>
      <dgm:t>
        <a:bodyPr/>
        <a:lstStyle/>
        <a:p>
          <a:endParaRPr lang="pt-PT"/>
        </a:p>
      </dgm:t>
    </dgm:pt>
    <dgm:pt modelId="{3A85E248-8143-4D74-91B0-0C33682AE638}">
      <dgm:prSet phldrT="[Texto]" custT="1"/>
      <dgm:spPr/>
      <dgm:t>
        <a:bodyPr/>
        <a:lstStyle/>
        <a:p>
          <a:r>
            <a:rPr lang="pt-PT" sz="1400" dirty="0" smtClean="0"/>
            <a:t>Tratamento Terciário</a:t>
          </a:r>
          <a:endParaRPr lang="pt-PT" sz="1400" dirty="0"/>
        </a:p>
      </dgm:t>
    </dgm:pt>
    <dgm:pt modelId="{87397CF0-6FEE-431E-A0FD-CCBEF2F78CAB}" type="parTrans" cxnId="{2146D0FD-403B-4DBD-9227-66DF2C3D335B}">
      <dgm:prSet/>
      <dgm:spPr/>
      <dgm:t>
        <a:bodyPr/>
        <a:lstStyle/>
        <a:p>
          <a:endParaRPr lang="pt-PT"/>
        </a:p>
      </dgm:t>
    </dgm:pt>
    <dgm:pt modelId="{3868BA8F-65E8-4ACF-A1A0-397CDCB25888}" type="sibTrans" cxnId="{2146D0FD-403B-4DBD-9227-66DF2C3D335B}">
      <dgm:prSet/>
      <dgm:spPr/>
      <dgm:t>
        <a:bodyPr/>
        <a:lstStyle/>
        <a:p>
          <a:endParaRPr lang="pt-PT"/>
        </a:p>
      </dgm:t>
    </dgm:pt>
    <dgm:pt modelId="{9806F87E-6A07-4D51-8C13-D3144FD07560}">
      <dgm:prSet phldrT="[Texto]" custT="1"/>
      <dgm:spPr/>
      <dgm:t>
        <a:bodyPr/>
        <a:lstStyle/>
        <a:p>
          <a:r>
            <a:rPr lang="pt-PT" sz="1400" b="0" i="0" dirty="0" smtClean="0"/>
            <a:t>Nesta etapa, as águas residuais são submetidas a uma desinfeção e remoção de nutrientes. Removem-se as bactérias, os sólidos em suspensão, os nutrientes em excesso e os compostos tóxicos específicos, tornando-as mais puras.</a:t>
          </a:r>
          <a:endParaRPr lang="pt-PT" sz="1400" dirty="0"/>
        </a:p>
      </dgm:t>
    </dgm:pt>
    <dgm:pt modelId="{EA612356-C0BA-4406-B01F-FF1D1AAB2DFE}" type="parTrans" cxnId="{FA066080-78FE-4770-9A46-002E5D394078}">
      <dgm:prSet/>
      <dgm:spPr/>
      <dgm:t>
        <a:bodyPr/>
        <a:lstStyle/>
        <a:p>
          <a:endParaRPr lang="pt-PT"/>
        </a:p>
      </dgm:t>
    </dgm:pt>
    <dgm:pt modelId="{F2F1E3E6-BC9B-4875-B084-E8F86D27799C}" type="sibTrans" cxnId="{FA066080-78FE-4770-9A46-002E5D394078}">
      <dgm:prSet/>
      <dgm:spPr/>
      <dgm:t>
        <a:bodyPr/>
        <a:lstStyle/>
        <a:p>
          <a:endParaRPr lang="pt-PT"/>
        </a:p>
      </dgm:t>
    </dgm:pt>
    <dgm:pt modelId="{50B01771-3314-48E6-8004-944A338B95B2}" type="pres">
      <dgm:prSet presAssocID="{47899ADB-2CA9-4926-B4CC-26D7D0C697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A09D3FB-0BAB-442C-B067-79651777EC37}" type="pres">
      <dgm:prSet presAssocID="{75518D5E-8D2F-46B6-97F8-4CBB85FE17C0}" presName="composite" presStyleCnt="0"/>
      <dgm:spPr/>
    </dgm:pt>
    <dgm:pt modelId="{CE99497A-3916-455E-B3FC-B6FDB74195FD}" type="pres">
      <dgm:prSet presAssocID="{75518D5E-8D2F-46B6-97F8-4CBB85FE17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740668-B454-454A-8C4F-FACD071027D6}" type="pres">
      <dgm:prSet presAssocID="{75518D5E-8D2F-46B6-97F8-4CBB85FE17C0}" presName="parSh" presStyleLbl="node1" presStyleIdx="0" presStyleCnt="4"/>
      <dgm:spPr/>
      <dgm:t>
        <a:bodyPr/>
        <a:lstStyle/>
        <a:p>
          <a:endParaRPr lang="pt-PT"/>
        </a:p>
      </dgm:t>
    </dgm:pt>
    <dgm:pt modelId="{CF77AE62-CD51-4DE5-BFD9-F2435E7D78CD}" type="pres">
      <dgm:prSet presAssocID="{75518D5E-8D2F-46B6-97F8-4CBB85FE17C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F26FB6-E596-4994-8143-6C353E37CCC6}" type="pres">
      <dgm:prSet presAssocID="{E76AB90F-FCD5-4097-950A-2690A95C46A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F8503A96-CBD0-490C-93E3-BCD7535976A1}" type="pres">
      <dgm:prSet presAssocID="{E76AB90F-FCD5-4097-950A-2690A95C46A3}" presName="connTx" presStyleLbl="sibTrans2D1" presStyleIdx="0" presStyleCnt="3"/>
      <dgm:spPr/>
      <dgm:t>
        <a:bodyPr/>
        <a:lstStyle/>
        <a:p>
          <a:endParaRPr lang="pt-PT"/>
        </a:p>
      </dgm:t>
    </dgm:pt>
    <dgm:pt modelId="{568F4A84-9035-4066-B9BD-460D3856B38F}" type="pres">
      <dgm:prSet presAssocID="{0F49D823-A9C2-4A33-97FA-D9739AEE8717}" presName="composite" presStyleCnt="0"/>
      <dgm:spPr/>
    </dgm:pt>
    <dgm:pt modelId="{5D967180-A51D-471E-9205-5C23A05E96EA}" type="pres">
      <dgm:prSet presAssocID="{0F49D823-A9C2-4A33-97FA-D9739AEE871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C31CAB-2898-4895-9B09-05779CE80489}" type="pres">
      <dgm:prSet presAssocID="{0F49D823-A9C2-4A33-97FA-D9739AEE8717}" presName="parSh" presStyleLbl="node1" presStyleIdx="1" presStyleCnt="4"/>
      <dgm:spPr/>
      <dgm:t>
        <a:bodyPr/>
        <a:lstStyle/>
        <a:p>
          <a:endParaRPr lang="pt-PT"/>
        </a:p>
      </dgm:t>
    </dgm:pt>
    <dgm:pt modelId="{174F5142-E848-4E59-B03E-A665A8611343}" type="pres">
      <dgm:prSet presAssocID="{0F49D823-A9C2-4A33-97FA-D9739AEE8717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17293F-AF2E-41FD-BFEC-249A3217FEF5}" type="pres">
      <dgm:prSet presAssocID="{9AD67D8A-6A61-4247-B9DC-DB9A7539712A}" presName="sibTrans" presStyleLbl="sibTrans2D1" presStyleIdx="1" presStyleCnt="3"/>
      <dgm:spPr/>
      <dgm:t>
        <a:bodyPr/>
        <a:lstStyle/>
        <a:p>
          <a:endParaRPr lang="pt-PT"/>
        </a:p>
      </dgm:t>
    </dgm:pt>
    <dgm:pt modelId="{7D5CB14E-CF64-483A-A853-3B26F8E32756}" type="pres">
      <dgm:prSet presAssocID="{9AD67D8A-6A61-4247-B9DC-DB9A7539712A}" presName="connTx" presStyleLbl="sibTrans2D1" presStyleIdx="1" presStyleCnt="3"/>
      <dgm:spPr/>
      <dgm:t>
        <a:bodyPr/>
        <a:lstStyle/>
        <a:p>
          <a:endParaRPr lang="pt-PT"/>
        </a:p>
      </dgm:t>
    </dgm:pt>
    <dgm:pt modelId="{CD009433-5E20-40DF-88EC-A958B1C0BBF9}" type="pres">
      <dgm:prSet presAssocID="{D4AD88A8-958F-46E6-AED1-90029C5FCA5F}" presName="composite" presStyleCnt="0"/>
      <dgm:spPr/>
    </dgm:pt>
    <dgm:pt modelId="{D690CA09-42F9-448F-94DC-07664600FC45}" type="pres">
      <dgm:prSet presAssocID="{D4AD88A8-958F-46E6-AED1-90029C5FCA5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687085-4AE6-44DB-8A47-F3D437A39BA2}" type="pres">
      <dgm:prSet presAssocID="{D4AD88A8-958F-46E6-AED1-90029C5FCA5F}" presName="parSh" presStyleLbl="node1" presStyleIdx="2" presStyleCnt="4"/>
      <dgm:spPr/>
      <dgm:t>
        <a:bodyPr/>
        <a:lstStyle/>
        <a:p>
          <a:endParaRPr lang="pt-PT"/>
        </a:p>
      </dgm:t>
    </dgm:pt>
    <dgm:pt modelId="{04A8FD86-0AA7-4CE0-BC8F-195976DED21E}" type="pres">
      <dgm:prSet presAssocID="{D4AD88A8-958F-46E6-AED1-90029C5FCA5F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1B0825-A357-49F5-B45F-9C22D2F7C693}" type="pres">
      <dgm:prSet presAssocID="{CF82D529-2DB2-4144-BD3E-7C7A942B45B1}" presName="sibTrans" presStyleLbl="sibTrans2D1" presStyleIdx="2" presStyleCnt="3" custAng="174310" custLinFactNeighborX="6412" custLinFactNeighborY="14408"/>
      <dgm:spPr/>
      <dgm:t>
        <a:bodyPr/>
        <a:lstStyle/>
        <a:p>
          <a:endParaRPr lang="pt-PT"/>
        </a:p>
      </dgm:t>
    </dgm:pt>
    <dgm:pt modelId="{B5DA74C7-8EA0-4817-AA38-8B114E2CF8F6}" type="pres">
      <dgm:prSet presAssocID="{CF82D529-2DB2-4144-BD3E-7C7A942B45B1}" presName="connTx" presStyleLbl="sibTrans2D1" presStyleIdx="2" presStyleCnt="3"/>
      <dgm:spPr/>
      <dgm:t>
        <a:bodyPr/>
        <a:lstStyle/>
        <a:p>
          <a:endParaRPr lang="pt-PT"/>
        </a:p>
      </dgm:t>
    </dgm:pt>
    <dgm:pt modelId="{07DF88D7-30E0-4F62-88B8-290295D83068}" type="pres">
      <dgm:prSet presAssocID="{3A85E248-8143-4D74-91B0-0C33682AE638}" presName="composite" presStyleCnt="0"/>
      <dgm:spPr/>
    </dgm:pt>
    <dgm:pt modelId="{AE66CB79-868B-4B7E-AC14-8E41DAFACF0B}" type="pres">
      <dgm:prSet presAssocID="{3A85E248-8143-4D74-91B0-0C33682AE63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3D2692-B679-4E87-A555-B189A5645A97}" type="pres">
      <dgm:prSet presAssocID="{3A85E248-8143-4D74-91B0-0C33682AE638}" presName="parSh" presStyleLbl="node1" presStyleIdx="3" presStyleCnt="4" custLinFactNeighborY="-5526"/>
      <dgm:spPr/>
      <dgm:t>
        <a:bodyPr/>
        <a:lstStyle/>
        <a:p>
          <a:endParaRPr lang="pt-PT"/>
        </a:p>
      </dgm:t>
    </dgm:pt>
    <dgm:pt modelId="{958FAB42-6A41-4090-8D88-E50C8579AC3D}" type="pres">
      <dgm:prSet presAssocID="{3A85E248-8143-4D74-91B0-0C33682AE638}" presName="desTx" presStyleLbl="fgAcc1" presStyleIdx="3" presStyleCnt="4" custScaleX="103997" custScaleY="1003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C12DE5D-1C81-49F1-8924-31E3235E4530}" type="presOf" srcId="{CF82D529-2DB2-4144-BD3E-7C7A942B45B1}" destId="{5E1B0825-A357-49F5-B45F-9C22D2F7C693}" srcOrd="0" destOrd="0" presId="urn:microsoft.com/office/officeart/2005/8/layout/process3"/>
    <dgm:cxn modelId="{ECE7308A-47F6-4F77-9EF5-9C3704D31572}" type="presOf" srcId="{A9EC9531-CDEA-4F12-98CA-23ABD74894EB}" destId="{174F5142-E848-4E59-B03E-A665A8611343}" srcOrd="0" destOrd="0" presId="urn:microsoft.com/office/officeart/2005/8/layout/process3"/>
    <dgm:cxn modelId="{3FE07BF3-ACEA-4510-8CA5-F34DFCFC6E94}" type="presOf" srcId="{75518D5E-8D2F-46B6-97F8-4CBB85FE17C0}" destId="{9D740668-B454-454A-8C4F-FACD071027D6}" srcOrd="1" destOrd="0" presId="urn:microsoft.com/office/officeart/2005/8/layout/process3"/>
    <dgm:cxn modelId="{4ABC5FBA-ABE4-446B-BDE4-E105680020A8}" type="presOf" srcId="{E76AB90F-FCD5-4097-950A-2690A95C46A3}" destId="{73F26FB6-E596-4994-8143-6C353E37CCC6}" srcOrd="0" destOrd="0" presId="urn:microsoft.com/office/officeart/2005/8/layout/process3"/>
    <dgm:cxn modelId="{C2812EA3-84D2-4539-837B-23958377E251}" type="presOf" srcId="{9AD67D8A-6A61-4247-B9DC-DB9A7539712A}" destId="{4217293F-AF2E-41FD-BFEC-249A3217FEF5}" srcOrd="0" destOrd="0" presId="urn:microsoft.com/office/officeart/2005/8/layout/process3"/>
    <dgm:cxn modelId="{2146D0FD-403B-4DBD-9227-66DF2C3D335B}" srcId="{47899ADB-2CA9-4926-B4CC-26D7D0C697EA}" destId="{3A85E248-8143-4D74-91B0-0C33682AE638}" srcOrd="3" destOrd="0" parTransId="{87397CF0-6FEE-431E-A0FD-CCBEF2F78CAB}" sibTransId="{3868BA8F-65E8-4ACF-A1A0-397CDCB25888}"/>
    <dgm:cxn modelId="{888013E9-A4ED-4B3C-95E4-589CC18B2109}" srcId="{47899ADB-2CA9-4926-B4CC-26D7D0C697EA}" destId="{D4AD88A8-958F-46E6-AED1-90029C5FCA5F}" srcOrd="2" destOrd="0" parTransId="{324216DB-2F76-4244-90E4-C01018A6F961}" sibTransId="{CF82D529-2DB2-4144-BD3E-7C7A942B45B1}"/>
    <dgm:cxn modelId="{2CE842A7-9EF4-4335-8B87-F604E4DBA97B}" type="presOf" srcId="{9AD67D8A-6A61-4247-B9DC-DB9A7539712A}" destId="{7D5CB14E-CF64-483A-A853-3B26F8E32756}" srcOrd="1" destOrd="0" presId="urn:microsoft.com/office/officeart/2005/8/layout/process3"/>
    <dgm:cxn modelId="{0754240A-290E-4B4F-9783-1BF5EF5537D3}" type="presOf" srcId="{0F49D823-A9C2-4A33-97FA-D9739AEE8717}" destId="{5D967180-A51D-471E-9205-5C23A05E96EA}" srcOrd="0" destOrd="0" presId="urn:microsoft.com/office/officeart/2005/8/layout/process3"/>
    <dgm:cxn modelId="{6B6E65C1-AA8C-4B39-BE72-F2828CD5F51A}" type="presOf" srcId="{D4AD88A8-958F-46E6-AED1-90029C5FCA5F}" destId="{D690CA09-42F9-448F-94DC-07664600FC45}" srcOrd="0" destOrd="0" presId="urn:microsoft.com/office/officeart/2005/8/layout/process3"/>
    <dgm:cxn modelId="{25BCCD81-97DD-482D-86F9-5B039BF8AC38}" srcId="{47899ADB-2CA9-4926-B4CC-26D7D0C697EA}" destId="{0F49D823-A9C2-4A33-97FA-D9739AEE8717}" srcOrd="1" destOrd="0" parTransId="{ECFE052F-B177-4E82-BC2F-1E5858108053}" sibTransId="{9AD67D8A-6A61-4247-B9DC-DB9A7539712A}"/>
    <dgm:cxn modelId="{B446CD12-B5C5-43F4-847E-512A23F68DC5}" type="presOf" srcId="{3A85E248-8143-4D74-91B0-0C33682AE638}" destId="{AE66CB79-868B-4B7E-AC14-8E41DAFACF0B}" srcOrd="0" destOrd="0" presId="urn:microsoft.com/office/officeart/2005/8/layout/process3"/>
    <dgm:cxn modelId="{249F6101-79A8-41C6-AE91-CBE02F99D253}" type="presOf" srcId="{E76AB90F-FCD5-4097-950A-2690A95C46A3}" destId="{F8503A96-CBD0-490C-93E3-BCD7535976A1}" srcOrd="1" destOrd="0" presId="urn:microsoft.com/office/officeart/2005/8/layout/process3"/>
    <dgm:cxn modelId="{8EDB16D2-FFE3-47FA-BC9F-1D7BDC6EE36E}" type="presOf" srcId="{0F49D823-A9C2-4A33-97FA-D9739AEE8717}" destId="{DAC31CAB-2898-4895-9B09-05779CE80489}" srcOrd="1" destOrd="0" presId="urn:microsoft.com/office/officeart/2005/8/layout/process3"/>
    <dgm:cxn modelId="{E9362CCB-09C7-46A3-8EF0-EED2CBCB2BAB}" type="presOf" srcId="{47899ADB-2CA9-4926-B4CC-26D7D0C697EA}" destId="{50B01771-3314-48E6-8004-944A338B95B2}" srcOrd="0" destOrd="0" presId="urn:microsoft.com/office/officeart/2005/8/layout/process3"/>
    <dgm:cxn modelId="{07B52547-9576-43DE-BAC8-C723AC94A9A5}" type="presOf" srcId="{CC718BA7-A290-4EAF-B241-065B94513B64}" destId="{04A8FD86-0AA7-4CE0-BC8F-195976DED21E}" srcOrd="0" destOrd="0" presId="urn:microsoft.com/office/officeart/2005/8/layout/process3"/>
    <dgm:cxn modelId="{C081BF64-DF19-4BE1-B595-7F81658553BE}" type="presOf" srcId="{CF82D529-2DB2-4144-BD3E-7C7A942B45B1}" destId="{B5DA74C7-8EA0-4817-AA38-8B114E2CF8F6}" srcOrd="1" destOrd="0" presId="urn:microsoft.com/office/officeart/2005/8/layout/process3"/>
    <dgm:cxn modelId="{7582DF88-3246-44C2-8494-1EB2187055BF}" srcId="{0F49D823-A9C2-4A33-97FA-D9739AEE8717}" destId="{A9EC9531-CDEA-4F12-98CA-23ABD74894EB}" srcOrd="0" destOrd="0" parTransId="{DB18E7DB-1E48-4904-B0E6-20892EE8C3F6}" sibTransId="{85A70CBE-93D0-44C4-8E9B-252127EC34B9}"/>
    <dgm:cxn modelId="{12370E0D-FF78-4492-B240-F25D9997D1CF}" srcId="{47899ADB-2CA9-4926-B4CC-26D7D0C697EA}" destId="{75518D5E-8D2F-46B6-97F8-4CBB85FE17C0}" srcOrd="0" destOrd="0" parTransId="{AA0224B1-A3FB-43C6-84FC-C3C071C9BF9B}" sibTransId="{E76AB90F-FCD5-4097-950A-2690A95C46A3}"/>
    <dgm:cxn modelId="{A876C8F8-97DD-4259-A1FC-7C7370F3EB1A}" type="presOf" srcId="{AC8CE12F-B75D-4894-B7CA-36E14121DB9C}" destId="{CF77AE62-CD51-4DE5-BFD9-F2435E7D78CD}" srcOrd="0" destOrd="0" presId="urn:microsoft.com/office/officeart/2005/8/layout/process3"/>
    <dgm:cxn modelId="{43EED98F-34CA-4143-B6C7-1745B507F0FA}" srcId="{75518D5E-8D2F-46B6-97F8-4CBB85FE17C0}" destId="{AC8CE12F-B75D-4894-B7CA-36E14121DB9C}" srcOrd="0" destOrd="0" parTransId="{DEA554C9-29F1-4C7F-95D1-4FC2897F36C7}" sibTransId="{E001FAB3-D5BF-4916-9B44-E9479FAD71D8}"/>
    <dgm:cxn modelId="{90475347-D5EA-46ED-84F0-933844347FEC}" srcId="{D4AD88A8-958F-46E6-AED1-90029C5FCA5F}" destId="{CC718BA7-A290-4EAF-B241-065B94513B64}" srcOrd="0" destOrd="0" parTransId="{1DE47BAB-B8A1-4EE3-BF49-1E6528A4C0DE}" sibTransId="{BB44A120-A400-4497-BB5E-B02D8745F073}"/>
    <dgm:cxn modelId="{74DD6C77-CD60-484D-99BA-BD911F997EF7}" type="presOf" srcId="{3A85E248-8143-4D74-91B0-0C33682AE638}" destId="{A53D2692-B679-4E87-A555-B189A5645A97}" srcOrd="1" destOrd="0" presId="urn:microsoft.com/office/officeart/2005/8/layout/process3"/>
    <dgm:cxn modelId="{FD49667A-E2F8-4C9C-99F1-8763B14F4CA3}" type="presOf" srcId="{75518D5E-8D2F-46B6-97F8-4CBB85FE17C0}" destId="{CE99497A-3916-455E-B3FC-B6FDB74195FD}" srcOrd="0" destOrd="0" presId="urn:microsoft.com/office/officeart/2005/8/layout/process3"/>
    <dgm:cxn modelId="{FA066080-78FE-4770-9A46-002E5D394078}" srcId="{3A85E248-8143-4D74-91B0-0C33682AE638}" destId="{9806F87E-6A07-4D51-8C13-D3144FD07560}" srcOrd="0" destOrd="0" parTransId="{EA612356-C0BA-4406-B01F-FF1D1AAB2DFE}" sibTransId="{F2F1E3E6-BC9B-4875-B084-E8F86D27799C}"/>
    <dgm:cxn modelId="{D83B2F60-D47D-4330-AAE9-C825399E14C8}" type="presOf" srcId="{9806F87E-6A07-4D51-8C13-D3144FD07560}" destId="{958FAB42-6A41-4090-8D88-E50C8579AC3D}" srcOrd="0" destOrd="0" presId="urn:microsoft.com/office/officeart/2005/8/layout/process3"/>
    <dgm:cxn modelId="{DF0714D6-8628-432F-990E-98C1FD5214AF}" type="presOf" srcId="{D4AD88A8-958F-46E6-AED1-90029C5FCA5F}" destId="{5C687085-4AE6-44DB-8A47-F3D437A39BA2}" srcOrd="1" destOrd="0" presId="urn:microsoft.com/office/officeart/2005/8/layout/process3"/>
    <dgm:cxn modelId="{DC18C10E-42CB-4F29-9D46-37E671DF128F}" type="presParOf" srcId="{50B01771-3314-48E6-8004-944A338B95B2}" destId="{DA09D3FB-0BAB-442C-B067-79651777EC37}" srcOrd="0" destOrd="0" presId="urn:microsoft.com/office/officeart/2005/8/layout/process3"/>
    <dgm:cxn modelId="{70B58254-56DC-4F4F-839D-EF4E70417D84}" type="presParOf" srcId="{DA09D3FB-0BAB-442C-B067-79651777EC37}" destId="{CE99497A-3916-455E-B3FC-B6FDB74195FD}" srcOrd="0" destOrd="0" presId="urn:microsoft.com/office/officeart/2005/8/layout/process3"/>
    <dgm:cxn modelId="{BC2CCE5C-CD1D-486D-805F-F3C07FAE0885}" type="presParOf" srcId="{DA09D3FB-0BAB-442C-B067-79651777EC37}" destId="{9D740668-B454-454A-8C4F-FACD071027D6}" srcOrd="1" destOrd="0" presId="urn:microsoft.com/office/officeart/2005/8/layout/process3"/>
    <dgm:cxn modelId="{9F627754-0DBF-42C6-90A3-97C2B749D61C}" type="presParOf" srcId="{DA09D3FB-0BAB-442C-B067-79651777EC37}" destId="{CF77AE62-CD51-4DE5-BFD9-F2435E7D78CD}" srcOrd="2" destOrd="0" presId="urn:microsoft.com/office/officeart/2005/8/layout/process3"/>
    <dgm:cxn modelId="{6CC47C4A-71BF-4A57-807A-B6F97CF103C7}" type="presParOf" srcId="{50B01771-3314-48E6-8004-944A338B95B2}" destId="{73F26FB6-E596-4994-8143-6C353E37CCC6}" srcOrd="1" destOrd="0" presId="urn:microsoft.com/office/officeart/2005/8/layout/process3"/>
    <dgm:cxn modelId="{5E591DF1-CC3D-43D0-AC2D-8C69B376AD21}" type="presParOf" srcId="{73F26FB6-E596-4994-8143-6C353E37CCC6}" destId="{F8503A96-CBD0-490C-93E3-BCD7535976A1}" srcOrd="0" destOrd="0" presId="urn:microsoft.com/office/officeart/2005/8/layout/process3"/>
    <dgm:cxn modelId="{C5CE82D6-D855-4260-8530-659149DC009C}" type="presParOf" srcId="{50B01771-3314-48E6-8004-944A338B95B2}" destId="{568F4A84-9035-4066-B9BD-460D3856B38F}" srcOrd="2" destOrd="0" presId="urn:microsoft.com/office/officeart/2005/8/layout/process3"/>
    <dgm:cxn modelId="{ABF50F90-CA22-4231-8F8E-2943DEB738EF}" type="presParOf" srcId="{568F4A84-9035-4066-B9BD-460D3856B38F}" destId="{5D967180-A51D-471E-9205-5C23A05E96EA}" srcOrd="0" destOrd="0" presId="urn:microsoft.com/office/officeart/2005/8/layout/process3"/>
    <dgm:cxn modelId="{35EE8688-378F-42C8-A249-7E21188C2CC8}" type="presParOf" srcId="{568F4A84-9035-4066-B9BD-460D3856B38F}" destId="{DAC31CAB-2898-4895-9B09-05779CE80489}" srcOrd="1" destOrd="0" presId="urn:microsoft.com/office/officeart/2005/8/layout/process3"/>
    <dgm:cxn modelId="{3C15F10A-85AB-418A-8E78-172B95B8F9D3}" type="presParOf" srcId="{568F4A84-9035-4066-B9BD-460D3856B38F}" destId="{174F5142-E848-4E59-B03E-A665A8611343}" srcOrd="2" destOrd="0" presId="urn:microsoft.com/office/officeart/2005/8/layout/process3"/>
    <dgm:cxn modelId="{08AA32AA-BD01-4126-B2EE-2D7771B637BF}" type="presParOf" srcId="{50B01771-3314-48E6-8004-944A338B95B2}" destId="{4217293F-AF2E-41FD-BFEC-249A3217FEF5}" srcOrd="3" destOrd="0" presId="urn:microsoft.com/office/officeart/2005/8/layout/process3"/>
    <dgm:cxn modelId="{212A09EA-63A8-4017-959B-593527D89CA3}" type="presParOf" srcId="{4217293F-AF2E-41FD-BFEC-249A3217FEF5}" destId="{7D5CB14E-CF64-483A-A853-3B26F8E32756}" srcOrd="0" destOrd="0" presId="urn:microsoft.com/office/officeart/2005/8/layout/process3"/>
    <dgm:cxn modelId="{6C1D3B17-D098-435A-8917-5058D3EA44ED}" type="presParOf" srcId="{50B01771-3314-48E6-8004-944A338B95B2}" destId="{CD009433-5E20-40DF-88EC-A958B1C0BBF9}" srcOrd="4" destOrd="0" presId="urn:microsoft.com/office/officeart/2005/8/layout/process3"/>
    <dgm:cxn modelId="{566C13C7-72D9-4073-80FA-B52D7DFB1A09}" type="presParOf" srcId="{CD009433-5E20-40DF-88EC-A958B1C0BBF9}" destId="{D690CA09-42F9-448F-94DC-07664600FC45}" srcOrd="0" destOrd="0" presId="urn:microsoft.com/office/officeart/2005/8/layout/process3"/>
    <dgm:cxn modelId="{DC653550-F43C-4947-AF17-FFCFE4C4ED79}" type="presParOf" srcId="{CD009433-5E20-40DF-88EC-A958B1C0BBF9}" destId="{5C687085-4AE6-44DB-8A47-F3D437A39BA2}" srcOrd="1" destOrd="0" presId="urn:microsoft.com/office/officeart/2005/8/layout/process3"/>
    <dgm:cxn modelId="{F709A1D6-FAA3-4FD7-9892-D5B6A571A83C}" type="presParOf" srcId="{CD009433-5E20-40DF-88EC-A958B1C0BBF9}" destId="{04A8FD86-0AA7-4CE0-BC8F-195976DED21E}" srcOrd="2" destOrd="0" presId="urn:microsoft.com/office/officeart/2005/8/layout/process3"/>
    <dgm:cxn modelId="{4E08439C-F22F-4866-9A62-1289E0EF3715}" type="presParOf" srcId="{50B01771-3314-48E6-8004-944A338B95B2}" destId="{5E1B0825-A357-49F5-B45F-9C22D2F7C693}" srcOrd="5" destOrd="0" presId="urn:microsoft.com/office/officeart/2005/8/layout/process3"/>
    <dgm:cxn modelId="{BDCF1ED8-EA2D-446E-B329-81F152B48820}" type="presParOf" srcId="{5E1B0825-A357-49F5-B45F-9C22D2F7C693}" destId="{B5DA74C7-8EA0-4817-AA38-8B114E2CF8F6}" srcOrd="0" destOrd="0" presId="urn:microsoft.com/office/officeart/2005/8/layout/process3"/>
    <dgm:cxn modelId="{266D5C74-0F92-4D1D-A6D1-0CDA272016C2}" type="presParOf" srcId="{50B01771-3314-48E6-8004-944A338B95B2}" destId="{07DF88D7-30E0-4F62-88B8-290295D83068}" srcOrd="6" destOrd="0" presId="urn:microsoft.com/office/officeart/2005/8/layout/process3"/>
    <dgm:cxn modelId="{DD5EFA67-E95D-474C-8275-4203D77108AA}" type="presParOf" srcId="{07DF88D7-30E0-4F62-88B8-290295D83068}" destId="{AE66CB79-868B-4B7E-AC14-8E41DAFACF0B}" srcOrd="0" destOrd="0" presId="urn:microsoft.com/office/officeart/2005/8/layout/process3"/>
    <dgm:cxn modelId="{6050AEB0-B0D1-4B32-B98E-7D4EFDFE70C8}" type="presParOf" srcId="{07DF88D7-30E0-4F62-88B8-290295D83068}" destId="{A53D2692-B679-4E87-A555-B189A5645A97}" srcOrd="1" destOrd="0" presId="urn:microsoft.com/office/officeart/2005/8/layout/process3"/>
    <dgm:cxn modelId="{059735EF-57E9-4281-BF0D-D98E4634EF18}" type="presParOf" srcId="{07DF88D7-30E0-4F62-88B8-290295D83068}" destId="{958FAB42-6A41-4090-8D88-E50C8579AC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9008" y="951759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Tratamento de águas residuais 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4340" y="3643771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Geografia</a:t>
            </a:r>
          </a:p>
          <a:p>
            <a:pPr algn="l"/>
            <a:r>
              <a:rPr lang="pt-PT" dirty="0">
                <a:solidFill>
                  <a:srgbClr val="BFCEE9"/>
                </a:solidFill>
              </a:rPr>
              <a:t>9</a:t>
            </a:r>
            <a:r>
              <a:rPr lang="pt-PT" dirty="0" smtClean="0">
                <a:solidFill>
                  <a:srgbClr val="BFCEE9"/>
                </a:solidFill>
              </a:rPr>
              <a:t>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18443" y="816390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t="10187" b="1172"/>
          <a:stretch/>
        </p:blipFill>
        <p:spPr>
          <a:xfrm>
            <a:off x="8554081" y="3372572"/>
            <a:ext cx="3277505" cy="1938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Tratamento de águas residuais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86577"/>
            <a:ext cx="10353660" cy="3827992"/>
          </a:xfrm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O tratamento de águas residuais é crucial para a manutenção dos ecossistemas fluviais e marinhos, bem como, para salvaguardar a saúde humana.</a:t>
            </a:r>
          </a:p>
          <a:p>
            <a:pPr algn="just"/>
            <a:r>
              <a:rPr lang="pt-PT" sz="2200" dirty="0" smtClean="0"/>
              <a:t>De acordo com a origem pode-se distinguir dois grandes tipos de águas residuais:</a:t>
            </a:r>
          </a:p>
          <a:p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1091265"/>
              </p:ext>
            </p:extLst>
          </p:nvPr>
        </p:nvGraphicFramePr>
        <p:xfrm>
          <a:off x="2310802" y="2871989"/>
          <a:ext cx="8077916" cy="294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Conceitos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37440"/>
            <a:ext cx="10353660" cy="3827992"/>
          </a:xfrm>
        </p:spPr>
        <p:txBody>
          <a:bodyPr>
            <a:noAutofit/>
          </a:bodyPr>
          <a:lstStyle/>
          <a:p>
            <a:pPr algn="just"/>
            <a:r>
              <a:rPr lang="pt-PT" sz="2200" b="1" dirty="0" smtClean="0">
                <a:solidFill>
                  <a:schemeClr val="accent6"/>
                </a:solidFill>
              </a:rPr>
              <a:t>Águas residuais domésticas </a:t>
            </a:r>
            <a:r>
              <a:rPr lang="pt-PT" sz="2200" b="1" dirty="0" smtClean="0"/>
              <a:t>–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dirty="0" smtClean="0"/>
              <a:t>águas residuais de serviços e instalações residenciais e, fundamentalmente, provenientes do metabolismo humano e das atividades domésticas.</a:t>
            </a:r>
          </a:p>
          <a:p>
            <a:pPr marL="0" indent="0" algn="just">
              <a:buNone/>
            </a:pPr>
            <a:r>
              <a:rPr lang="pt-PT" sz="2200" dirty="0" smtClean="0"/>
              <a:t> </a:t>
            </a:r>
            <a:endParaRPr lang="pt-PT" sz="2200" b="1" dirty="0" smtClean="0">
              <a:solidFill>
                <a:schemeClr val="accent6"/>
              </a:solidFill>
            </a:endParaRPr>
          </a:p>
          <a:p>
            <a:pPr algn="just"/>
            <a:r>
              <a:rPr lang="pt-PT" sz="2200" b="1" dirty="0" smtClean="0">
                <a:solidFill>
                  <a:schemeClr val="accent6"/>
                </a:solidFill>
              </a:rPr>
              <a:t>Águas residuais industriais </a:t>
            </a:r>
            <a:r>
              <a:rPr lang="pt-PT" sz="2200" dirty="0" smtClean="0"/>
              <a:t>– águas residuais provenientes de instalações utilizadas para comércio ou indústria, que não sejam de origem doméstica ou de escoamento pluvial.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200" b="1" dirty="0" smtClean="0">
                <a:solidFill>
                  <a:schemeClr val="accent6"/>
                </a:solidFill>
              </a:rPr>
              <a:t>Águas residuais urbanas </a:t>
            </a:r>
            <a:r>
              <a:rPr lang="pt-PT" sz="2200" dirty="0"/>
              <a:t>– águas residuais </a:t>
            </a:r>
            <a:r>
              <a:rPr lang="pt-PT" sz="2200" dirty="0" smtClean="0"/>
              <a:t>domésticas ou mistura de águas residuais domésticas com águas residuais industriais e/ou águas de escoamento pluvial. </a:t>
            </a:r>
            <a:endParaRPr lang="pt-PT" sz="2200" b="1" dirty="0">
              <a:solidFill>
                <a:schemeClr val="accent6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ETAR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10353660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solidFill>
                  <a:schemeClr val="bg2">
                    <a:lumMod val="50000"/>
                  </a:schemeClr>
                </a:solidFill>
              </a:rPr>
              <a:t>ETAR </a:t>
            </a:r>
            <a:r>
              <a:rPr lang="pt-PT" sz="2200" dirty="0" smtClean="0"/>
              <a:t>é uma </a:t>
            </a:r>
            <a:r>
              <a:rPr lang="pt-PT" sz="2200" b="1" dirty="0" smtClean="0">
                <a:solidFill>
                  <a:srgbClr val="00B0F0"/>
                </a:solidFill>
              </a:rPr>
              <a:t>E</a:t>
            </a:r>
            <a:r>
              <a:rPr lang="pt-PT" sz="2200" dirty="0" smtClean="0"/>
              <a:t>stação de </a:t>
            </a:r>
            <a:r>
              <a:rPr lang="pt-PT" sz="2200" b="1" dirty="0" smtClean="0">
                <a:solidFill>
                  <a:srgbClr val="00B0F0"/>
                </a:solidFill>
              </a:rPr>
              <a:t>T</a:t>
            </a:r>
            <a:r>
              <a:rPr lang="pt-PT" sz="2200" dirty="0" smtClean="0"/>
              <a:t>ratamento de </a:t>
            </a:r>
            <a:r>
              <a:rPr lang="pt-PT" sz="2200" b="1" dirty="0" smtClean="0">
                <a:solidFill>
                  <a:srgbClr val="00B0F0"/>
                </a:solidFill>
              </a:rPr>
              <a:t>Á</a:t>
            </a:r>
            <a:r>
              <a:rPr lang="pt-PT" sz="2200" dirty="0" smtClean="0"/>
              <a:t>guas </a:t>
            </a:r>
            <a:r>
              <a:rPr lang="pt-PT" sz="2200" b="1" dirty="0" smtClean="0">
                <a:solidFill>
                  <a:srgbClr val="00B0F0"/>
                </a:solidFill>
              </a:rPr>
              <a:t>R</a:t>
            </a:r>
            <a:r>
              <a:rPr lang="pt-PT" sz="2200" dirty="0" smtClean="0"/>
              <a:t>esiduais provenientes de atividades urbanas, industriais e agrícolas, incluindo as águas lixiviantes geradas nos aterros.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88" y="2637433"/>
            <a:ext cx="3927668" cy="26111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153385" y="5277865"/>
            <a:ext cx="3927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1 - ETAR de Vilamoura</a:t>
            </a:r>
          </a:p>
          <a:p>
            <a:pPr algn="ctr">
              <a:lnSpc>
                <a:spcPct val="150000"/>
              </a:lnSpc>
            </a:pPr>
            <a:r>
              <a:rPr lang="pt-PT" sz="1000" dirty="0"/>
              <a:t>(Fonte: http://</a:t>
            </a:r>
            <a:r>
              <a:rPr lang="pt-PT" sz="1000" dirty="0" smtClean="0"/>
              <a:t>www.aguasdoalgarve.pt/content.php?c=104)</a:t>
            </a:r>
            <a:endParaRPr lang="pt-PT" sz="1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62034" y="3992311"/>
            <a:ext cx="32249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o tratamento mecânico e físico-químico remove 35% dos poluentes existentes na água. Já o tratamento biológico remove entre 80% a 90% dos restantes poluentes.</a:t>
            </a:r>
          </a:p>
          <a:p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/>
          <a:srcRect l="22647" t="53653" r="71414" b="22755"/>
          <a:stretch/>
        </p:blipFill>
        <p:spPr>
          <a:xfrm>
            <a:off x="206042" y="3995498"/>
            <a:ext cx="755992" cy="16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8608" y="1690688"/>
            <a:ext cx="10353660" cy="4095773"/>
          </a:xfrm>
        </p:spPr>
        <p:txBody>
          <a:bodyPr>
            <a:normAutofit fontScale="92500" lnSpcReduction="10000"/>
          </a:bodyPr>
          <a:lstStyle/>
          <a:p>
            <a:r>
              <a:rPr lang="pt-PT" sz="2200" dirty="0" smtClean="0"/>
              <a:t>A </a:t>
            </a:r>
            <a:r>
              <a:rPr lang="pt-PT" sz="2200" dirty="0"/>
              <a:t>ETAR pode integrar quatro fases de tratamento</a:t>
            </a:r>
            <a:r>
              <a:rPr lang="pt-PT" sz="2200" dirty="0" smtClean="0"/>
              <a:t>:</a:t>
            </a:r>
          </a:p>
          <a:p>
            <a:endParaRPr lang="pt-PT" sz="2400" dirty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sz="2200" b="1" dirty="0" smtClean="0"/>
          </a:p>
          <a:p>
            <a:pPr marL="0" indent="0">
              <a:buNone/>
            </a:pPr>
            <a:endParaRPr lang="pt-PT" sz="2200" b="1" dirty="0"/>
          </a:p>
          <a:p>
            <a:pPr marL="0" indent="0">
              <a:buNone/>
            </a:pPr>
            <a:endParaRPr lang="pt-PT" sz="2200" b="1" dirty="0" smtClean="0"/>
          </a:p>
          <a:p>
            <a:pPr marL="0" indent="0" algn="just">
              <a:buNone/>
            </a:pPr>
            <a:r>
              <a:rPr lang="pt-PT" sz="2200" dirty="0" smtClean="0"/>
              <a:t>Após este tratamento a água deve apresentar uma qualidade compatível com as Diretivas Comunitárias e, posteriormente poderá ser reutilizada. No entanto, geralmente, a água é lançada nos rios e nos mares em condições ambientalmente seguras.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pt-PT" sz="46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4777935"/>
              </p:ext>
            </p:extLst>
          </p:nvPr>
        </p:nvGraphicFramePr>
        <p:xfrm>
          <a:off x="179058" y="2191213"/>
          <a:ext cx="11850590" cy="265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31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gda.pt/images/stories/artigos/ETA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5" y="1626754"/>
            <a:ext cx="11411928" cy="35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36635" y="5204765"/>
            <a:ext cx="11411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Etapas de tratamento de uma ETAR</a:t>
            </a: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(Fonte: </a:t>
            </a:r>
            <a:r>
              <a:rPr lang="pt-PT" sz="1000" dirty="0"/>
              <a:t>Águas Publicas do </a:t>
            </a:r>
            <a:r>
              <a:rPr lang="pt-PT" sz="1000" dirty="0" smtClean="0"/>
              <a:t>Alentejo)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6512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Etapas de tratamento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1157963" y="3836580"/>
            <a:ext cx="3308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existem ETAR que não procedem ao tratamento terciário, visto o efluente já apresentar qualidade suficiente para ser descarregado no meio ambiente, após o tratamento biológico.</a:t>
            </a:r>
          </a:p>
          <a:p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l="22647" t="53653" r="71414" b="22755"/>
          <a:stretch/>
        </p:blipFill>
        <p:spPr>
          <a:xfrm>
            <a:off x="225673" y="3836580"/>
            <a:ext cx="843648" cy="1842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422" t="1423"/>
          <a:stretch/>
        </p:blipFill>
        <p:spPr>
          <a:xfrm>
            <a:off x="5795494" y="1292787"/>
            <a:ext cx="5100033" cy="41812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493283" y="540624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200" dirty="0">
                <a:solidFill>
                  <a:schemeClr val="accent6"/>
                </a:solidFill>
              </a:rPr>
              <a:t>Figura 2 – </a:t>
            </a:r>
            <a:r>
              <a:rPr lang="pt-PT" sz="1200" dirty="0" smtClean="0">
                <a:solidFill>
                  <a:schemeClr val="accent6"/>
                </a:solidFill>
              </a:rPr>
              <a:t>Esquema do processo de tratamento das águas residuais</a:t>
            </a:r>
          </a:p>
          <a:p>
            <a:pPr algn="ctr">
              <a:lnSpc>
                <a:spcPct val="150000"/>
              </a:lnSpc>
            </a:pPr>
            <a:r>
              <a:rPr lang="pt-PT" sz="1200" dirty="0" smtClean="0"/>
              <a:t>(Fonte: Manual de Geografia 9º ano)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077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Geografia </a:t>
            </a:r>
            <a:r>
              <a:rPr lang="pt-PT" sz="2400" b="1" dirty="0" smtClean="0"/>
              <a:t>do </a:t>
            </a:r>
            <a:r>
              <a:rPr lang="pt-PT" sz="2400" b="1" dirty="0" smtClean="0"/>
              <a:t>9.º ano:</a:t>
            </a:r>
          </a:p>
          <a:p>
            <a:pPr marL="0" indent="0">
              <a:buNone/>
            </a:pPr>
            <a:endParaRPr lang="pt-PT" sz="800" b="1" dirty="0" smtClean="0"/>
          </a:p>
          <a:p>
            <a:r>
              <a:rPr lang="pt-PT" sz="2000" dirty="0" smtClean="0"/>
              <a:t>Domingues, </a:t>
            </a:r>
            <a:r>
              <a:rPr lang="pt-PT" sz="2000" dirty="0"/>
              <a:t>C., </a:t>
            </a:r>
            <a:r>
              <a:rPr lang="pt-PT" sz="2000" dirty="0" smtClean="0"/>
              <a:t>Lemos, </a:t>
            </a:r>
            <a:r>
              <a:rPr lang="pt-PT" sz="2000" dirty="0"/>
              <a:t>J</a:t>
            </a:r>
            <a:r>
              <a:rPr lang="pt-PT" sz="2000" dirty="0" smtClean="0"/>
              <a:t>., </a:t>
            </a:r>
            <a:r>
              <a:rPr lang="pt-PT" sz="2000" dirty="0" err="1" smtClean="0"/>
              <a:t>Canavilhas</a:t>
            </a:r>
            <a:r>
              <a:rPr lang="pt-PT" sz="2000" dirty="0" smtClean="0"/>
              <a:t>, </a:t>
            </a:r>
            <a:r>
              <a:rPr lang="pt-PT" sz="2000" dirty="0"/>
              <a:t>T</a:t>
            </a:r>
            <a:r>
              <a:rPr lang="pt-PT" sz="2000" dirty="0" smtClean="0"/>
              <a:t>. “Geografia Tema 5 e Tema 6: Contrastes de Desenvolvimento, Ambiente e Sociedade” Geografia do 9º </a:t>
            </a:r>
            <a:r>
              <a:rPr lang="pt-PT" sz="2000" dirty="0"/>
              <a:t>ano. </a:t>
            </a:r>
            <a:r>
              <a:rPr lang="pt-PT" sz="2000" dirty="0" smtClean="0"/>
              <a:t>Plátano Editora, Lisboa, 2014. ISBN: 978-972-770-601-3</a:t>
            </a:r>
          </a:p>
          <a:p>
            <a:endParaRPr lang="pt-PT" sz="2000" dirty="0" smtClean="0"/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5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348</TotalTime>
  <Words>588</Words>
  <Application>Microsoft Office PowerPoint</Application>
  <PresentationFormat>Ecrã Panorâmico</PresentationFormat>
  <Paragraphs>79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Footlight MT Light</vt:lpstr>
      <vt:lpstr>Tema do Office</vt:lpstr>
      <vt:lpstr>Tratamento de águas residuais </vt:lpstr>
      <vt:lpstr>Tratamento de águas residuais</vt:lpstr>
      <vt:lpstr>Conceitos</vt:lpstr>
      <vt:lpstr>ETAR</vt:lpstr>
      <vt:lpstr>Etapas de tratamento</vt:lpstr>
      <vt:lpstr>Etapas de tratamento</vt:lpstr>
      <vt:lpstr>Etapas de tratamento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42</cp:revision>
  <dcterms:created xsi:type="dcterms:W3CDTF">2016-08-07T20:08:56Z</dcterms:created>
  <dcterms:modified xsi:type="dcterms:W3CDTF">2016-09-17T22:11:13Z</dcterms:modified>
</cp:coreProperties>
</file>