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E844-5B92-4243-80C5-48A78F5B2B3A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E7F5D-C856-4C61-986E-5A7812E695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654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48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59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40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624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1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8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61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04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87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940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55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7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nirh.apambiente.pt/junior/?menu=3.4&amp;item=1&amp;subitem=3" TargetMode="External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microsoft.com/office/2007/relationships/hdphoto" Target="../media/hdphoto1.wdp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3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-1" y="675731"/>
            <a:ext cx="1891002" cy="2392957"/>
          </a:xfrm>
          <a:prstGeom prst="rect">
            <a:avLst/>
          </a:prstGeom>
        </p:spPr>
      </p:pic>
      <p:sp>
        <p:nvSpPr>
          <p:cNvPr id="20" name="Ondulado duplo 15"/>
          <p:cNvSpPr/>
          <p:nvPr/>
        </p:nvSpPr>
        <p:spPr>
          <a:xfrm>
            <a:off x="11125056" y="5694518"/>
            <a:ext cx="1066944" cy="1191293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86235 h 1478405"/>
              <a:gd name="connsiteX1" fmla="*/ 1080799 w 3708352"/>
              <a:gd name="connsiteY1" fmla="*/ 142426 h 1478405"/>
              <a:gd name="connsiteX2" fmla="*/ 1854176 w 3708352"/>
              <a:gd name="connsiteY2" fmla="*/ 86235 h 1478405"/>
              <a:gd name="connsiteX3" fmla="*/ 3708352 w 3708352"/>
              <a:gd name="connsiteY3" fmla="*/ 86235 h 1478405"/>
              <a:gd name="connsiteX4" fmla="*/ 3708351 w 3708352"/>
              <a:gd name="connsiteY4" fmla="*/ 1478405 h 1478405"/>
              <a:gd name="connsiteX5" fmla="*/ 0 w 3708352"/>
              <a:gd name="connsiteY5" fmla="*/ 1478405 h 1478405"/>
              <a:gd name="connsiteX6" fmla="*/ 0 w 3708352"/>
              <a:gd name="connsiteY6" fmla="*/ 86235 h 1478405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1854176 w 3708352"/>
              <a:gd name="connsiteY2" fmla="*/ 146502 h 1538672"/>
              <a:gd name="connsiteX3" fmla="*/ 3708352 w 3708352"/>
              <a:gd name="connsiteY3" fmla="*/ 146502 h 1538672"/>
              <a:gd name="connsiteX4" fmla="*/ 3708351 w 3708352"/>
              <a:gd name="connsiteY4" fmla="*/ 1538672 h 1538672"/>
              <a:gd name="connsiteX5" fmla="*/ 0 w 3708352"/>
              <a:gd name="connsiteY5" fmla="*/ 1538672 h 1538672"/>
              <a:gd name="connsiteX6" fmla="*/ 0 w 3708352"/>
              <a:gd name="connsiteY6" fmla="*/ 146502 h 1538672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3708352 w 3708352"/>
              <a:gd name="connsiteY2" fmla="*/ 146502 h 1538672"/>
              <a:gd name="connsiteX3" fmla="*/ 3708351 w 3708352"/>
              <a:gd name="connsiteY3" fmla="*/ 1538672 h 1538672"/>
              <a:gd name="connsiteX4" fmla="*/ 0 w 3708352"/>
              <a:gd name="connsiteY4" fmla="*/ 1538672 h 1538672"/>
              <a:gd name="connsiteX5" fmla="*/ 0 w 3708352"/>
              <a:gd name="connsiteY5" fmla="*/ 146502 h 1538672"/>
              <a:gd name="connsiteX0" fmla="*/ 0 w 3718847"/>
              <a:gd name="connsiteY0" fmla="*/ 146502 h 1538672"/>
              <a:gd name="connsiteX1" fmla="*/ 1080799 w 3718847"/>
              <a:gd name="connsiteY1" fmla="*/ 202693 h 1538672"/>
              <a:gd name="connsiteX2" fmla="*/ 3708351 w 3718847"/>
              <a:gd name="connsiteY2" fmla="*/ 1538672 h 1538672"/>
              <a:gd name="connsiteX3" fmla="*/ 0 w 3718847"/>
              <a:gd name="connsiteY3" fmla="*/ 1538672 h 1538672"/>
              <a:gd name="connsiteX4" fmla="*/ 0 w 3718847"/>
              <a:gd name="connsiteY4" fmla="*/ 146502 h 1538672"/>
              <a:gd name="connsiteX0" fmla="*/ 0 w 1407782"/>
              <a:gd name="connsiteY0" fmla="*/ 146502 h 1538672"/>
              <a:gd name="connsiteX1" fmla="*/ 1080799 w 1407782"/>
              <a:gd name="connsiteY1" fmla="*/ 202693 h 1538672"/>
              <a:gd name="connsiteX2" fmla="*/ 1103697 w 1407782"/>
              <a:gd name="connsiteY2" fmla="*/ 1538672 h 1538672"/>
              <a:gd name="connsiteX3" fmla="*/ 0 w 1407782"/>
              <a:gd name="connsiteY3" fmla="*/ 1538672 h 1538672"/>
              <a:gd name="connsiteX4" fmla="*/ 0 w 1407782"/>
              <a:gd name="connsiteY4" fmla="*/ 146502 h 1538672"/>
              <a:gd name="connsiteX0" fmla="*/ 0 w 1364784"/>
              <a:gd name="connsiteY0" fmla="*/ 146502 h 1538672"/>
              <a:gd name="connsiteX1" fmla="*/ 1080799 w 1364784"/>
              <a:gd name="connsiteY1" fmla="*/ 202693 h 1538672"/>
              <a:gd name="connsiteX2" fmla="*/ 1103697 w 1364784"/>
              <a:gd name="connsiteY2" fmla="*/ 1538672 h 1538672"/>
              <a:gd name="connsiteX3" fmla="*/ 0 w 1364784"/>
              <a:gd name="connsiteY3" fmla="*/ 1538672 h 1538672"/>
              <a:gd name="connsiteX4" fmla="*/ 0 w 1364784"/>
              <a:gd name="connsiteY4" fmla="*/ 146502 h 1538672"/>
              <a:gd name="connsiteX0" fmla="*/ 0 w 1109143"/>
              <a:gd name="connsiteY0" fmla="*/ 146502 h 1538672"/>
              <a:gd name="connsiteX1" fmla="*/ 1080799 w 1109143"/>
              <a:gd name="connsiteY1" fmla="*/ 202693 h 1538672"/>
              <a:gd name="connsiteX2" fmla="*/ 1103697 w 1109143"/>
              <a:gd name="connsiteY2" fmla="*/ 1538672 h 1538672"/>
              <a:gd name="connsiteX3" fmla="*/ 0 w 1109143"/>
              <a:gd name="connsiteY3" fmla="*/ 1538672 h 1538672"/>
              <a:gd name="connsiteX4" fmla="*/ 0 w 1109143"/>
              <a:gd name="connsiteY4" fmla="*/ 146502 h 1538672"/>
              <a:gd name="connsiteX0" fmla="*/ 0 w 1092751"/>
              <a:gd name="connsiteY0" fmla="*/ 146502 h 1538672"/>
              <a:gd name="connsiteX1" fmla="*/ 1080799 w 1092751"/>
              <a:gd name="connsiteY1" fmla="*/ 202693 h 1538672"/>
              <a:gd name="connsiteX2" fmla="*/ 1075988 w 1092751"/>
              <a:gd name="connsiteY2" fmla="*/ 1538672 h 1538672"/>
              <a:gd name="connsiteX3" fmla="*/ 0 w 1092751"/>
              <a:gd name="connsiteY3" fmla="*/ 1538672 h 1538672"/>
              <a:gd name="connsiteX4" fmla="*/ 0 w 1092751"/>
              <a:gd name="connsiteY4" fmla="*/ 146502 h 1538672"/>
              <a:gd name="connsiteX0" fmla="*/ 0 w 1082211"/>
              <a:gd name="connsiteY0" fmla="*/ 146502 h 1538672"/>
              <a:gd name="connsiteX1" fmla="*/ 1080799 w 1082211"/>
              <a:gd name="connsiteY1" fmla="*/ 202693 h 1538672"/>
              <a:gd name="connsiteX2" fmla="*/ 1075988 w 1082211"/>
              <a:gd name="connsiteY2" fmla="*/ 1538672 h 1538672"/>
              <a:gd name="connsiteX3" fmla="*/ 0 w 1082211"/>
              <a:gd name="connsiteY3" fmla="*/ 1538672 h 1538672"/>
              <a:gd name="connsiteX4" fmla="*/ 0 w 1082211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188929 h 1538672"/>
              <a:gd name="connsiteX4" fmla="*/ 0 w 1080799"/>
              <a:gd name="connsiteY4" fmla="*/ 146502 h 1538672"/>
              <a:gd name="connsiteX0" fmla="*/ 0 w 1080799"/>
              <a:gd name="connsiteY0" fmla="*/ 146502 h 1202918"/>
              <a:gd name="connsiteX1" fmla="*/ 1080799 w 1080799"/>
              <a:gd name="connsiteY1" fmla="*/ 202693 h 1202918"/>
              <a:gd name="connsiteX2" fmla="*/ 1075988 w 1080799"/>
              <a:gd name="connsiteY2" fmla="*/ 1202918 h 1202918"/>
              <a:gd name="connsiteX3" fmla="*/ 0 w 1080799"/>
              <a:gd name="connsiteY3" fmla="*/ 1188929 h 1202918"/>
              <a:gd name="connsiteX4" fmla="*/ 0 w 1080799"/>
              <a:gd name="connsiteY4" fmla="*/ 146502 h 1202918"/>
              <a:gd name="connsiteX0" fmla="*/ 0 w 1075988"/>
              <a:gd name="connsiteY0" fmla="*/ 146502 h 1202918"/>
              <a:gd name="connsiteX1" fmla="*/ 1053090 w 1075988"/>
              <a:gd name="connsiteY1" fmla="*/ 202693 h 1202918"/>
              <a:gd name="connsiteX2" fmla="*/ 1075988 w 1075988"/>
              <a:gd name="connsiteY2" fmla="*/ 1202918 h 1202918"/>
              <a:gd name="connsiteX3" fmla="*/ 0 w 1075988"/>
              <a:gd name="connsiteY3" fmla="*/ 1188929 h 1202918"/>
              <a:gd name="connsiteX4" fmla="*/ 0 w 1075988"/>
              <a:gd name="connsiteY4" fmla="*/ 146502 h 1202918"/>
              <a:gd name="connsiteX0" fmla="*/ 0 w 1053090"/>
              <a:gd name="connsiteY0" fmla="*/ 146502 h 1202918"/>
              <a:gd name="connsiteX1" fmla="*/ 1053090 w 1053090"/>
              <a:gd name="connsiteY1" fmla="*/ 202693 h 1202918"/>
              <a:gd name="connsiteX2" fmla="*/ 1048278 w 1053090"/>
              <a:gd name="connsiteY2" fmla="*/ 1202918 h 1202918"/>
              <a:gd name="connsiteX3" fmla="*/ 0 w 1053090"/>
              <a:gd name="connsiteY3" fmla="*/ 1188929 h 1202918"/>
              <a:gd name="connsiteX4" fmla="*/ 0 w 1053090"/>
              <a:gd name="connsiteY4" fmla="*/ 146502 h 120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090" h="1202918">
                <a:moveTo>
                  <a:pt x="0" y="146502"/>
                </a:moveTo>
                <a:cubicBezTo>
                  <a:pt x="249406" y="-76161"/>
                  <a:pt x="550097" y="-35133"/>
                  <a:pt x="1053090" y="202693"/>
                </a:cubicBezTo>
                <a:cubicBezTo>
                  <a:pt x="1047693" y="1008300"/>
                  <a:pt x="1048301" y="392685"/>
                  <a:pt x="1048278" y="1202918"/>
                </a:cubicBezTo>
                <a:lnTo>
                  <a:pt x="0" y="1188929"/>
                </a:lnTo>
                <a:lnTo>
                  <a:pt x="0" y="146502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2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01" y="421998"/>
            <a:ext cx="939848" cy="9888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Ondulado duplo 15"/>
          <p:cNvSpPr/>
          <p:nvPr/>
        </p:nvSpPr>
        <p:spPr>
          <a:xfrm>
            <a:off x="7416704" y="5712596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Ondulado duplo 15"/>
          <p:cNvSpPr/>
          <p:nvPr/>
        </p:nvSpPr>
        <p:spPr>
          <a:xfrm>
            <a:off x="3708352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23"/>
          <p:cNvSpPr/>
          <p:nvPr/>
        </p:nvSpPr>
        <p:spPr>
          <a:xfrm>
            <a:off x="4308764" y="0"/>
            <a:ext cx="7883236" cy="6877800"/>
          </a:xfrm>
          <a:prstGeom prst="rect">
            <a:avLst/>
          </a:prstGeom>
          <a:solidFill>
            <a:srgbClr val="011C49"/>
          </a:solidFill>
          <a:ln>
            <a:solidFill>
              <a:srgbClr val="001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ndulado duplo 15"/>
          <p:cNvSpPr/>
          <p:nvPr/>
        </p:nvSpPr>
        <p:spPr>
          <a:xfrm>
            <a:off x="0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4340" y="1319315"/>
            <a:ext cx="5883660" cy="2387600"/>
          </a:xfrm>
        </p:spPr>
        <p:txBody>
          <a:bodyPr>
            <a:normAutofit/>
          </a:bodyPr>
          <a:lstStyle/>
          <a:p>
            <a:pPr algn="l"/>
            <a: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A Água na Terra</a:t>
            </a:r>
            <a:b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</a:br>
            <a:endParaRPr lang="pt-PT" sz="66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30571" y="4736344"/>
            <a:ext cx="5883660" cy="1655762"/>
          </a:xfrm>
        </p:spPr>
        <p:txBody>
          <a:bodyPr/>
          <a:lstStyle/>
          <a:p>
            <a:r>
              <a:rPr lang="pt-PT" b="1" dirty="0" smtClean="0">
                <a:solidFill>
                  <a:srgbClr val="BFCEE9"/>
                </a:solidFill>
              </a:rPr>
              <a:t>Geologia 10.º Ano</a:t>
            </a:r>
            <a:endParaRPr lang="pt-PT" b="1" dirty="0">
              <a:solidFill>
                <a:srgbClr val="BFCEE9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5" y="5113839"/>
            <a:ext cx="3316192" cy="1197514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410613" y="675731"/>
            <a:ext cx="29326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 </a:t>
            </a:r>
            <a:endParaRPr lang="pt-PT" sz="3600" dirty="0"/>
          </a:p>
          <a:p>
            <a:pPr algn="ctr"/>
            <a:r>
              <a:rPr lang="pt-PT" sz="4400" b="1" dirty="0" smtClean="0"/>
              <a:t>A Água </a:t>
            </a:r>
            <a:r>
              <a:rPr lang="pt-PT" sz="4000" b="1" dirty="0"/>
              <a:t>na</a:t>
            </a:r>
            <a:r>
              <a:rPr lang="pt-PT" sz="4400" b="1" dirty="0"/>
              <a:t> Escola Portuguesa</a:t>
            </a:r>
          </a:p>
        </p:txBody>
      </p:sp>
      <p:sp>
        <p:nvSpPr>
          <p:cNvPr id="25" name="Oval 24"/>
          <p:cNvSpPr/>
          <p:nvPr/>
        </p:nvSpPr>
        <p:spPr>
          <a:xfrm>
            <a:off x="9836727" y="2911260"/>
            <a:ext cx="1662546" cy="1648691"/>
          </a:xfrm>
          <a:prstGeom prst="ellipse">
            <a:avLst/>
          </a:prstGeom>
          <a:solidFill>
            <a:srgbClr val="77A7CB"/>
          </a:solidFill>
          <a:ln>
            <a:solidFill>
              <a:srgbClr val="77A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Incluir imagem simples sobre tema</a:t>
            </a: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7" y="1458233"/>
            <a:ext cx="1263165" cy="1263165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03753" y="328441"/>
            <a:ext cx="190218" cy="24071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11708" y="13210"/>
            <a:ext cx="190218" cy="240710"/>
          </a:xfrm>
          <a:prstGeom prst="rect">
            <a:avLst/>
          </a:prstGeom>
        </p:spPr>
      </p:pic>
      <p:pic>
        <p:nvPicPr>
          <p:cNvPr id="1026" name="Picture 2" descr="https://i.ytimg.com/vi/3GAdMorTpd4/maxresdefaul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406" y="2892520"/>
            <a:ext cx="2270994" cy="17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A Água na Terra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825624"/>
            <a:ext cx="10353660" cy="4132996"/>
          </a:xfrm>
        </p:spPr>
        <p:txBody>
          <a:bodyPr>
            <a:normAutofit fontScale="92500" lnSpcReduction="10000"/>
          </a:bodyPr>
          <a:lstStyle/>
          <a:p>
            <a:r>
              <a:rPr lang="pt-PT" sz="2400" b="1" dirty="0" smtClean="0"/>
              <a:t>O que é a Hidrosfera?</a:t>
            </a:r>
          </a:p>
          <a:p>
            <a:pPr marL="0" indent="0">
              <a:buNone/>
            </a:pPr>
            <a:r>
              <a:rPr lang="pt-PT" sz="2000" dirty="0" smtClean="0"/>
              <a:t>A </a:t>
            </a:r>
            <a:r>
              <a:rPr lang="pt-PT" sz="2000" b="1" dirty="0" smtClean="0"/>
              <a:t>Hidrosfera</a:t>
            </a:r>
            <a:r>
              <a:rPr lang="pt-PT" sz="2000" dirty="0" smtClean="0"/>
              <a:t> é o subsistema terrestre que compreende toda a água no estado líquido e sólido que se encontra na superfície terrestre: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Oceanos;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Rios;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Mares;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Lagos;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Água existente no subsolo;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Calotes polares;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Glaciares;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PT" sz="1800" dirty="0" smtClean="0">
                <a:sym typeface="Wingdings" panose="05000000000000000000" pitchFamily="2" charset="2"/>
              </a:rPr>
              <a:t> (…)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PT" sz="30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1800" dirty="0" smtClean="0">
                <a:sym typeface="Wingdings" panose="05000000000000000000" pitchFamily="2" charset="2"/>
              </a:rPr>
              <a:t>Para muitos investigadores a água existente no estado sólido compõe um  diferente subsistema designado </a:t>
            </a:r>
            <a:r>
              <a:rPr lang="pt-PT" sz="1800" b="1" dirty="0" smtClean="0">
                <a:sym typeface="Wingdings" panose="05000000000000000000" pitchFamily="2" charset="2"/>
              </a:rPr>
              <a:t>criosfera</a:t>
            </a:r>
            <a:r>
              <a:rPr lang="pt-PT" sz="1800" dirty="0" smtClean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à"/>
            </a:pPr>
            <a:endParaRPr lang="pt-PT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2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s://upload.wikimedia.org/wikipedia/commons/b/b7/Rios_Bombusca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72" y="2477364"/>
            <a:ext cx="1725343" cy="114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urismo.culturamix.com/blog/wp-content/gallery/2-perito-moreno/perito-moreno-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516" y="3206401"/>
            <a:ext cx="1783597" cy="116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.ecologiahoy.com/2011/05/aguas-subterr%C3%A1neas-300x22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94" y="2829641"/>
            <a:ext cx="1725343" cy="119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Marcador de Posição de Conteúdo 2"/>
          <p:cNvSpPr txBox="1">
            <a:spLocks/>
          </p:cNvSpPr>
          <p:nvPr/>
        </p:nvSpPr>
        <p:spPr>
          <a:xfrm>
            <a:off x="5102084" y="4341134"/>
            <a:ext cx="5918029" cy="1016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12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1 – </a:t>
            </a:r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Diferentes aspetos da Hidrosfera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900" dirty="0" smtClean="0">
                <a:sym typeface="Wingdings" panose="05000000000000000000" pitchFamily="2" charset="2"/>
              </a:rPr>
              <a:t>(Fonte: https://www.google.pt/search?q=Diferentes+aspetos+da+Hidrosfera&amp;source=lnms&amp;tbm=isch&amp;sa=X&amp;ved=0ahUKEwjq0bC19drOAhXDcBoKHfdYCsEQ_AUICCgB&amp;biw=1366&amp;bih=667#tbm=isch&amp;q=+Hidrosfera)</a:t>
            </a:r>
            <a:endParaRPr lang="pt-PT" sz="9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307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A Água na Terra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825625"/>
            <a:ext cx="5077931" cy="3221770"/>
          </a:xfrm>
        </p:spPr>
        <p:txBody>
          <a:bodyPr>
            <a:normAutofit/>
          </a:bodyPr>
          <a:lstStyle/>
          <a:p>
            <a:r>
              <a:rPr lang="pt-PT" sz="2200" b="1" dirty="0" smtClean="0"/>
              <a:t>Distribuição da água no planeta Terra</a:t>
            </a:r>
          </a:p>
          <a:p>
            <a:pPr marL="0" indent="0" algn="just">
              <a:buNone/>
            </a:pPr>
            <a:endParaRPr lang="pt-PT" sz="1900" dirty="0" smtClean="0"/>
          </a:p>
          <a:p>
            <a:pPr marL="0" indent="0" algn="just">
              <a:buNone/>
            </a:pPr>
            <a:r>
              <a:rPr lang="pt-PT" sz="1900" dirty="0" smtClean="0"/>
              <a:t>A água é o recurso natural mais importante da Terra, uma vez que é essencial à existência de qualquer forma de vida e é a substância comum a todos os subsistemas terrestes.</a:t>
            </a:r>
          </a:p>
          <a:p>
            <a:pPr marL="0" indent="0" algn="just">
              <a:buNone/>
            </a:pPr>
            <a:r>
              <a:rPr lang="pt-PT" sz="1900" dirty="0" smtClean="0"/>
              <a:t>A água encontra-se distribuída na Terra de acordo com a Figura </a:t>
            </a:r>
            <a:r>
              <a:rPr lang="pt-PT" sz="1900" dirty="0" smtClean="0"/>
              <a:t>2.</a:t>
            </a:r>
            <a:endParaRPr lang="pt-PT" sz="1900" dirty="0" smtClean="0"/>
          </a:p>
          <a:p>
            <a:pPr marL="0" indent="0" algn="just">
              <a:buNone/>
            </a:pPr>
            <a:endParaRPr lang="pt-PT" sz="20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3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Marcador de Posição de Conteúdo 2"/>
          <p:cNvSpPr txBox="1">
            <a:spLocks/>
          </p:cNvSpPr>
          <p:nvPr/>
        </p:nvSpPr>
        <p:spPr>
          <a:xfrm>
            <a:off x="5875045" y="4822527"/>
            <a:ext cx="6022972" cy="726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12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2 – </a:t>
            </a:r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Distribuição da água no planeta Terra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900" dirty="0" smtClean="0">
                <a:sym typeface="Wingdings" panose="05000000000000000000" pitchFamily="2" charset="2"/>
              </a:rPr>
              <a:t>(Fonte: http</a:t>
            </a:r>
            <a:r>
              <a:rPr lang="pt-PT" sz="900" dirty="0">
                <a:sym typeface="Wingdings" panose="05000000000000000000" pitchFamily="2" charset="2"/>
              </a:rPr>
              <a:t>://</a:t>
            </a:r>
            <a:r>
              <a:rPr lang="pt-PT" sz="900" dirty="0" smtClean="0">
                <a:sym typeface="Wingdings" panose="05000000000000000000" pitchFamily="2" charset="2"/>
              </a:rPr>
              <a:t>aguascomvida.blogspot.pt/p/agua-no-planeta-agua-desempenha-um.html)</a:t>
            </a:r>
          </a:p>
        </p:txBody>
      </p:sp>
      <p:pic>
        <p:nvPicPr>
          <p:cNvPr id="4098" name="Picture 2" descr="http://3.bp.blogspot.com/-w-vv4Ip8Tu8/UYjXyNxW1yI/AAAAAAAAHzc/-k4MpUvULdA/s1600/distr.bmp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" t="8616" r="1298" b="3549"/>
          <a:stretch/>
        </p:blipFill>
        <p:spPr bwMode="auto">
          <a:xfrm>
            <a:off x="6854052" y="2120378"/>
            <a:ext cx="4064959" cy="268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1743" y="5225284"/>
            <a:ext cx="92203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 smtClean="0"/>
              <a:t>Sabe mais em:</a:t>
            </a:r>
            <a:endParaRPr lang="pt-PT" sz="1400" b="1" dirty="0" smtClean="0">
              <a:hlinkClick r:id="rId6"/>
            </a:endParaRPr>
          </a:p>
          <a:p>
            <a:r>
              <a:rPr lang="pt-PT" sz="1200" dirty="0" smtClean="0">
                <a:hlinkClick r:id="rId6"/>
              </a:rPr>
              <a:t>http</a:t>
            </a:r>
            <a:r>
              <a:rPr lang="pt-PT" sz="1200" dirty="0">
                <a:hlinkClick r:id="rId6"/>
              </a:rPr>
              <a:t>://snirh.apambiente.pt/junior/?</a:t>
            </a:r>
            <a:r>
              <a:rPr lang="pt-PT" sz="1200" dirty="0" smtClean="0">
                <a:hlinkClick r:id="rId6"/>
              </a:rPr>
              <a:t>menu=3.4&amp;item=1&amp;subitem=3</a:t>
            </a:r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15625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A Água na Terra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825625"/>
            <a:ext cx="10353660" cy="3827992"/>
          </a:xfrm>
        </p:spPr>
        <p:txBody>
          <a:bodyPr>
            <a:normAutofit/>
          </a:bodyPr>
          <a:lstStyle/>
          <a:p>
            <a:r>
              <a:rPr lang="pt-PT" sz="2200" b="1" dirty="0" smtClean="0"/>
              <a:t>Atividades humanas dependentes de água: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Agricultura;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Pesca;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Indústria;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Saúde;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Alimentação;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Desporto;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Divertimentos;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PT" sz="1900" dirty="0" smtClean="0">
                <a:sym typeface="Wingdings" panose="05000000000000000000" pitchFamily="2" charset="2"/>
              </a:rPr>
              <a:t>(…)</a:t>
            </a:r>
            <a:endParaRPr lang="pt-PT" sz="19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4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ichef.bbci.co.uk/news/ws/624/amz/worldservice/live/assets/images/2015/03/02/150302144349_water_irrigation_624x351_thinkstoc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95" y="2445376"/>
            <a:ext cx="1721680" cy="9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ecgp.com.br/files/imagens/559_origina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07" y="2445376"/>
            <a:ext cx="1598670" cy="9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p2.trrsf.com/image/fget/cf/460/0/images.terra.com/2015/03/11/fiesp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753" y="2445377"/>
            <a:ext cx="1534321" cy="9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direitodolivrepensar.files.wordpress.com/2015/06/agua-saude_acrima20110106_0021_1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673" y="2445376"/>
            <a:ext cx="1631269" cy="9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blogs.jornaldaparaiba.com.br/clube/wp-content/uploads/sites/22/2015/01/ver%C3%A3o-saudavel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3" b="18245"/>
          <a:stretch/>
        </p:blipFill>
        <p:spPr bwMode="auto">
          <a:xfrm>
            <a:off x="4480057" y="3882675"/>
            <a:ext cx="1738703" cy="11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jd1noticias.com/upload/dn_noticia/2016/07/nataca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2" r="17563"/>
          <a:stretch/>
        </p:blipFill>
        <p:spPr bwMode="auto">
          <a:xfrm>
            <a:off x="6575413" y="3882675"/>
            <a:ext cx="1771699" cy="11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scontent.cdninstagram.com/t51.2885-15/s320x320/e35/12531033_1540478009581408_2005896779_n.jpg?ig_cache_key=MTIyNTcxNDk2NjcwMTMwMDExMw%3D%3D.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075" y="3882675"/>
            <a:ext cx="1952773" cy="11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Marcador de Posição de Conteúdo 2"/>
          <p:cNvSpPr txBox="1">
            <a:spLocks/>
          </p:cNvSpPr>
          <p:nvPr/>
        </p:nvSpPr>
        <p:spPr>
          <a:xfrm>
            <a:off x="4651917" y="5181886"/>
            <a:ext cx="6022972" cy="283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2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3 – </a:t>
            </a:r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Algumas atividades humanas dependentes de água</a:t>
            </a:r>
          </a:p>
        </p:txBody>
      </p:sp>
    </p:spTree>
    <p:extLst>
      <p:ext uri="{BB962C8B-B14F-4D97-AF65-F5344CB8AC3E}">
        <p14:creationId xmlns:p14="http://schemas.microsoft.com/office/powerpoint/2010/main" val="6473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A Água na Terra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825625"/>
            <a:ext cx="10353660" cy="1588255"/>
          </a:xfrm>
        </p:spPr>
        <p:txBody>
          <a:bodyPr>
            <a:normAutofit/>
          </a:bodyPr>
          <a:lstStyle/>
          <a:p>
            <a:r>
              <a:rPr lang="pt-PT" sz="2200" b="1" dirty="0" smtClean="0"/>
              <a:t>Em Portugal</a:t>
            </a:r>
          </a:p>
          <a:p>
            <a:pPr marL="0" indent="0">
              <a:buNone/>
            </a:pPr>
            <a:r>
              <a:rPr lang="pt-PT" sz="2000" dirty="0" smtClean="0"/>
              <a:t>As principais utilizações da água incluem o abastecimento às populações, a agricultura (rega e </a:t>
            </a:r>
            <a:r>
              <a:rPr lang="pt-PT" sz="2000" dirty="0" err="1" smtClean="0"/>
              <a:t>abeberamento</a:t>
            </a:r>
            <a:r>
              <a:rPr lang="pt-PT" sz="2000" dirty="0" smtClean="0"/>
              <a:t> animal) e a utilização industrial.</a:t>
            </a:r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200" b="1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5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Marcador de Posição de Conteúdo 2"/>
          <p:cNvSpPr txBox="1">
            <a:spLocks/>
          </p:cNvSpPr>
          <p:nvPr/>
        </p:nvSpPr>
        <p:spPr>
          <a:xfrm>
            <a:off x="7317131" y="5001357"/>
            <a:ext cx="4478636" cy="229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2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4 – </a:t>
            </a:r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Proporção dos volumes de água consumidos em Portugal Continental por área de atividade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862" t="34772" r="19638" b="12970"/>
          <a:stretch/>
        </p:blipFill>
        <p:spPr>
          <a:xfrm>
            <a:off x="7416704" y="2732934"/>
            <a:ext cx="3795375" cy="22369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00140" y="3637034"/>
            <a:ext cx="5382390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Sabias que …</a:t>
            </a:r>
          </a:p>
          <a:p>
            <a:r>
              <a:rPr lang="pt-PT" sz="1600" dirty="0" smtClean="0"/>
              <a:t>… </a:t>
            </a:r>
            <a:r>
              <a:rPr lang="pt-PT" sz="1600" dirty="0"/>
              <a:t>60% das reservas de água do mundo estão concentradas em menos de 10 </a:t>
            </a:r>
            <a:r>
              <a:rPr lang="pt-PT" sz="1600" dirty="0" smtClean="0"/>
              <a:t>países</a:t>
            </a:r>
            <a:r>
              <a:rPr lang="pt-PT" sz="1600" dirty="0"/>
              <a:t>!</a:t>
            </a:r>
          </a:p>
          <a:p>
            <a:endParaRPr lang="pt-PT" sz="1000" dirty="0"/>
          </a:p>
          <a:p>
            <a:r>
              <a:rPr lang="pt-PT" sz="1600" dirty="0"/>
              <a:t>… diariamente são utilizados em Portugal continental (na agricultura, na indústria e no abastecimento urbano) 13,4 hm</a:t>
            </a:r>
            <a:r>
              <a:rPr lang="pt-PT" sz="1600" baseline="30000" dirty="0"/>
              <a:t>3</a:t>
            </a:r>
            <a:r>
              <a:rPr lang="pt-PT" sz="1600" dirty="0"/>
              <a:t> de água, o equivalente à água armazenada em 5360 piscinas olímpicas. </a:t>
            </a:r>
          </a:p>
        </p:txBody>
      </p:sp>
      <p:pic>
        <p:nvPicPr>
          <p:cNvPr id="23" name="Imagem 1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475372" y="3413880"/>
            <a:ext cx="485790" cy="612800"/>
          </a:xfrm>
          <a:prstGeom prst="rect">
            <a:avLst/>
          </a:prstGeom>
        </p:spPr>
      </p:pic>
      <p:pic>
        <p:nvPicPr>
          <p:cNvPr id="24" name="Imagem 1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131097" y="3944872"/>
            <a:ext cx="485790" cy="612800"/>
          </a:xfrm>
          <a:prstGeom prst="rect">
            <a:avLst/>
          </a:prstGeom>
        </p:spPr>
      </p:pic>
      <p:pic>
        <p:nvPicPr>
          <p:cNvPr id="25" name="Imagem 1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473175" y="4503059"/>
            <a:ext cx="485790" cy="612800"/>
          </a:xfrm>
          <a:prstGeom prst="rect">
            <a:avLst/>
          </a:prstGeom>
        </p:spPr>
      </p:pic>
      <p:pic>
        <p:nvPicPr>
          <p:cNvPr id="26" name="Imagem 11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110947" y="5002135"/>
            <a:ext cx="485790" cy="6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8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340289"/>
            <a:ext cx="10353660" cy="307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b="1" dirty="0" smtClean="0"/>
              <a:t>As informações presentes neste documento tiveram como base o Manual de Geologia de 10.º Ano:</a:t>
            </a:r>
          </a:p>
          <a:p>
            <a:r>
              <a:rPr lang="pt-PT" sz="2000" dirty="0" smtClean="0"/>
              <a:t>Dias G., Guimarães P., Rocha P.; </a:t>
            </a:r>
            <a:r>
              <a:rPr lang="pt-PT" sz="2000" i="1" dirty="0" smtClean="0"/>
              <a:t>Geologia 10: Biologia e </a:t>
            </a:r>
            <a:r>
              <a:rPr lang="pt-PT" sz="2000" i="1" dirty="0" err="1" smtClean="0"/>
              <a:t>Geologia|Ensino</a:t>
            </a:r>
            <a:r>
              <a:rPr lang="pt-PT" sz="2000" i="1" dirty="0" smtClean="0"/>
              <a:t> Secundário</a:t>
            </a:r>
            <a:r>
              <a:rPr lang="pt-PT" sz="2000" dirty="0" smtClean="0"/>
              <a:t>; Areal Editores: Porto; ISBN: 978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 smtClean="0"/>
              <a:t>972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 smtClean="0"/>
              <a:t>627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 smtClean="0"/>
              <a:t>947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 smtClean="0"/>
              <a:t>1;</a:t>
            </a:r>
          </a:p>
          <a:p>
            <a:endParaRPr lang="pt-PT" sz="2000" dirty="0"/>
          </a:p>
          <a:p>
            <a:pPr marL="0" indent="0" algn="just">
              <a:buNone/>
            </a:pPr>
            <a:r>
              <a:rPr lang="pt-PT" sz="2000" dirty="0" smtClean="0"/>
              <a:t>Todas as informações de outra autoria encontram-se devidamente identificadas.</a:t>
            </a:r>
          </a:p>
          <a:p>
            <a:pPr marL="0" indent="0" algn="just">
              <a:buNone/>
            </a:pPr>
            <a:endParaRPr lang="pt-PT" sz="2000" dirty="0" smtClean="0"/>
          </a:p>
          <a:p>
            <a:pPr marL="0" indent="0" algn="just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200" b="1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6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8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Footlight MT Light"/>
        <a:ea typeface=""/>
        <a:cs typeface=""/>
      </a:majorFont>
      <a:minorFont>
        <a:latin typeface="Footlight M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Watertheme</Template>
  <TotalTime>251</TotalTime>
  <Words>387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Footlight MT Light</vt:lpstr>
      <vt:lpstr>Times New Roman</vt:lpstr>
      <vt:lpstr>Wingdings</vt:lpstr>
      <vt:lpstr>Tema do Office</vt:lpstr>
      <vt:lpstr>A Água na Terra </vt:lpstr>
      <vt:lpstr>A Água na Terra</vt:lpstr>
      <vt:lpstr>A Água na Terra</vt:lpstr>
      <vt:lpstr>A Água na Terra</vt:lpstr>
      <vt:lpstr>A Água na Terra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Cláudia Proença</dc:creator>
  <cp:lastModifiedBy>Ana Cláudia Proença</cp:lastModifiedBy>
  <cp:revision>29</cp:revision>
  <dcterms:created xsi:type="dcterms:W3CDTF">2016-08-07T20:08:56Z</dcterms:created>
  <dcterms:modified xsi:type="dcterms:W3CDTF">2016-08-25T18:01:25Z</dcterms:modified>
</cp:coreProperties>
</file>