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63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0E844-5B92-4243-80C5-48A78F5B2B3A}" type="datetimeFigureOut">
              <a:rPr lang="pt-PT" smtClean="0"/>
              <a:t>05/09/2016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E7F5D-C856-4C61-986E-5A7812E695B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5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05/09/2016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480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05/09/2016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59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05/09/2016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40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05/09/2016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2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05/09/2016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519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05/09/2016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386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05/09/2016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661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05/09/2016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904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05/09/2016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08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05/09/2016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940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A684-7224-44AD-8A8E-A7AABA84475B}" type="datetimeFigureOut">
              <a:rPr lang="pt-PT" smtClean="0"/>
              <a:t>05/09/2016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55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A684-7224-44AD-8A8E-A7AABA84475B}" type="datetimeFigureOut">
              <a:rPr lang="pt-PT" smtClean="0"/>
              <a:t>05/09/2016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A958-1C4B-4855-8ABB-ECFBAF21EE7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-1" y="675731"/>
            <a:ext cx="1891002" cy="2392957"/>
          </a:xfrm>
          <a:prstGeom prst="rect">
            <a:avLst/>
          </a:prstGeom>
        </p:spPr>
      </p:pic>
      <p:sp>
        <p:nvSpPr>
          <p:cNvPr id="20" name="Ondulado duplo 15"/>
          <p:cNvSpPr/>
          <p:nvPr/>
        </p:nvSpPr>
        <p:spPr>
          <a:xfrm>
            <a:off x="11125056" y="5694518"/>
            <a:ext cx="1066944" cy="1191293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86235 h 1478405"/>
              <a:gd name="connsiteX1" fmla="*/ 1080799 w 3708352"/>
              <a:gd name="connsiteY1" fmla="*/ 142426 h 1478405"/>
              <a:gd name="connsiteX2" fmla="*/ 1854176 w 3708352"/>
              <a:gd name="connsiteY2" fmla="*/ 86235 h 1478405"/>
              <a:gd name="connsiteX3" fmla="*/ 3708352 w 3708352"/>
              <a:gd name="connsiteY3" fmla="*/ 86235 h 1478405"/>
              <a:gd name="connsiteX4" fmla="*/ 3708351 w 3708352"/>
              <a:gd name="connsiteY4" fmla="*/ 1478405 h 1478405"/>
              <a:gd name="connsiteX5" fmla="*/ 0 w 3708352"/>
              <a:gd name="connsiteY5" fmla="*/ 1478405 h 1478405"/>
              <a:gd name="connsiteX6" fmla="*/ 0 w 3708352"/>
              <a:gd name="connsiteY6" fmla="*/ 86235 h 1478405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1854176 w 3708352"/>
              <a:gd name="connsiteY2" fmla="*/ 146502 h 1538672"/>
              <a:gd name="connsiteX3" fmla="*/ 3708352 w 3708352"/>
              <a:gd name="connsiteY3" fmla="*/ 146502 h 1538672"/>
              <a:gd name="connsiteX4" fmla="*/ 3708351 w 3708352"/>
              <a:gd name="connsiteY4" fmla="*/ 1538672 h 1538672"/>
              <a:gd name="connsiteX5" fmla="*/ 0 w 3708352"/>
              <a:gd name="connsiteY5" fmla="*/ 1538672 h 1538672"/>
              <a:gd name="connsiteX6" fmla="*/ 0 w 3708352"/>
              <a:gd name="connsiteY6" fmla="*/ 146502 h 1538672"/>
              <a:gd name="connsiteX0" fmla="*/ 0 w 3708352"/>
              <a:gd name="connsiteY0" fmla="*/ 146502 h 1538672"/>
              <a:gd name="connsiteX1" fmla="*/ 1080799 w 3708352"/>
              <a:gd name="connsiteY1" fmla="*/ 202693 h 1538672"/>
              <a:gd name="connsiteX2" fmla="*/ 3708352 w 3708352"/>
              <a:gd name="connsiteY2" fmla="*/ 146502 h 1538672"/>
              <a:gd name="connsiteX3" fmla="*/ 3708351 w 3708352"/>
              <a:gd name="connsiteY3" fmla="*/ 1538672 h 1538672"/>
              <a:gd name="connsiteX4" fmla="*/ 0 w 3708352"/>
              <a:gd name="connsiteY4" fmla="*/ 1538672 h 1538672"/>
              <a:gd name="connsiteX5" fmla="*/ 0 w 3708352"/>
              <a:gd name="connsiteY5" fmla="*/ 146502 h 1538672"/>
              <a:gd name="connsiteX0" fmla="*/ 0 w 3718847"/>
              <a:gd name="connsiteY0" fmla="*/ 146502 h 1538672"/>
              <a:gd name="connsiteX1" fmla="*/ 1080799 w 3718847"/>
              <a:gd name="connsiteY1" fmla="*/ 202693 h 1538672"/>
              <a:gd name="connsiteX2" fmla="*/ 3708351 w 3718847"/>
              <a:gd name="connsiteY2" fmla="*/ 1538672 h 1538672"/>
              <a:gd name="connsiteX3" fmla="*/ 0 w 3718847"/>
              <a:gd name="connsiteY3" fmla="*/ 1538672 h 1538672"/>
              <a:gd name="connsiteX4" fmla="*/ 0 w 3718847"/>
              <a:gd name="connsiteY4" fmla="*/ 146502 h 1538672"/>
              <a:gd name="connsiteX0" fmla="*/ 0 w 1407782"/>
              <a:gd name="connsiteY0" fmla="*/ 146502 h 1538672"/>
              <a:gd name="connsiteX1" fmla="*/ 1080799 w 1407782"/>
              <a:gd name="connsiteY1" fmla="*/ 202693 h 1538672"/>
              <a:gd name="connsiteX2" fmla="*/ 1103697 w 1407782"/>
              <a:gd name="connsiteY2" fmla="*/ 1538672 h 1538672"/>
              <a:gd name="connsiteX3" fmla="*/ 0 w 1407782"/>
              <a:gd name="connsiteY3" fmla="*/ 1538672 h 1538672"/>
              <a:gd name="connsiteX4" fmla="*/ 0 w 1407782"/>
              <a:gd name="connsiteY4" fmla="*/ 146502 h 1538672"/>
              <a:gd name="connsiteX0" fmla="*/ 0 w 1364784"/>
              <a:gd name="connsiteY0" fmla="*/ 146502 h 1538672"/>
              <a:gd name="connsiteX1" fmla="*/ 1080799 w 1364784"/>
              <a:gd name="connsiteY1" fmla="*/ 202693 h 1538672"/>
              <a:gd name="connsiteX2" fmla="*/ 1103697 w 1364784"/>
              <a:gd name="connsiteY2" fmla="*/ 1538672 h 1538672"/>
              <a:gd name="connsiteX3" fmla="*/ 0 w 1364784"/>
              <a:gd name="connsiteY3" fmla="*/ 1538672 h 1538672"/>
              <a:gd name="connsiteX4" fmla="*/ 0 w 1364784"/>
              <a:gd name="connsiteY4" fmla="*/ 146502 h 1538672"/>
              <a:gd name="connsiteX0" fmla="*/ 0 w 1109143"/>
              <a:gd name="connsiteY0" fmla="*/ 146502 h 1538672"/>
              <a:gd name="connsiteX1" fmla="*/ 1080799 w 1109143"/>
              <a:gd name="connsiteY1" fmla="*/ 202693 h 1538672"/>
              <a:gd name="connsiteX2" fmla="*/ 1103697 w 1109143"/>
              <a:gd name="connsiteY2" fmla="*/ 1538672 h 1538672"/>
              <a:gd name="connsiteX3" fmla="*/ 0 w 1109143"/>
              <a:gd name="connsiteY3" fmla="*/ 1538672 h 1538672"/>
              <a:gd name="connsiteX4" fmla="*/ 0 w 1109143"/>
              <a:gd name="connsiteY4" fmla="*/ 146502 h 1538672"/>
              <a:gd name="connsiteX0" fmla="*/ 0 w 1092751"/>
              <a:gd name="connsiteY0" fmla="*/ 146502 h 1538672"/>
              <a:gd name="connsiteX1" fmla="*/ 1080799 w 1092751"/>
              <a:gd name="connsiteY1" fmla="*/ 202693 h 1538672"/>
              <a:gd name="connsiteX2" fmla="*/ 1075988 w 1092751"/>
              <a:gd name="connsiteY2" fmla="*/ 1538672 h 1538672"/>
              <a:gd name="connsiteX3" fmla="*/ 0 w 1092751"/>
              <a:gd name="connsiteY3" fmla="*/ 1538672 h 1538672"/>
              <a:gd name="connsiteX4" fmla="*/ 0 w 1092751"/>
              <a:gd name="connsiteY4" fmla="*/ 146502 h 1538672"/>
              <a:gd name="connsiteX0" fmla="*/ 0 w 1082211"/>
              <a:gd name="connsiteY0" fmla="*/ 146502 h 1538672"/>
              <a:gd name="connsiteX1" fmla="*/ 1080799 w 1082211"/>
              <a:gd name="connsiteY1" fmla="*/ 202693 h 1538672"/>
              <a:gd name="connsiteX2" fmla="*/ 1075988 w 1082211"/>
              <a:gd name="connsiteY2" fmla="*/ 1538672 h 1538672"/>
              <a:gd name="connsiteX3" fmla="*/ 0 w 1082211"/>
              <a:gd name="connsiteY3" fmla="*/ 1538672 h 1538672"/>
              <a:gd name="connsiteX4" fmla="*/ 0 w 1082211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538672 h 1538672"/>
              <a:gd name="connsiteX4" fmla="*/ 0 w 1080799"/>
              <a:gd name="connsiteY4" fmla="*/ 146502 h 1538672"/>
              <a:gd name="connsiteX0" fmla="*/ 0 w 1080799"/>
              <a:gd name="connsiteY0" fmla="*/ 146502 h 1538672"/>
              <a:gd name="connsiteX1" fmla="*/ 1080799 w 1080799"/>
              <a:gd name="connsiteY1" fmla="*/ 202693 h 1538672"/>
              <a:gd name="connsiteX2" fmla="*/ 1075988 w 1080799"/>
              <a:gd name="connsiteY2" fmla="*/ 1538672 h 1538672"/>
              <a:gd name="connsiteX3" fmla="*/ 0 w 1080799"/>
              <a:gd name="connsiteY3" fmla="*/ 1188929 h 1538672"/>
              <a:gd name="connsiteX4" fmla="*/ 0 w 1080799"/>
              <a:gd name="connsiteY4" fmla="*/ 146502 h 1538672"/>
              <a:gd name="connsiteX0" fmla="*/ 0 w 1080799"/>
              <a:gd name="connsiteY0" fmla="*/ 146502 h 1202918"/>
              <a:gd name="connsiteX1" fmla="*/ 1080799 w 1080799"/>
              <a:gd name="connsiteY1" fmla="*/ 202693 h 1202918"/>
              <a:gd name="connsiteX2" fmla="*/ 1075988 w 1080799"/>
              <a:gd name="connsiteY2" fmla="*/ 1202918 h 1202918"/>
              <a:gd name="connsiteX3" fmla="*/ 0 w 1080799"/>
              <a:gd name="connsiteY3" fmla="*/ 1188929 h 1202918"/>
              <a:gd name="connsiteX4" fmla="*/ 0 w 1080799"/>
              <a:gd name="connsiteY4" fmla="*/ 146502 h 1202918"/>
              <a:gd name="connsiteX0" fmla="*/ 0 w 1075988"/>
              <a:gd name="connsiteY0" fmla="*/ 146502 h 1202918"/>
              <a:gd name="connsiteX1" fmla="*/ 1053090 w 1075988"/>
              <a:gd name="connsiteY1" fmla="*/ 202693 h 1202918"/>
              <a:gd name="connsiteX2" fmla="*/ 1075988 w 1075988"/>
              <a:gd name="connsiteY2" fmla="*/ 1202918 h 1202918"/>
              <a:gd name="connsiteX3" fmla="*/ 0 w 1075988"/>
              <a:gd name="connsiteY3" fmla="*/ 1188929 h 1202918"/>
              <a:gd name="connsiteX4" fmla="*/ 0 w 1075988"/>
              <a:gd name="connsiteY4" fmla="*/ 146502 h 1202918"/>
              <a:gd name="connsiteX0" fmla="*/ 0 w 1053090"/>
              <a:gd name="connsiteY0" fmla="*/ 146502 h 1202918"/>
              <a:gd name="connsiteX1" fmla="*/ 1053090 w 1053090"/>
              <a:gd name="connsiteY1" fmla="*/ 202693 h 1202918"/>
              <a:gd name="connsiteX2" fmla="*/ 1048278 w 1053090"/>
              <a:gd name="connsiteY2" fmla="*/ 1202918 h 1202918"/>
              <a:gd name="connsiteX3" fmla="*/ 0 w 1053090"/>
              <a:gd name="connsiteY3" fmla="*/ 1188929 h 1202918"/>
              <a:gd name="connsiteX4" fmla="*/ 0 w 1053090"/>
              <a:gd name="connsiteY4" fmla="*/ 146502 h 12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90" h="1202918">
                <a:moveTo>
                  <a:pt x="0" y="146502"/>
                </a:moveTo>
                <a:cubicBezTo>
                  <a:pt x="249406" y="-76161"/>
                  <a:pt x="550097" y="-35133"/>
                  <a:pt x="1053090" y="202693"/>
                </a:cubicBezTo>
                <a:cubicBezTo>
                  <a:pt x="1047693" y="1008300"/>
                  <a:pt x="1048301" y="392685"/>
                  <a:pt x="1048278" y="1202918"/>
                </a:cubicBezTo>
                <a:lnTo>
                  <a:pt x="0" y="1188929"/>
                </a:lnTo>
                <a:lnTo>
                  <a:pt x="0" y="146502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001" y="421998"/>
            <a:ext cx="939848" cy="988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ndulado duplo 15"/>
          <p:cNvSpPr/>
          <p:nvPr/>
        </p:nvSpPr>
        <p:spPr>
          <a:xfrm>
            <a:off x="7416704" y="5712596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ndulado duplo 15"/>
          <p:cNvSpPr/>
          <p:nvPr/>
        </p:nvSpPr>
        <p:spPr>
          <a:xfrm>
            <a:off x="3708352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tângulo 23"/>
          <p:cNvSpPr/>
          <p:nvPr/>
        </p:nvSpPr>
        <p:spPr>
          <a:xfrm>
            <a:off x="4308764" y="0"/>
            <a:ext cx="7883236" cy="6877800"/>
          </a:xfrm>
          <a:prstGeom prst="rect">
            <a:avLst/>
          </a:prstGeom>
          <a:solidFill>
            <a:srgbClr val="011C49"/>
          </a:solidFill>
          <a:ln>
            <a:solidFill>
              <a:srgbClr val="001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Ondulado duplo 15"/>
          <p:cNvSpPr/>
          <p:nvPr/>
        </p:nvSpPr>
        <p:spPr>
          <a:xfrm>
            <a:off x="0" y="5704585"/>
            <a:ext cx="3708352" cy="1165204"/>
          </a:xfrm>
          <a:custGeom>
            <a:avLst/>
            <a:gdLst>
              <a:gd name="connsiteX0" fmla="*/ 0 w 3708352"/>
              <a:gd name="connsiteY0" fmla="*/ 139411 h 2230581"/>
              <a:gd name="connsiteX1" fmla="*/ 1854176 w 3708352"/>
              <a:gd name="connsiteY1" fmla="*/ 139411 h 2230581"/>
              <a:gd name="connsiteX2" fmla="*/ 3708352 w 3708352"/>
              <a:gd name="connsiteY2" fmla="*/ 139411 h 2230581"/>
              <a:gd name="connsiteX3" fmla="*/ 3708352 w 3708352"/>
              <a:gd name="connsiteY3" fmla="*/ 2091170 h 2230581"/>
              <a:gd name="connsiteX4" fmla="*/ 1854176 w 3708352"/>
              <a:gd name="connsiteY4" fmla="*/ 2091170 h 2230581"/>
              <a:gd name="connsiteX5" fmla="*/ 0 w 3708352"/>
              <a:gd name="connsiteY5" fmla="*/ 2091170 h 2230581"/>
              <a:gd name="connsiteX6" fmla="*/ 0 w 3708352"/>
              <a:gd name="connsiteY6" fmla="*/ 139411 h 2230581"/>
              <a:gd name="connsiteX0" fmla="*/ 0 w 3708352"/>
              <a:gd name="connsiteY0" fmla="*/ 134149 h 2329877"/>
              <a:gd name="connsiteX1" fmla="*/ 1854176 w 3708352"/>
              <a:gd name="connsiteY1" fmla="*/ 134149 h 2329877"/>
              <a:gd name="connsiteX2" fmla="*/ 3708352 w 3708352"/>
              <a:gd name="connsiteY2" fmla="*/ 134149 h 2329877"/>
              <a:gd name="connsiteX3" fmla="*/ 3708352 w 3708352"/>
              <a:gd name="connsiteY3" fmla="*/ 2085908 h 2329877"/>
              <a:gd name="connsiteX4" fmla="*/ 0 w 3708352"/>
              <a:gd name="connsiteY4" fmla="*/ 2085908 h 2329877"/>
              <a:gd name="connsiteX5" fmla="*/ 0 w 3708352"/>
              <a:gd name="connsiteY5" fmla="*/ 134149 h 2329877"/>
              <a:gd name="connsiteX0" fmla="*/ 0 w 3708352"/>
              <a:gd name="connsiteY0" fmla="*/ 134149 h 2231969"/>
              <a:gd name="connsiteX1" fmla="*/ 1854176 w 3708352"/>
              <a:gd name="connsiteY1" fmla="*/ 134149 h 2231969"/>
              <a:gd name="connsiteX2" fmla="*/ 3708352 w 3708352"/>
              <a:gd name="connsiteY2" fmla="*/ 134149 h 2231969"/>
              <a:gd name="connsiteX3" fmla="*/ 3708352 w 3708352"/>
              <a:gd name="connsiteY3" fmla="*/ 2085908 h 2231969"/>
              <a:gd name="connsiteX4" fmla="*/ 0 w 3708352"/>
              <a:gd name="connsiteY4" fmla="*/ 2085908 h 2231969"/>
              <a:gd name="connsiteX5" fmla="*/ 0 w 3708352"/>
              <a:gd name="connsiteY5" fmla="*/ 134149 h 2231969"/>
              <a:gd name="connsiteX0" fmla="*/ 0 w 3708352"/>
              <a:gd name="connsiteY0" fmla="*/ 134149 h 2090886"/>
              <a:gd name="connsiteX1" fmla="*/ 1854176 w 3708352"/>
              <a:gd name="connsiteY1" fmla="*/ 134149 h 2090886"/>
              <a:gd name="connsiteX2" fmla="*/ 3708352 w 3708352"/>
              <a:gd name="connsiteY2" fmla="*/ 134149 h 2090886"/>
              <a:gd name="connsiteX3" fmla="*/ 3708352 w 3708352"/>
              <a:gd name="connsiteY3" fmla="*/ 2085908 h 2090886"/>
              <a:gd name="connsiteX4" fmla="*/ 0 w 3708352"/>
              <a:gd name="connsiteY4" fmla="*/ 2085908 h 2090886"/>
              <a:gd name="connsiteX5" fmla="*/ 0 w 3708352"/>
              <a:gd name="connsiteY5" fmla="*/ 134149 h 2090886"/>
              <a:gd name="connsiteX0" fmla="*/ 0 w 3708352"/>
              <a:gd name="connsiteY0" fmla="*/ 134149 h 2085966"/>
              <a:gd name="connsiteX1" fmla="*/ 1854176 w 3708352"/>
              <a:gd name="connsiteY1" fmla="*/ 134149 h 2085966"/>
              <a:gd name="connsiteX2" fmla="*/ 3708352 w 3708352"/>
              <a:gd name="connsiteY2" fmla="*/ 134149 h 2085966"/>
              <a:gd name="connsiteX3" fmla="*/ 3708352 w 3708352"/>
              <a:gd name="connsiteY3" fmla="*/ 2085908 h 2085966"/>
              <a:gd name="connsiteX4" fmla="*/ 0 w 3708352"/>
              <a:gd name="connsiteY4" fmla="*/ 1526319 h 2085966"/>
              <a:gd name="connsiteX5" fmla="*/ 0 w 3708352"/>
              <a:gd name="connsiteY5" fmla="*/ 134149 h 2085966"/>
              <a:gd name="connsiteX0" fmla="*/ 0 w 3722206"/>
              <a:gd name="connsiteY0" fmla="*/ 134149 h 1526319"/>
              <a:gd name="connsiteX1" fmla="*/ 1854176 w 3722206"/>
              <a:gd name="connsiteY1" fmla="*/ 134149 h 1526319"/>
              <a:gd name="connsiteX2" fmla="*/ 3708352 w 3722206"/>
              <a:gd name="connsiteY2" fmla="*/ 134149 h 1526319"/>
              <a:gd name="connsiteX3" fmla="*/ 3722206 w 3722206"/>
              <a:gd name="connsiteY3" fmla="*/ 1484349 h 1526319"/>
              <a:gd name="connsiteX4" fmla="*/ 0 w 3722206"/>
              <a:gd name="connsiteY4" fmla="*/ 1526319 h 1526319"/>
              <a:gd name="connsiteX5" fmla="*/ 0 w 3722206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526319 h 1526319"/>
              <a:gd name="connsiteX5" fmla="*/ 0 w 3708352"/>
              <a:gd name="connsiteY5" fmla="*/ 134149 h 1526319"/>
              <a:gd name="connsiteX0" fmla="*/ 0 w 3708352"/>
              <a:gd name="connsiteY0" fmla="*/ 134149 h 1526319"/>
              <a:gd name="connsiteX1" fmla="*/ 1854176 w 3708352"/>
              <a:gd name="connsiteY1" fmla="*/ 134149 h 1526319"/>
              <a:gd name="connsiteX2" fmla="*/ 3708352 w 3708352"/>
              <a:gd name="connsiteY2" fmla="*/ 134149 h 1526319"/>
              <a:gd name="connsiteX3" fmla="*/ 3708351 w 3708352"/>
              <a:gd name="connsiteY3" fmla="*/ 1526319 h 1526319"/>
              <a:gd name="connsiteX4" fmla="*/ 0 w 3708352"/>
              <a:gd name="connsiteY4" fmla="*/ 1176575 h 1526319"/>
              <a:gd name="connsiteX5" fmla="*/ 0 w 3708352"/>
              <a:gd name="connsiteY5" fmla="*/ 134149 h 1526319"/>
              <a:gd name="connsiteX0" fmla="*/ 0 w 3708352"/>
              <a:gd name="connsiteY0" fmla="*/ 134149 h 1176575"/>
              <a:gd name="connsiteX1" fmla="*/ 1854176 w 3708352"/>
              <a:gd name="connsiteY1" fmla="*/ 134149 h 1176575"/>
              <a:gd name="connsiteX2" fmla="*/ 3708352 w 3708352"/>
              <a:gd name="connsiteY2" fmla="*/ 134149 h 1176575"/>
              <a:gd name="connsiteX3" fmla="*/ 3708351 w 3708352"/>
              <a:gd name="connsiteY3" fmla="*/ 1176575 h 1176575"/>
              <a:gd name="connsiteX4" fmla="*/ 0 w 3708352"/>
              <a:gd name="connsiteY4" fmla="*/ 1176575 h 1176575"/>
              <a:gd name="connsiteX5" fmla="*/ 0 w 3708352"/>
              <a:gd name="connsiteY5" fmla="*/ 134149 h 117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352" h="1176575">
                <a:moveTo>
                  <a:pt x="0" y="134149"/>
                </a:moveTo>
                <a:cubicBezTo>
                  <a:pt x="618059" y="-330555"/>
                  <a:pt x="1236117" y="598854"/>
                  <a:pt x="1854176" y="134149"/>
                </a:cubicBezTo>
                <a:cubicBezTo>
                  <a:pt x="2472235" y="-330555"/>
                  <a:pt x="3090293" y="598854"/>
                  <a:pt x="3708352" y="134149"/>
                </a:cubicBezTo>
                <a:cubicBezTo>
                  <a:pt x="3708352" y="598206"/>
                  <a:pt x="3708351" y="712518"/>
                  <a:pt x="3708351" y="1176575"/>
                </a:cubicBezTo>
                <a:lnTo>
                  <a:pt x="0" y="1176575"/>
                </a:lnTo>
                <a:lnTo>
                  <a:pt x="0" y="134149"/>
                </a:lnTo>
                <a:close/>
              </a:path>
            </a:pathLst>
          </a:custGeom>
          <a:solidFill>
            <a:srgbClr val="BFCEE9"/>
          </a:solidFill>
          <a:ln>
            <a:solidFill>
              <a:srgbClr val="BDC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17377" y="1180347"/>
            <a:ext cx="7304567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Bacias Hidrográficas</a:t>
            </a:r>
            <a:br>
              <a:rPr lang="pt-PT" sz="6600" b="1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</a:br>
            <a:endParaRPr lang="pt-PT" sz="66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68637" y="4655591"/>
            <a:ext cx="5883660" cy="1655762"/>
          </a:xfrm>
        </p:spPr>
        <p:txBody>
          <a:bodyPr/>
          <a:lstStyle/>
          <a:p>
            <a:r>
              <a:rPr lang="pt-PT" b="1" dirty="0" smtClean="0">
                <a:solidFill>
                  <a:srgbClr val="BFCEE9"/>
                </a:solidFill>
              </a:rPr>
              <a:t>Geologia 11.º Ano</a:t>
            </a:r>
            <a:endParaRPr lang="pt-PT" b="1" dirty="0">
              <a:solidFill>
                <a:srgbClr val="BFCEE9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5" y="5113839"/>
            <a:ext cx="3316192" cy="1197514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443660" y="748054"/>
            <a:ext cx="293264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3600" dirty="0"/>
          </a:p>
          <a:p>
            <a:pPr algn="ctr"/>
            <a:r>
              <a:rPr lang="pt-PT" sz="4400" b="1" dirty="0" smtClean="0"/>
              <a:t> A Água </a:t>
            </a:r>
            <a:r>
              <a:rPr lang="pt-PT" sz="4000" b="1" dirty="0"/>
              <a:t>na</a:t>
            </a:r>
            <a:r>
              <a:rPr lang="pt-PT" sz="4400" b="1" dirty="0"/>
              <a:t> Escola Portuguesa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17" y="1458233"/>
            <a:ext cx="1263165" cy="126316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03753" y="328441"/>
            <a:ext cx="190218" cy="24071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3" r="12223"/>
          <a:stretch/>
        </p:blipFill>
        <p:spPr>
          <a:xfrm>
            <a:off x="911708" y="13210"/>
            <a:ext cx="190218" cy="240710"/>
          </a:xfrm>
          <a:prstGeom prst="rect">
            <a:avLst/>
          </a:prstGeom>
        </p:spPr>
      </p:pic>
      <p:pic>
        <p:nvPicPr>
          <p:cNvPr id="1026" name="Picture 2" descr="http://escolakids.uol.com.br/public/images/legenda/e7b669172608957134f0ce0e218e7f3f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71" y="2807811"/>
            <a:ext cx="2340661" cy="16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9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Bacias Hidrográficas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2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8608" y="1848411"/>
            <a:ext cx="6314545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PT" sz="1700" dirty="0" smtClean="0"/>
              <a:t>Os rios constituem vias de comunicação muito utilizadas pela Humanidade, fornecendo água para uso doméstico, agrícola e industrial. São fonte de alimento e nas suas margens existem, por vezes, solos férteis devido à deposição de materiais transportados pelo rio.</a:t>
            </a:r>
          </a:p>
          <a:p>
            <a:pPr algn="just">
              <a:spcBef>
                <a:spcPts val="300"/>
              </a:spcBef>
            </a:pPr>
            <a:r>
              <a:rPr lang="pt-PT" sz="1700" dirty="0" smtClean="0"/>
              <a:t>O escoamento fluvial processa-se de um modo hierarquizado, definindo uma rede de drenagem composta por cursos de água que vão confluindo, o que possibilita o deslizamento das águas mais altas em direção às mais baixas. Conforme o grau de importância na hierarquia fluvial, os cursos de água tomam diferentes designações: regato, ribeiro, ribeira e rio.</a:t>
            </a:r>
            <a:endParaRPr lang="pt-PT" sz="1700" dirty="0" smtClean="0"/>
          </a:p>
          <a:p>
            <a:pPr algn="just">
              <a:spcBef>
                <a:spcPts val="300"/>
              </a:spcBef>
            </a:pPr>
            <a:endParaRPr lang="pt-PT" sz="1700" dirty="0"/>
          </a:p>
        </p:txBody>
      </p: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7315056" y="4312760"/>
            <a:ext cx="4155141" cy="1048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Figura 1 – </a:t>
            </a:r>
            <a:r>
              <a:rPr lang="pt-PT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Hierarquia fluvial</a:t>
            </a:r>
            <a:endParaRPr lang="pt-PT" sz="1200" b="1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1026" name="Picture 2" descr="http://www.techoje.com.br/bolttools/files/image/hierarquia%20fluvial%2001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6" b="10569"/>
          <a:stretch/>
        </p:blipFill>
        <p:spPr bwMode="auto">
          <a:xfrm>
            <a:off x="7315056" y="1952886"/>
            <a:ext cx="3810000" cy="22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1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1" t="36415" r="63409" b="23314"/>
          <a:stretch/>
        </p:blipFill>
        <p:spPr bwMode="auto">
          <a:xfrm>
            <a:off x="9331351" y="1187793"/>
            <a:ext cx="2006186" cy="4283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Bacias Hidrográficas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3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8608" y="1848411"/>
            <a:ext cx="8412286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PT" sz="1700" dirty="0" smtClean="0"/>
              <a:t>O conjunto de todos os cursos de água ligados a um rio principal constitui uma </a:t>
            </a:r>
            <a:r>
              <a:rPr lang="pt-PT" sz="1700" b="1" dirty="0" smtClean="0">
                <a:solidFill>
                  <a:schemeClr val="accent6"/>
                </a:solidFill>
              </a:rPr>
              <a:t>rede hidrográfica</a:t>
            </a:r>
            <a:r>
              <a:rPr lang="pt-PT" sz="1700" dirty="0" smtClean="0"/>
              <a:t>.</a:t>
            </a:r>
          </a:p>
          <a:p>
            <a:pPr algn="just">
              <a:spcBef>
                <a:spcPts val="300"/>
              </a:spcBef>
            </a:pPr>
            <a:r>
              <a:rPr lang="pt-PT" sz="1700" dirty="0" smtClean="0"/>
              <a:t>A área do território drenada por uma rede fluvial constitui a </a:t>
            </a:r>
            <a:r>
              <a:rPr lang="pt-PT" sz="1700" b="1" dirty="0" smtClean="0">
                <a:solidFill>
                  <a:schemeClr val="accent6"/>
                </a:solidFill>
              </a:rPr>
              <a:t>bacia hidrográfica</a:t>
            </a:r>
            <a:r>
              <a:rPr lang="pt-PT" sz="1700" dirty="0" smtClean="0"/>
              <a:t>.</a:t>
            </a:r>
          </a:p>
          <a:p>
            <a:pPr algn="just">
              <a:spcBef>
                <a:spcPts val="300"/>
              </a:spcBef>
            </a:pPr>
            <a:r>
              <a:rPr lang="pt-PT" sz="1600" dirty="0"/>
              <a:t>​Uma </a:t>
            </a:r>
            <a:r>
              <a:rPr lang="pt-PT" sz="1600" b="1" dirty="0">
                <a:solidFill>
                  <a:schemeClr val="accent6"/>
                </a:solidFill>
              </a:rPr>
              <a:t>Região </a:t>
            </a:r>
            <a:r>
              <a:rPr lang="pt-PT" sz="1600" b="1" dirty="0" smtClean="0">
                <a:solidFill>
                  <a:schemeClr val="accent6"/>
                </a:solidFill>
              </a:rPr>
              <a:t>Hidrográfica </a:t>
            </a:r>
            <a:r>
              <a:rPr lang="pt-PT" sz="1600" dirty="0" smtClean="0"/>
              <a:t>(RH) </a:t>
            </a:r>
            <a:r>
              <a:rPr lang="pt-PT" sz="1600" dirty="0"/>
              <a:t>é área de terra e de mar constituída por uma ou mais bacias hidrográficas contíguas e pelas águas subterrâneas e costeiras que lhes estão associadas, constituindo-se como a principal unidade para a gestão das bacias hidrográficas</a:t>
            </a:r>
            <a:r>
              <a:rPr lang="pt-PT" sz="1600" dirty="0" smtClean="0"/>
              <a:t>.</a:t>
            </a:r>
          </a:p>
          <a:p>
            <a:pPr algn="just">
              <a:spcBef>
                <a:spcPts val="300"/>
              </a:spcBef>
            </a:pPr>
            <a:r>
              <a:rPr lang="pt-PT" sz="1600" dirty="0" smtClean="0"/>
              <a:t>Atualmente, o território português encontra-se dividido em 10 RH:</a:t>
            </a:r>
          </a:p>
        </p:txBody>
      </p: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8746975" y="5406358"/>
            <a:ext cx="3174938" cy="1048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Figura </a:t>
            </a: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2 </a:t>
            </a: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– </a:t>
            </a:r>
            <a:r>
              <a:rPr lang="pt-PT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Regiões Hidrográficas de Portugal Continental</a:t>
            </a:r>
            <a:endParaRPr lang="pt-PT" sz="1200" b="1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608" y="3983598"/>
            <a:ext cx="292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PT" sz="1400" dirty="0" smtClean="0"/>
              <a:t>RH1 </a:t>
            </a:r>
            <a:r>
              <a:rPr lang="pt-PT" sz="1400" dirty="0"/>
              <a:t>– Minho e Lima;</a:t>
            </a:r>
          </a:p>
          <a:p>
            <a:pPr algn="just">
              <a:spcBef>
                <a:spcPts val="300"/>
              </a:spcBef>
            </a:pPr>
            <a:r>
              <a:rPr lang="pt-PT" sz="1400" dirty="0"/>
              <a:t>RH2 – Cávado, Ave e Leça;</a:t>
            </a:r>
          </a:p>
          <a:p>
            <a:pPr algn="just">
              <a:spcBef>
                <a:spcPts val="300"/>
              </a:spcBef>
            </a:pPr>
            <a:r>
              <a:rPr lang="pt-PT" sz="1400" dirty="0"/>
              <a:t>RH3 – Douro;</a:t>
            </a:r>
          </a:p>
          <a:p>
            <a:pPr algn="just">
              <a:spcBef>
                <a:spcPts val="300"/>
              </a:spcBef>
            </a:pPr>
            <a:r>
              <a:rPr lang="pt-PT" sz="1400" dirty="0"/>
              <a:t>RH4 – Vouga, Mondego e Lis;</a:t>
            </a:r>
          </a:p>
          <a:p>
            <a:pPr algn="just">
              <a:spcBef>
                <a:spcPts val="300"/>
              </a:spcBef>
            </a:pPr>
            <a:r>
              <a:rPr lang="pt-PT" sz="1400" dirty="0"/>
              <a:t>RH5 – Tejo e Ribeiras do Oeste</a:t>
            </a:r>
            <a:r>
              <a:rPr lang="pt-PT" sz="1400" dirty="0" smtClean="0"/>
              <a:t>;</a:t>
            </a:r>
            <a:endParaRPr lang="pt-PT" sz="1400" dirty="0"/>
          </a:p>
        </p:txBody>
      </p:sp>
      <p:sp>
        <p:nvSpPr>
          <p:cNvPr id="14" name="Rectangle 13"/>
          <p:cNvSpPr/>
          <p:nvPr/>
        </p:nvSpPr>
        <p:spPr>
          <a:xfrm>
            <a:off x="4241396" y="398359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PT" sz="1400" dirty="0"/>
              <a:t>RH6 – Sado e Mira;</a:t>
            </a:r>
          </a:p>
          <a:p>
            <a:pPr algn="just">
              <a:spcBef>
                <a:spcPts val="300"/>
              </a:spcBef>
            </a:pPr>
            <a:r>
              <a:rPr lang="pt-PT" sz="1400" dirty="0"/>
              <a:t>RH7 – Guadiana;</a:t>
            </a:r>
          </a:p>
          <a:p>
            <a:pPr algn="just">
              <a:spcBef>
                <a:spcPts val="300"/>
              </a:spcBef>
            </a:pPr>
            <a:r>
              <a:rPr lang="pt-PT" sz="1400" dirty="0"/>
              <a:t>RH8 – Ribeiras do Algarve;</a:t>
            </a:r>
          </a:p>
          <a:p>
            <a:pPr algn="just">
              <a:spcBef>
                <a:spcPts val="300"/>
              </a:spcBef>
            </a:pPr>
            <a:r>
              <a:rPr lang="pt-PT" sz="1400" dirty="0"/>
              <a:t>RH9 – Açores;</a:t>
            </a:r>
          </a:p>
          <a:p>
            <a:pPr algn="just">
              <a:spcBef>
                <a:spcPts val="300"/>
              </a:spcBef>
            </a:pPr>
            <a:r>
              <a:rPr lang="pt-PT" sz="1400" dirty="0"/>
              <a:t>RH10 – Madeira.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305434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Bacias Hidrográficas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4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8608" y="1848411"/>
            <a:ext cx="103664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PT" sz="1700" dirty="0" smtClean="0"/>
              <a:t>O </a:t>
            </a:r>
            <a:r>
              <a:rPr lang="pt-PT" sz="1700" b="1" dirty="0" smtClean="0">
                <a:solidFill>
                  <a:schemeClr val="accent6"/>
                </a:solidFill>
              </a:rPr>
              <a:t>leito do rio </a:t>
            </a:r>
            <a:r>
              <a:rPr lang="pt-PT" sz="1700" dirty="0" smtClean="0"/>
              <a:t>é o espaço que pode ser ocupado pelas águas, sendo possível distinguir o leito ordinário ou aparente, o leito maior ou leito de cheia e o leito de estiagem.</a:t>
            </a:r>
            <a:endParaRPr lang="pt-PT" sz="1600" dirty="0" smtClean="0"/>
          </a:p>
        </p:txBody>
      </p:sp>
      <p:pic>
        <p:nvPicPr>
          <p:cNvPr id="3074" name="Picture 2" descr="http://3.bp.blogspot.com/_F0c5iPZgqEs/R79yz22e79I/AAAAAAAAAE0/kVbIo_us53E/s400/leitos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3" b="15063"/>
          <a:stretch/>
        </p:blipFill>
        <p:spPr bwMode="auto">
          <a:xfrm>
            <a:off x="8800597" y="2504060"/>
            <a:ext cx="2070514" cy="12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3.bp.blogspot.com/_F0c5iPZgqEs/R79yz22e79I/AAAAAAAAAE0/kVbIo_us53E/s400/leitos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6" r="33742" b="15063"/>
          <a:stretch/>
        </p:blipFill>
        <p:spPr bwMode="auto">
          <a:xfrm>
            <a:off x="5141546" y="2506212"/>
            <a:ext cx="2070847" cy="12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3.bp.blogspot.com/_F0c5iPZgqEs/R79yz22e79I/AAAAAAAAAE0/kVbIo_us53E/s400/leitos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50" b="15063"/>
          <a:stretch/>
        </p:blipFill>
        <p:spPr bwMode="auto">
          <a:xfrm>
            <a:off x="1014538" y="2508643"/>
            <a:ext cx="2109577" cy="127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29416" y="3831304"/>
            <a:ext cx="2479820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PT" sz="1700" b="1" dirty="0" smtClean="0">
                <a:solidFill>
                  <a:schemeClr val="accent6"/>
                </a:solidFill>
              </a:rPr>
              <a:t>Leito ordinário (canal fluvial)</a:t>
            </a:r>
          </a:p>
          <a:p>
            <a:pPr algn="just">
              <a:spcBef>
                <a:spcPts val="300"/>
              </a:spcBef>
            </a:pPr>
            <a:r>
              <a:rPr lang="pt-PT" sz="1700" dirty="0" smtClean="0"/>
              <a:t>Sulco por onde normalmente correm as águas e os materiais que transportam.</a:t>
            </a:r>
            <a:endParaRPr lang="pt-PT" sz="1600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8774853" y="3789649"/>
            <a:ext cx="2387072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PT" sz="1700" b="1" dirty="0" smtClean="0">
                <a:solidFill>
                  <a:schemeClr val="accent6"/>
                </a:solidFill>
              </a:rPr>
              <a:t>Leito de cheia</a:t>
            </a:r>
          </a:p>
          <a:p>
            <a:pPr algn="just">
              <a:spcBef>
                <a:spcPts val="300"/>
              </a:spcBef>
            </a:pPr>
            <a:r>
              <a:rPr lang="pt-PT" sz="1700" dirty="0" smtClean="0"/>
              <a:t>Espaço que é inundável em época de cheia, quando o nível das águas ultrapassa os limites do leito ordinário</a:t>
            </a:r>
            <a:endParaRPr lang="pt-PT" sz="16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5002252" y="3831304"/>
            <a:ext cx="2528101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pt-PT" sz="1700" b="1" dirty="0" smtClean="0">
                <a:solidFill>
                  <a:schemeClr val="accent6"/>
                </a:solidFill>
              </a:rPr>
              <a:t>Leito de estiagem</a:t>
            </a:r>
          </a:p>
          <a:p>
            <a:pPr algn="just">
              <a:spcBef>
                <a:spcPts val="300"/>
              </a:spcBef>
            </a:pPr>
            <a:r>
              <a:rPr lang="pt-PT" sz="1700" dirty="0" smtClean="0"/>
              <a:t>Área mais profunda do canal ocupada por uma menor quantidade de água, por exemplo no Verão.</a:t>
            </a:r>
            <a:endParaRPr lang="pt-PT" sz="1600" dirty="0" smtClean="0"/>
          </a:p>
        </p:txBody>
      </p:sp>
    </p:spTree>
    <p:extLst>
      <p:ext uri="{BB962C8B-B14F-4D97-AF65-F5344CB8AC3E}">
        <p14:creationId xmlns:p14="http://schemas.microsoft.com/office/powerpoint/2010/main" val="306297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Bacias Hidrográficas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5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8946" y="1509231"/>
            <a:ext cx="107117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PT" sz="1700" b="1" dirty="0" smtClean="0"/>
              <a:t>Viver junto de um rio pode acarretar vários riscos. Ocorrem, por vezes, cheias causadoras de inundações que podem provocar não só mortes como destruição de estruturas e bens.</a:t>
            </a:r>
            <a:endParaRPr lang="pt-PT" sz="1600" b="1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608435" y="2275321"/>
            <a:ext cx="5921168" cy="3420435"/>
            <a:chOff x="608435" y="2221533"/>
            <a:chExt cx="5921168" cy="34204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l="5525" t="28239" r="30708" b="37684"/>
            <a:stretch/>
          </p:blipFill>
          <p:spPr>
            <a:xfrm>
              <a:off x="608435" y="2221533"/>
              <a:ext cx="4532301" cy="136176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28056" t="22977" r="30294" b="24449"/>
            <a:stretch/>
          </p:blipFill>
          <p:spPr>
            <a:xfrm>
              <a:off x="608435" y="3604361"/>
              <a:ext cx="2871173" cy="20376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l="28779" t="25769" r="30501" b="30515"/>
            <a:stretch/>
          </p:blipFill>
          <p:spPr>
            <a:xfrm>
              <a:off x="3479608" y="3583298"/>
              <a:ext cx="2945650" cy="177796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/>
            <a:srcRect l="30019" t="40993" r="30811" b="20588"/>
            <a:stretch/>
          </p:blipFill>
          <p:spPr>
            <a:xfrm rot="840421">
              <a:off x="5030206" y="2576158"/>
              <a:ext cx="1499397" cy="82684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942741" y="2362841"/>
            <a:ext cx="5107770" cy="3247220"/>
            <a:chOff x="6942741" y="2309053"/>
            <a:chExt cx="5107770" cy="324722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9"/>
            <a:srcRect l="6869" t="38603" r="52308" b="51103"/>
            <a:stretch/>
          </p:blipFill>
          <p:spPr>
            <a:xfrm>
              <a:off x="6942741" y="2309053"/>
              <a:ext cx="3708352" cy="52574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/>
            <a:srcRect l="21027" t="30331" r="36289" b="12500"/>
            <a:stretch/>
          </p:blipFill>
          <p:spPr>
            <a:xfrm>
              <a:off x="6999566" y="2975691"/>
              <a:ext cx="3426947" cy="258058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88891">
              <a:off x="10310507" y="2911183"/>
              <a:ext cx="1740004" cy="1305003"/>
            </a:xfrm>
            <a:prstGeom prst="rect">
              <a:avLst/>
            </a:prstGeom>
          </p:spPr>
        </p:pic>
      </p:grpSp>
      <p:cxnSp>
        <p:nvCxnSpPr>
          <p:cNvPr id="27" name="Straight Connector 26"/>
          <p:cNvCxnSpPr/>
          <p:nvPr/>
        </p:nvCxnSpPr>
        <p:spPr>
          <a:xfrm>
            <a:off x="1854175" y="2165125"/>
            <a:ext cx="80025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48893" y="2483864"/>
            <a:ext cx="31143" cy="287740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66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Bacias Hidrográficas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6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8608" y="1848411"/>
            <a:ext cx="456642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PT" sz="1700" dirty="0" smtClean="0"/>
              <a:t>Os rios são canai</a:t>
            </a:r>
            <a:r>
              <a:rPr lang="pt-PT" sz="1700" dirty="0" smtClean="0"/>
              <a:t>s de escoamento das águas da chuva e do degelo, Não há dois rios iguais. O comportamento de cada rio depende do seu regime hidrológico, que , por sua vez, depende das inter-relações complexas das condições da bacia hidrográfica, incluindo a sua geometria, o relevo, a composição rochosa, os materiais dos solos, a cobertura vegetal e o grau de interferência humana.</a:t>
            </a:r>
          </a:p>
          <a:p>
            <a:pPr algn="just">
              <a:spcBef>
                <a:spcPts val="300"/>
              </a:spcBef>
            </a:pPr>
            <a:r>
              <a:rPr lang="pt-PT" sz="1700" dirty="0" smtClean="0"/>
              <a:t>Os rios desempenham um triplo trabalho geológico, que compreende uma ação de meteorização e erosão, de transporte e de deposição dos materiais ou sedimentação.</a:t>
            </a:r>
          </a:p>
          <a:p>
            <a:pPr algn="just">
              <a:spcBef>
                <a:spcPts val="300"/>
              </a:spcBef>
            </a:pPr>
            <a:endParaRPr lang="pt-PT" sz="1700" dirty="0"/>
          </a:p>
        </p:txBody>
      </p: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5481235" y="5220743"/>
            <a:ext cx="5885001" cy="1048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Figura </a:t>
            </a: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3 </a:t>
            </a: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– </a:t>
            </a:r>
            <a:r>
              <a:rPr lang="pt-PT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Os rios transportam materiais das montanhas até ao mar.</a:t>
            </a:r>
            <a:endParaRPr lang="pt-PT" sz="1200" b="1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81235" y="1997076"/>
            <a:ext cx="6177293" cy="3129834"/>
            <a:chOff x="5620871" y="2003612"/>
            <a:chExt cx="6177293" cy="3129834"/>
          </a:xfrm>
        </p:grpSpPr>
        <p:pic>
          <p:nvPicPr>
            <p:cNvPr id="4098" name="Picture 2" descr="http://image.slidesharecdn.com/hidrografiageraledobrasil-100316081717-phpapp02/95/hidrografia-geral-e-do-brasil-61-728.jpg?cb=126874133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1" t="24105" r="2761" b="13063"/>
            <a:stretch/>
          </p:blipFill>
          <p:spPr bwMode="auto">
            <a:xfrm>
              <a:off x="5715000" y="2141120"/>
              <a:ext cx="6083164" cy="2992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620871" y="2003612"/>
              <a:ext cx="1438835" cy="2550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3971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Bacias Hidrográficas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7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8608" y="1848411"/>
            <a:ext cx="107520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PT" sz="1700" dirty="0" smtClean="0"/>
              <a:t>O crescimento da população em Portugal durante a primeira metade do século XX, com consequente pressão sobre os recursos hídricos, fez com que Portugal apostasse na construção de barragens, implementada fundamentalmente nas décadas de 50 e 60 prosseguindo até à atualidade, embora a um ritmo inferior.</a:t>
            </a:r>
          </a:p>
          <a:p>
            <a:pPr algn="just">
              <a:spcBef>
                <a:spcPts val="300"/>
              </a:spcBef>
            </a:pPr>
            <a:r>
              <a:rPr lang="pt-PT" sz="1700" dirty="0" smtClean="0"/>
              <a:t>O armazenamento da água em albufeira pode trazer alguns benefícios.</a:t>
            </a:r>
            <a:endParaRPr lang="pt-PT" sz="1700" dirty="0" smtClean="0"/>
          </a:p>
          <a:p>
            <a:pPr algn="just">
              <a:spcBef>
                <a:spcPts val="300"/>
              </a:spcBef>
            </a:pPr>
            <a:endParaRPr lang="pt-PT" sz="1700" dirty="0"/>
          </a:p>
        </p:txBody>
      </p:sp>
      <p:sp>
        <p:nvSpPr>
          <p:cNvPr id="21" name="Marcador de Posição de Conteúdo 2"/>
          <p:cNvSpPr txBox="1">
            <a:spLocks/>
          </p:cNvSpPr>
          <p:nvPr/>
        </p:nvSpPr>
        <p:spPr>
          <a:xfrm>
            <a:off x="1155153" y="5234752"/>
            <a:ext cx="9949459" cy="1048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Figura </a:t>
            </a:r>
            <a:r>
              <a:rPr lang="pt-PT" sz="1200" b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4</a:t>
            </a: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pt-PT" sz="1200" b="1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– </a:t>
            </a:r>
            <a:r>
              <a:rPr lang="pt-PT" sz="12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Algumas barragens Portuguesas: Alto Lindoso, Bemposta, Alqueva (da esquerda para a direita)</a:t>
            </a:r>
            <a:endParaRPr lang="pt-PT" sz="1200" b="1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6148" name="Picture 4" descr="http://www.cienciaviva.pt/veraocv/logotipos/altolindos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20" y="3149848"/>
            <a:ext cx="2956834" cy="205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180.photobucket.com/albums/x292/robin69_z/Bempos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32" y="3176606"/>
            <a:ext cx="2620852" cy="202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upload.wikimedia.org/wikipedia/commons/8/82/Alqueva_da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24" y="3176606"/>
            <a:ext cx="2702388" cy="202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9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40" y="365125"/>
            <a:ext cx="10353660" cy="1325563"/>
          </a:xfrm>
        </p:spPr>
        <p:txBody>
          <a:bodyPr/>
          <a:lstStyle/>
          <a:p>
            <a:r>
              <a:rPr lang="pt-PT" dirty="0" smtClean="0">
                <a:solidFill>
                  <a:srgbClr val="011D44"/>
                </a:solidFill>
              </a:rPr>
              <a:t>Bacias Hidrográficas</a:t>
            </a:r>
            <a:endParaRPr lang="pt-PT" dirty="0">
              <a:solidFill>
                <a:srgbClr val="011D44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8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5233" y="1430361"/>
            <a:ext cx="8472101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PT" sz="1700" dirty="0" smtClean="0"/>
              <a:t>A água pode ser usada para o abastecimento das populações, na irrigação de terras agrícolas e pode ter aproveitamento hidroelétrico. Quando ocorre uma precipitação fora do normal, o excesso de água fica armazenado na albufeira, podendo evitar inundações fluviais catastróficas a jusante.</a:t>
            </a:r>
          </a:p>
          <a:p>
            <a:pPr algn="just">
              <a:spcBef>
                <a:spcPts val="300"/>
              </a:spcBef>
            </a:pPr>
            <a:r>
              <a:rPr lang="pt-PT" sz="1700" dirty="0"/>
              <a:t>Apesar dos benefícios das barragens, elas acarretam também muitos inconvenientes. Ao longo </a:t>
            </a:r>
            <a:endParaRPr lang="pt-PT" sz="17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0029" y="1118924"/>
            <a:ext cx="2891971" cy="16557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5233" y="2783729"/>
            <a:ext cx="10890710" cy="308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pt-PT" sz="1700" dirty="0" smtClean="0"/>
              <a:t>do tempo vão-se depositando </a:t>
            </a:r>
            <a:r>
              <a:rPr lang="pt-PT" sz="1700" dirty="0"/>
              <a:t>no fundo das albufeiras materiais transportados pelo rio, o que vai diminuindo a capacidade de armazenamento de água e reduz consideravelmente a quantidade de detritos debitada no mar.</a:t>
            </a:r>
          </a:p>
          <a:p>
            <a:pPr algn="just">
              <a:spcBef>
                <a:spcPts val="300"/>
              </a:spcBef>
            </a:pPr>
            <a:r>
              <a:rPr lang="pt-PT" sz="1700" dirty="0"/>
              <a:t>As barragens, como qualquer obra de engenharia, têm um determinado período de vida útil, findo o qual colocam problemas de segurança. Além disso, as barragens têm um impacte negativo nos ecossistemas terrestres e aquáticos da zona.</a:t>
            </a:r>
          </a:p>
          <a:p>
            <a:pPr algn="just">
              <a:spcBef>
                <a:spcPts val="300"/>
              </a:spcBef>
            </a:pPr>
            <a:r>
              <a:rPr lang="pt-PT" sz="1700" dirty="0"/>
              <a:t>O enchimento das albufeiras, por exemplo, leva à submersão de muitos ecossistemas terrestres, incluindo mesmo povoações habitadas. A construção de barragens dificulta, também, a passagem de peixes e de outros animais, muitos dos quais faziam a desova em zonas do rio a montante.</a:t>
            </a:r>
          </a:p>
          <a:p>
            <a:pPr algn="just">
              <a:spcBef>
                <a:spcPts val="300"/>
              </a:spcBef>
            </a:pPr>
            <a:r>
              <a:rPr lang="pt-PT" sz="1700" dirty="0"/>
              <a:t>A ocupação antrópica dos leitos de cheia dos cursos de água torna a população vulnerável aos efeitos das cheias, quando os caudais ultrapassam a capacidade reguladora das obras de engenharia, como tem acontecido em múltiplos rios portugueses.</a:t>
            </a:r>
            <a:endParaRPr lang="pt-PT" sz="1700" dirty="0"/>
          </a:p>
        </p:txBody>
      </p:sp>
    </p:spTree>
    <p:extLst>
      <p:ext uri="{BB962C8B-B14F-4D97-AF65-F5344CB8AC3E}">
        <p14:creationId xmlns:p14="http://schemas.microsoft.com/office/powerpoint/2010/main" val="164643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00140" y="1340289"/>
            <a:ext cx="10353660" cy="307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000" b="1" dirty="0" smtClean="0"/>
              <a:t>As informações presentes neste documento tiveram como base o Manual de Física de 10.º Ano:</a:t>
            </a:r>
          </a:p>
          <a:p>
            <a:r>
              <a:rPr lang="pt-PT" sz="2000" dirty="0" smtClean="0"/>
              <a:t>Silva A., Santos M., Mesquita A., </a:t>
            </a:r>
            <a:r>
              <a:rPr lang="pt-PT" sz="2000" i="1" dirty="0" err="1" smtClean="0"/>
              <a:t>et</a:t>
            </a:r>
            <a:r>
              <a:rPr lang="pt-PT" sz="2000" i="1" dirty="0" smtClean="0"/>
              <a:t> al</a:t>
            </a:r>
            <a:r>
              <a:rPr lang="pt-PT" sz="2000" dirty="0" smtClean="0"/>
              <a:t>.;  </a:t>
            </a:r>
            <a:r>
              <a:rPr lang="pt-PT" sz="2000" i="1" dirty="0" smtClean="0"/>
              <a:t>Terra, Universo de Vida –</a:t>
            </a:r>
            <a:r>
              <a:rPr lang="pt-PT" sz="2000" dirty="0" smtClean="0"/>
              <a:t> Biologia e Geologia 11.º Ano: 2.ª Parte - Geologia; Porto Editora: Porto; ISBN: 978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PT" sz="2000" dirty="0" smtClean="0"/>
              <a:t>972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-0-</a:t>
            </a:r>
            <a:r>
              <a:rPr lang="pt-PT" sz="2000" dirty="0" smtClean="0"/>
              <a:t>42172</a:t>
            </a:r>
            <a:r>
              <a:rPr lang="pt-P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pt-PT" sz="2000" dirty="0" smtClean="0"/>
              <a:t>;</a:t>
            </a:r>
          </a:p>
          <a:p>
            <a:endParaRPr lang="pt-PT" sz="2000" dirty="0"/>
          </a:p>
          <a:p>
            <a:pPr marL="0" indent="0" algn="just">
              <a:buNone/>
            </a:pPr>
            <a:r>
              <a:rPr lang="pt-PT" sz="2000" dirty="0" smtClean="0"/>
              <a:t>Todas as informações de outra autoria encontram-se devidamente identificadas.</a:t>
            </a:r>
          </a:p>
          <a:p>
            <a:pPr marL="0" indent="0" algn="just">
              <a:buNone/>
            </a:pPr>
            <a:endParaRPr lang="pt-PT" sz="2000" dirty="0" smtClean="0"/>
          </a:p>
          <a:p>
            <a:pPr marL="0" indent="0" algn="just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000" dirty="0"/>
          </a:p>
          <a:p>
            <a:pPr marL="0" indent="0">
              <a:buNone/>
            </a:pPr>
            <a:endParaRPr lang="pt-PT" sz="2000" dirty="0" smtClean="0"/>
          </a:p>
          <a:p>
            <a:pPr marL="0" indent="0">
              <a:buNone/>
            </a:pPr>
            <a:endParaRPr lang="pt-PT" sz="2200" b="1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-1" y="5694518"/>
            <a:ext cx="12192001" cy="1191293"/>
            <a:chOff x="-1" y="5694518"/>
            <a:chExt cx="12192001" cy="1191293"/>
          </a:xfrm>
        </p:grpSpPr>
        <p:sp>
          <p:nvSpPr>
            <p:cNvPr id="5" name="Ondulado duplo 15"/>
            <p:cNvSpPr/>
            <p:nvPr/>
          </p:nvSpPr>
          <p:spPr>
            <a:xfrm>
              <a:off x="7416704" y="5712596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Ondulado duplo 15"/>
            <p:cNvSpPr/>
            <p:nvPr/>
          </p:nvSpPr>
          <p:spPr>
            <a:xfrm>
              <a:off x="3708352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7" name="Ondulado duplo 15"/>
            <p:cNvSpPr/>
            <p:nvPr/>
          </p:nvSpPr>
          <p:spPr>
            <a:xfrm>
              <a:off x="-1" y="5701464"/>
              <a:ext cx="3708352" cy="1165204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176575 h 1526319"/>
                <a:gd name="connsiteX5" fmla="*/ 0 w 3708352"/>
                <a:gd name="connsiteY5" fmla="*/ 134149 h 1526319"/>
                <a:gd name="connsiteX0" fmla="*/ 0 w 3708352"/>
                <a:gd name="connsiteY0" fmla="*/ 134149 h 1176575"/>
                <a:gd name="connsiteX1" fmla="*/ 1854176 w 3708352"/>
                <a:gd name="connsiteY1" fmla="*/ 134149 h 1176575"/>
                <a:gd name="connsiteX2" fmla="*/ 3708352 w 3708352"/>
                <a:gd name="connsiteY2" fmla="*/ 134149 h 1176575"/>
                <a:gd name="connsiteX3" fmla="*/ 3708351 w 3708352"/>
                <a:gd name="connsiteY3" fmla="*/ 1176575 h 1176575"/>
                <a:gd name="connsiteX4" fmla="*/ 0 w 3708352"/>
                <a:gd name="connsiteY4" fmla="*/ 1176575 h 1176575"/>
                <a:gd name="connsiteX5" fmla="*/ 0 w 3708352"/>
                <a:gd name="connsiteY5" fmla="*/ 134149 h 117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352" h="1176575">
                  <a:moveTo>
                    <a:pt x="0" y="134149"/>
                  </a:moveTo>
                  <a:cubicBezTo>
                    <a:pt x="618059" y="-330555"/>
                    <a:pt x="1236117" y="598854"/>
                    <a:pt x="1854176" y="134149"/>
                  </a:cubicBezTo>
                  <a:cubicBezTo>
                    <a:pt x="2472235" y="-330555"/>
                    <a:pt x="3090293" y="598854"/>
                    <a:pt x="3708352" y="134149"/>
                  </a:cubicBezTo>
                  <a:cubicBezTo>
                    <a:pt x="3708352" y="598206"/>
                    <a:pt x="3708351" y="712518"/>
                    <a:pt x="3708351" y="1176575"/>
                  </a:cubicBezTo>
                  <a:lnTo>
                    <a:pt x="0" y="1176575"/>
                  </a:lnTo>
                  <a:lnTo>
                    <a:pt x="0" y="134149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8" name="Ondulado duplo 15"/>
            <p:cNvSpPr/>
            <p:nvPr/>
          </p:nvSpPr>
          <p:spPr>
            <a:xfrm>
              <a:off x="11125056" y="5694518"/>
              <a:ext cx="1066944" cy="1191293"/>
            </a:xfrm>
            <a:custGeom>
              <a:avLst/>
              <a:gdLst>
                <a:gd name="connsiteX0" fmla="*/ 0 w 3708352"/>
                <a:gd name="connsiteY0" fmla="*/ 139411 h 2230581"/>
                <a:gd name="connsiteX1" fmla="*/ 1854176 w 3708352"/>
                <a:gd name="connsiteY1" fmla="*/ 139411 h 2230581"/>
                <a:gd name="connsiteX2" fmla="*/ 3708352 w 3708352"/>
                <a:gd name="connsiteY2" fmla="*/ 139411 h 2230581"/>
                <a:gd name="connsiteX3" fmla="*/ 3708352 w 3708352"/>
                <a:gd name="connsiteY3" fmla="*/ 2091170 h 2230581"/>
                <a:gd name="connsiteX4" fmla="*/ 1854176 w 3708352"/>
                <a:gd name="connsiteY4" fmla="*/ 2091170 h 2230581"/>
                <a:gd name="connsiteX5" fmla="*/ 0 w 3708352"/>
                <a:gd name="connsiteY5" fmla="*/ 2091170 h 2230581"/>
                <a:gd name="connsiteX6" fmla="*/ 0 w 3708352"/>
                <a:gd name="connsiteY6" fmla="*/ 139411 h 2230581"/>
                <a:gd name="connsiteX0" fmla="*/ 0 w 3708352"/>
                <a:gd name="connsiteY0" fmla="*/ 134149 h 2329877"/>
                <a:gd name="connsiteX1" fmla="*/ 1854176 w 3708352"/>
                <a:gd name="connsiteY1" fmla="*/ 134149 h 2329877"/>
                <a:gd name="connsiteX2" fmla="*/ 3708352 w 3708352"/>
                <a:gd name="connsiteY2" fmla="*/ 134149 h 2329877"/>
                <a:gd name="connsiteX3" fmla="*/ 3708352 w 3708352"/>
                <a:gd name="connsiteY3" fmla="*/ 2085908 h 2329877"/>
                <a:gd name="connsiteX4" fmla="*/ 0 w 3708352"/>
                <a:gd name="connsiteY4" fmla="*/ 2085908 h 2329877"/>
                <a:gd name="connsiteX5" fmla="*/ 0 w 3708352"/>
                <a:gd name="connsiteY5" fmla="*/ 134149 h 2329877"/>
                <a:gd name="connsiteX0" fmla="*/ 0 w 3708352"/>
                <a:gd name="connsiteY0" fmla="*/ 134149 h 2231969"/>
                <a:gd name="connsiteX1" fmla="*/ 1854176 w 3708352"/>
                <a:gd name="connsiteY1" fmla="*/ 134149 h 2231969"/>
                <a:gd name="connsiteX2" fmla="*/ 3708352 w 3708352"/>
                <a:gd name="connsiteY2" fmla="*/ 134149 h 2231969"/>
                <a:gd name="connsiteX3" fmla="*/ 3708352 w 3708352"/>
                <a:gd name="connsiteY3" fmla="*/ 2085908 h 2231969"/>
                <a:gd name="connsiteX4" fmla="*/ 0 w 3708352"/>
                <a:gd name="connsiteY4" fmla="*/ 2085908 h 2231969"/>
                <a:gd name="connsiteX5" fmla="*/ 0 w 3708352"/>
                <a:gd name="connsiteY5" fmla="*/ 134149 h 2231969"/>
                <a:gd name="connsiteX0" fmla="*/ 0 w 3708352"/>
                <a:gd name="connsiteY0" fmla="*/ 134149 h 2090886"/>
                <a:gd name="connsiteX1" fmla="*/ 1854176 w 3708352"/>
                <a:gd name="connsiteY1" fmla="*/ 134149 h 2090886"/>
                <a:gd name="connsiteX2" fmla="*/ 3708352 w 3708352"/>
                <a:gd name="connsiteY2" fmla="*/ 134149 h 2090886"/>
                <a:gd name="connsiteX3" fmla="*/ 3708352 w 3708352"/>
                <a:gd name="connsiteY3" fmla="*/ 2085908 h 2090886"/>
                <a:gd name="connsiteX4" fmla="*/ 0 w 3708352"/>
                <a:gd name="connsiteY4" fmla="*/ 2085908 h 2090886"/>
                <a:gd name="connsiteX5" fmla="*/ 0 w 3708352"/>
                <a:gd name="connsiteY5" fmla="*/ 134149 h 2090886"/>
                <a:gd name="connsiteX0" fmla="*/ 0 w 3708352"/>
                <a:gd name="connsiteY0" fmla="*/ 134149 h 2085966"/>
                <a:gd name="connsiteX1" fmla="*/ 1854176 w 3708352"/>
                <a:gd name="connsiteY1" fmla="*/ 134149 h 2085966"/>
                <a:gd name="connsiteX2" fmla="*/ 3708352 w 3708352"/>
                <a:gd name="connsiteY2" fmla="*/ 134149 h 2085966"/>
                <a:gd name="connsiteX3" fmla="*/ 3708352 w 3708352"/>
                <a:gd name="connsiteY3" fmla="*/ 2085908 h 2085966"/>
                <a:gd name="connsiteX4" fmla="*/ 0 w 3708352"/>
                <a:gd name="connsiteY4" fmla="*/ 1526319 h 2085966"/>
                <a:gd name="connsiteX5" fmla="*/ 0 w 3708352"/>
                <a:gd name="connsiteY5" fmla="*/ 134149 h 2085966"/>
                <a:gd name="connsiteX0" fmla="*/ 0 w 3722206"/>
                <a:gd name="connsiteY0" fmla="*/ 134149 h 1526319"/>
                <a:gd name="connsiteX1" fmla="*/ 1854176 w 3722206"/>
                <a:gd name="connsiteY1" fmla="*/ 134149 h 1526319"/>
                <a:gd name="connsiteX2" fmla="*/ 3708352 w 3722206"/>
                <a:gd name="connsiteY2" fmla="*/ 134149 h 1526319"/>
                <a:gd name="connsiteX3" fmla="*/ 3722206 w 3722206"/>
                <a:gd name="connsiteY3" fmla="*/ 1484349 h 1526319"/>
                <a:gd name="connsiteX4" fmla="*/ 0 w 3722206"/>
                <a:gd name="connsiteY4" fmla="*/ 1526319 h 1526319"/>
                <a:gd name="connsiteX5" fmla="*/ 0 w 3722206"/>
                <a:gd name="connsiteY5" fmla="*/ 134149 h 1526319"/>
                <a:gd name="connsiteX0" fmla="*/ 0 w 3708352"/>
                <a:gd name="connsiteY0" fmla="*/ 134149 h 1526319"/>
                <a:gd name="connsiteX1" fmla="*/ 1854176 w 3708352"/>
                <a:gd name="connsiteY1" fmla="*/ 134149 h 1526319"/>
                <a:gd name="connsiteX2" fmla="*/ 3708352 w 3708352"/>
                <a:gd name="connsiteY2" fmla="*/ 134149 h 1526319"/>
                <a:gd name="connsiteX3" fmla="*/ 3708351 w 3708352"/>
                <a:gd name="connsiteY3" fmla="*/ 1526319 h 1526319"/>
                <a:gd name="connsiteX4" fmla="*/ 0 w 3708352"/>
                <a:gd name="connsiteY4" fmla="*/ 1526319 h 1526319"/>
                <a:gd name="connsiteX5" fmla="*/ 0 w 3708352"/>
                <a:gd name="connsiteY5" fmla="*/ 134149 h 1526319"/>
                <a:gd name="connsiteX0" fmla="*/ 0 w 3708352"/>
                <a:gd name="connsiteY0" fmla="*/ 86235 h 1478405"/>
                <a:gd name="connsiteX1" fmla="*/ 1080799 w 3708352"/>
                <a:gd name="connsiteY1" fmla="*/ 142426 h 1478405"/>
                <a:gd name="connsiteX2" fmla="*/ 1854176 w 3708352"/>
                <a:gd name="connsiteY2" fmla="*/ 86235 h 1478405"/>
                <a:gd name="connsiteX3" fmla="*/ 3708352 w 3708352"/>
                <a:gd name="connsiteY3" fmla="*/ 86235 h 1478405"/>
                <a:gd name="connsiteX4" fmla="*/ 3708351 w 3708352"/>
                <a:gd name="connsiteY4" fmla="*/ 1478405 h 1478405"/>
                <a:gd name="connsiteX5" fmla="*/ 0 w 3708352"/>
                <a:gd name="connsiteY5" fmla="*/ 1478405 h 1478405"/>
                <a:gd name="connsiteX6" fmla="*/ 0 w 3708352"/>
                <a:gd name="connsiteY6" fmla="*/ 86235 h 1478405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1854176 w 3708352"/>
                <a:gd name="connsiteY2" fmla="*/ 146502 h 1538672"/>
                <a:gd name="connsiteX3" fmla="*/ 3708352 w 3708352"/>
                <a:gd name="connsiteY3" fmla="*/ 146502 h 1538672"/>
                <a:gd name="connsiteX4" fmla="*/ 3708351 w 3708352"/>
                <a:gd name="connsiteY4" fmla="*/ 1538672 h 1538672"/>
                <a:gd name="connsiteX5" fmla="*/ 0 w 3708352"/>
                <a:gd name="connsiteY5" fmla="*/ 1538672 h 1538672"/>
                <a:gd name="connsiteX6" fmla="*/ 0 w 3708352"/>
                <a:gd name="connsiteY6" fmla="*/ 146502 h 1538672"/>
                <a:gd name="connsiteX0" fmla="*/ 0 w 3708352"/>
                <a:gd name="connsiteY0" fmla="*/ 146502 h 1538672"/>
                <a:gd name="connsiteX1" fmla="*/ 1080799 w 3708352"/>
                <a:gd name="connsiteY1" fmla="*/ 202693 h 1538672"/>
                <a:gd name="connsiteX2" fmla="*/ 3708352 w 3708352"/>
                <a:gd name="connsiteY2" fmla="*/ 146502 h 1538672"/>
                <a:gd name="connsiteX3" fmla="*/ 3708351 w 3708352"/>
                <a:gd name="connsiteY3" fmla="*/ 1538672 h 1538672"/>
                <a:gd name="connsiteX4" fmla="*/ 0 w 3708352"/>
                <a:gd name="connsiteY4" fmla="*/ 1538672 h 1538672"/>
                <a:gd name="connsiteX5" fmla="*/ 0 w 3708352"/>
                <a:gd name="connsiteY5" fmla="*/ 146502 h 1538672"/>
                <a:gd name="connsiteX0" fmla="*/ 0 w 3718847"/>
                <a:gd name="connsiteY0" fmla="*/ 146502 h 1538672"/>
                <a:gd name="connsiteX1" fmla="*/ 1080799 w 3718847"/>
                <a:gd name="connsiteY1" fmla="*/ 202693 h 1538672"/>
                <a:gd name="connsiteX2" fmla="*/ 3708351 w 3718847"/>
                <a:gd name="connsiteY2" fmla="*/ 1538672 h 1538672"/>
                <a:gd name="connsiteX3" fmla="*/ 0 w 3718847"/>
                <a:gd name="connsiteY3" fmla="*/ 1538672 h 1538672"/>
                <a:gd name="connsiteX4" fmla="*/ 0 w 3718847"/>
                <a:gd name="connsiteY4" fmla="*/ 146502 h 1538672"/>
                <a:gd name="connsiteX0" fmla="*/ 0 w 1407782"/>
                <a:gd name="connsiteY0" fmla="*/ 146502 h 1538672"/>
                <a:gd name="connsiteX1" fmla="*/ 1080799 w 1407782"/>
                <a:gd name="connsiteY1" fmla="*/ 202693 h 1538672"/>
                <a:gd name="connsiteX2" fmla="*/ 1103697 w 1407782"/>
                <a:gd name="connsiteY2" fmla="*/ 1538672 h 1538672"/>
                <a:gd name="connsiteX3" fmla="*/ 0 w 1407782"/>
                <a:gd name="connsiteY3" fmla="*/ 1538672 h 1538672"/>
                <a:gd name="connsiteX4" fmla="*/ 0 w 1407782"/>
                <a:gd name="connsiteY4" fmla="*/ 146502 h 1538672"/>
                <a:gd name="connsiteX0" fmla="*/ 0 w 1364784"/>
                <a:gd name="connsiteY0" fmla="*/ 146502 h 1538672"/>
                <a:gd name="connsiteX1" fmla="*/ 1080799 w 1364784"/>
                <a:gd name="connsiteY1" fmla="*/ 202693 h 1538672"/>
                <a:gd name="connsiteX2" fmla="*/ 1103697 w 1364784"/>
                <a:gd name="connsiteY2" fmla="*/ 1538672 h 1538672"/>
                <a:gd name="connsiteX3" fmla="*/ 0 w 1364784"/>
                <a:gd name="connsiteY3" fmla="*/ 1538672 h 1538672"/>
                <a:gd name="connsiteX4" fmla="*/ 0 w 1364784"/>
                <a:gd name="connsiteY4" fmla="*/ 146502 h 1538672"/>
                <a:gd name="connsiteX0" fmla="*/ 0 w 1109143"/>
                <a:gd name="connsiteY0" fmla="*/ 146502 h 1538672"/>
                <a:gd name="connsiteX1" fmla="*/ 1080799 w 1109143"/>
                <a:gd name="connsiteY1" fmla="*/ 202693 h 1538672"/>
                <a:gd name="connsiteX2" fmla="*/ 1103697 w 1109143"/>
                <a:gd name="connsiteY2" fmla="*/ 1538672 h 1538672"/>
                <a:gd name="connsiteX3" fmla="*/ 0 w 1109143"/>
                <a:gd name="connsiteY3" fmla="*/ 1538672 h 1538672"/>
                <a:gd name="connsiteX4" fmla="*/ 0 w 1109143"/>
                <a:gd name="connsiteY4" fmla="*/ 146502 h 1538672"/>
                <a:gd name="connsiteX0" fmla="*/ 0 w 1092751"/>
                <a:gd name="connsiteY0" fmla="*/ 146502 h 1538672"/>
                <a:gd name="connsiteX1" fmla="*/ 1080799 w 1092751"/>
                <a:gd name="connsiteY1" fmla="*/ 202693 h 1538672"/>
                <a:gd name="connsiteX2" fmla="*/ 1075988 w 1092751"/>
                <a:gd name="connsiteY2" fmla="*/ 1538672 h 1538672"/>
                <a:gd name="connsiteX3" fmla="*/ 0 w 1092751"/>
                <a:gd name="connsiteY3" fmla="*/ 1538672 h 1538672"/>
                <a:gd name="connsiteX4" fmla="*/ 0 w 1092751"/>
                <a:gd name="connsiteY4" fmla="*/ 146502 h 1538672"/>
                <a:gd name="connsiteX0" fmla="*/ 0 w 1082211"/>
                <a:gd name="connsiteY0" fmla="*/ 146502 h 1538672"/>
                <a:gd name="connsiteX1" fmla="*/ 1080799 w 1082211"/>
                <a:gd name="connsiteY1" fmla="*/ 202693 h 1538672"/>
                <a:gd name="connsiteX2" fmla="*/ 1075988 w 1082211"/>
                <a:gd name="connsiteY2" fmla="*/ 1538672 h 1538672"/>
                <a:gd name="connsiteX3" fmla="*/ 0 w 1082211"/>
                <a:gd name="connsiteY3" fmla="*/ 1538672 h 1538672"/>
                <a:gd name="connsiteX4" fmla="*/ 0 w 1082211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538672 h 1538672"/>
                <a:gd name="connsiteX4" fmla="*/ 0 w 1080799"/>
                <a:gd name="connsiteY4" fmla="*/ 146502 h 1538672"/>
                <a:gd name="connsiteX0" fmla="*/ 0 w 1080799"/>
                <a:gd name="connsiteY0" fmla="*/ 146502 h 1538672"/>
                <a:gd name="connsiteX1" fmla="*/ 1080799 w 1080799"/>
                <a:gd name="connsiteY1" fmla="*/ 202693 h 1538672"/>
                <a:gd name="connsiteX2" fmla="*/ 1075988 w 1080799"/>
                <a:gd name="connsiteY2" fmla="*/ 1538672 h 1538672"/>
                <a:gd name="connsiteX3" fmla="*/ 0 w 1080799"/>
                <a:gd name="connsiteY3" fmla="*/ 1188929 h 1538672"/>
                <a:gd name="connsiteX4" fmla="*/ 0 w 1080799"/>
                <a:gd name="connsiteY4" fmla="*/ 146502 h 1538672"/>
                <a:gd name="connsiteX0" fmla="*/ 0 w 1080799"/>
                <a:gd name="connsiteY0" fmla="*/ 146502 h 1202918"/>
                <a:gd name="connsiteX1" fmla="*/ 1080799 w 1080799"/>
                <a:gd name="connsiteY1" fmla="*/ 202693 h 1202918"/>
                <a:gd name="connsiteX2" fmla="*/ 1075988 w 1080799"/>
                <a:gd name="connsiteY2" fmla="*/ 1202918 h 1202918"/>
                <a:gd name="connsiteX3" fmla="*/ 0 w 1080799"/>
                <a:gd name="connsiteY3" fmla="*/ 1188929 h 1202918"/>
                <a:gd name="connsiteX4" fmla="*/ 0 w 1080799"/>
                <a:gd name="connsiteY4" fmla="*/ 146502 h 1202918"/>
                <a:gd name="connsiteX0" fmla="*/ 0 w 1075988"/>
                <a:gd name="connsiteY0" fmla="*/ 146502 h 1202918"/>
                <a:gd name="connsiteX1" fmla="*/ 1053090 w 1075988"/>
                <a:gd name="connsiteY1" fmla="*/ 202693 h 1202918"/>
                <a:gd name="connsiteX2" fmla="*/ 1075988 w 1075988"/>
                <a:gd name="connsiteY2" fmla="*/ 1202918 h 1202918"/>
                <a:gd name="connsiteX3" fmla="*/ 0 w 1075988"/>
                <a:gd name="connsiteY3" fmla="*/ 1188929 h 1202918"/>
                <a:gd name="connsiteX4" fmla="*/ 0 w 1075988"/>
                <a:gd name="connsiteY4" fmla="*/ 146502 h 1202918"/>
                <a:gd name="connsiteX0" fmla="*/ 0 w 1053090"/>
                <a:gd name="connsiteY0" fmla="*/ 146502 h 1202918"/>
                <a:gd name="connsiteX1" fmla="*/ 1053090 w 1053090"/>
                <a:gd name="connsiteY1" fmla="*/ 202693 h 1202918"/>
                <a:gd name="connsiteX2" fmla="*/ 1048278 w 1053090"/>
                <a:gd name="connsiteY2" fmla="*/ 1202918 h 1202918"/>
                <a:gd name="connsiteX3" fmla="*/ 0 w 1053090"/>
                <a:gd name="connsiteY3" fmla="*/ 1188929 h 1202918"/>
                <a:gd name="connsiteX4" fmla="*/ 0 w 1053090"/>
                <a:gd name="connsiteY4" fmla="*/ 146502 h 120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090" h="1202918">
                  <a:moveTo>
                    <a:pt x="0" y="146502"/>
                  </a:moveTo>
                  <a:cubicBezTo>
                    <a:pt x="249406" y="-76161"/>
                    <a:pt x="550097" y="-35133"/>
                    <a:pt x="1053090" y="202693"/>
                  </a:cubicBezTo>
                  <a:cubicBezTo>
                    <a:pt x="1047693" y="1008300"/>
                    <a:pt x="1048301" y="392685"/>
                    <a:pt x="1048278" y="1202918"/>
                  </a:cubicBezTo>
                  <a:lnTo>
                    <a:pt x="0" y="1188929"/>
                  </a:lnTo>
                  <a:lnTo>
                    <a:pt x="0" y="146502"/>
                  </a:lnTo>
                  <a:close/>
                </a:path>
              </a:pathLst>
            </a:custGeom>
            <a:solidFill>
              <a:srgbClr val="BFCEE9"/>
            </a:solidFill>
            <a:ln>
              <a:solidFill>
                <a:srgbClr val="BDCF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8610600" y="6195042"/>
            <a:ext cx="2743200" cy="526434"/>
          </a:xfrm>
        </p:spPr>
        <p:txBody>
          <a:bodyPr/>
          <a:lstStyle/>
          <a:p>
            <a:fld id="{0B41A958-1C4B-4855-8ABB-ECFBAF21EE7E}" type="slidenum">
              <a:rPr lang="pt-PT" sz="2000" b="1" smtClean="0">
                <a:solidFill>
                  <a:srgbClr val="011D44"/>
                </a:solidFill>
                <a:latin typeface="Arial Black" panose="020B0A04020102020204" pitchFamily="34" charset="0"/>
              </a:rPr>
              <a:t>9</a:t>
            </a:fld>
            <a:endParaRPr lang="pt-PT" b="1" dirty="0">
              <a:solidFill>
                <a:srgbClr val="011D4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608" y="5722527"/>
            <a:ext cx="270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>
                <a:solidFill>
                  <a:srgbClr val="011D44"/>
                </a:solidFill>
              </a:rPr>
              <a:t>cna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12224"/>
          <a:stretch/>
        </p:blipFill>
        <p:spPr>
          <a:xfrm>
            <a:off x="-1" y="0"/>
            <a:ext cx="1000141" cy="1261629"/>
          </a:xfrm>
          <a:prstGeom prst="rect">
            <a:avLst/>
          </a:prstGeom>
        </p:spPr>
      </p:pic>
      <p:pic>
        <p:nvPicPr>
          <p:cNvPr id="13" name="Picture 8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56" y="58737"/>
            <a:ext cx="956108" cy="93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8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alizado 1">
      <a:majorFont>
        <a:latin typeface="Footlight MT Light"/>
        <a:ea typeface=""/>
        <a:cs typeface=""/>
      </a:majorFont>
      <a:minorFont>
        <a:latin typeface="Footlight M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Watertheme</Template>
  <TotalTime>1079</TotalTime>
  <Words>927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Footlight MT Light</vt:lpstr>
      <vt:lpstr>Times New Roman</vt:lpstr>
      <vt:lpstr>Wingdings</vt:lpstr>
      <vt:lpstr>Tema do Office</vt:lpstr>
      <vt:lpstr>Bacias Hidrográficas </vt:lpstr>
      <vt:lpstr>Bacias Hidrográficas</vt:lpstr>
      <vt:lpstr>Bacias Hidrográficas</vt:lpstr>
      <vt:lpstr>Bacias Hidrográficas</vt:lpstr>
      <vt:lpstr>Bacias Hidrográficas</vt:lpstr>
      <vt:lpstr>Bacias Hidrográficas</vt:lpstr>
      <vt:lpstr>Bacias Hidrográficas</vt:lpstr>
      <vt:lpstr>Bacias Hidrográficas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Proença</dc:creator>
  <cp:lastModifiedBy>Sara P.</cp:lastModifiedBy>
  <cp:revision>105</cp:revision>
  <dcterms:created xsi:type="dcterms:W3CDTF">2016-08-07T20:08:56Z</dcterms:created>
  <dcterms:modified xsi:type="dcterms:W3CDTF">2016-09-05T22:15:13Z</dcterms:modified>
</cp:coreProperties>
</file>