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75" r:id="rId3"/>
    <p:sldId id="276" r:id="rId4"/>
    <p:sldId id="277" r:id="rId5"/>
    <p:sldId id="278" r:id="rId6"/>
    <p:sldId id="279" r:id="rId7"/>
    <p:sldId id="280" r:id="rId8"/>
    <p:sldId id="281" r:id="rId9"/>
    <p:sldId id="282" r:id="rId10"/>
    <p:sldId id="283" r:id="rId11"/>
    <p:sldId id="284" r:id="rId12"/>
    <p:sldId id="285" r:id="rId13"/>
    <p:sldId id="286" r:id="rId14"/>
    <p:sldId id="263" r:id="rId15"/>
  </p:sldIdLst>
  <p:sldSz cx="12192000" cy="6858000"/>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61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80E844-5B92-4243-80C5-48A78F5B2B3A}" type="datetimeFigureOut">
              <a:rPr lang="pt-PT" smtClean="0"/>
              <a:t>06/09/2016</a:t>
            </a:fld>
            <a:endParaRPr lang="pt-PT"/>
          </a:p>
        </p:txBody>
      </p:sp>
      <p:sp>
        <p:nvSpPr>
          <p:cNvPr id="4" name="Marcador de Posição da Imagem do Diapositivo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AE7F5D-C856-4C61-986E-5A7812E695B5}" type="slidenum">
              <a:rPr lang="pt-PT" smtClean="0"/>
              <a:t>‹#›</a:t>
            </a:fld>
            <a:endParaRPr lang="pt-PT"/>
          </a:p>
        </p:txBody>
      </p:sp>
    </p:spTree>
    <p:extLst>
      <p:ext uri="{BB962C8B-B14F-4D97-AF65-F5344CB8AC3E}">
        <p14:creationId xmlns:p14="http://schemas.microsoft.com/office/powerpoint/2010/main" val="3576543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PT"/>
              <a:t>Clique para editar o estilo</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do subtítulo do Modelo Global</a:t>
            </a:r>
          </a:p>
        </p:txBody>
      </p:sp>
      <p:sp>
        <p:nvSpPr>
          <p:cNvPr id="4" name="Marcador de Posição da Data 3"/>
          <p:cNvSpPr>
            <a:spLocks noGrp="1"/>
          </p:cNvSpPr>
          <p:nvPr>
            <p:ph type="dt" sz="half" idx="10"/>
          </p:nvPr>
        </p:nvSpPr>
        <p:spPr/>
        <p:txBody>
          <a:bodyPr/>
          <a:lstStyle/>
          <a:p>
            <a:fld id="{FBA5A684-7224-44AD-8A8E-A7AABA84475B}" type="datetimeFigureOut">
              <a:rPr lang="pt-PT" smtClean="0"/>
              <a:t>06/09/2016</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0B41A958-1C4B-4855-8ABB-ECFBAF21EE7E}" type="slidenum">
              <a:rPr lang="pt-PT" smtClean="0"/>
              <a:t>‹#›</a:t>
            </a:fld>
            <a:endParaRPr lang="pt-PT"/>
          </a:p>
        </p:txBody>
      </p:sp>
    </p:spTree>
    <p:extLst>
      <p:ext uri="{BB962C8B-B14F-4D97-AF65-F5344CB8AC3E}">
        <p14:creationId xmlns:p14="http://schemas.microsoft.com/office/powerpoint/2010/main" val="4224805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Texto Vertical 2"/>
          <p:cNvSpPr>
            <a:spLocks noGrp="1"/>
          </p:cNvSpPr>
          <p:nvPr>
            <p:ph type="body" orient="vert" idx="1"/>
          </p:nvPr>
        </p:nvSpPr>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FBA5A684-7224-44AD-8A8E-A7AABA84475B}" type="datetimeFigureOut">
              <a:rPr lang="pt-PT" smtClean="0"/>
              <a:t>06/09/2016</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0B41A958-1C4B-4855-8ABB-ECFBAF21EE7E}" type="slidenum">
              <a:rPr lang="pt-PT" smtClean="0"/>
              <a:t>‹#›</a:t>
            </a:fld>
            <a:endParaRPr lang="pt-PT"/>
          </a:p>
        </p:txBody>
      </p:sp>
    </p:spTree>
    <p:extLst>
      <p:ext uri="{BB962C8B-B14F-4D97-AF65-F5344CB8AC3E}">
        <p14:creationId xmlns:p14="http://schemas.microsoft.com/office/powerpoint/2010/main" val="279593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PT"/>
              <a:t>Clique para editar o estilo</a:t>
            </a:r>
          </a:p>
        </p:txBody>
      </p:sp>
      <p:sp>
        <p:nvSpPr>
          <p:cNvPr id="3" name="Marcador de Posição de Texto Vertical 2"/>
          <p:cNvSpPr>
            <a:spLocks noGrp="1"/>
          </p:cNvSpPr>
          <p:nvPr>
            <p:ph type="body" orient="vert" idx="1"/>
          </p:nvPr>
        </p:nvSpPr>
        <p:spPr>
          <a:xfrm>
            <a:off x="838200" y="365125"/>
            <a:ext cx="7734300" cy="5811838"/>
          </a:xfrm>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FBA5A684-7224-44AD-8A8E-A7AABA84475B}" type="datetimeFigureOut">
              <a:rPr lang="pt-PT" smtClean="0"/>
              <a:t>06/09/2016</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0B41A958-1C4B-4855-8ABB-ECFBAF21EE7E}" type="slidenum">
              <a:rPr lang="pt-PT" smtClean="0"/>
              <a:t>‹#›</a:t>
            </a:fld>
            <a:endParaRPr lang="pt-PT"/>
          </a:p>
        </p:txBody>
      </p:sp>
    </p:spTree>
    <p:extLst>
      <p:ext uri="{BB962C8B-B14F-4D97-AF65-F5344CB8AC3E}">
        <p14:creationId xmlns:p14="http://schemas.microsoft.com/office/powerpoint/2010/main" val="2122408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Conteúdo 2"/>
          <p:cNvSpPr>
            <a:spLocks noGrp="1"/>
          </p:cNvSpPr>
          <p:nvPr>
            <p:ph idx="1"/>
          </p:nvPr>
        </p:nvSpPr>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FBA5A684-7224-44AD-8A8E-A7AABA84475B}" type="datetimeFigureOut">
              <a:rPr lang="pt-PT" smtClean="0"/>
              <a:t>06/09/2016</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0B41A958-1C4B-4855-8ABB-ECFBAF21EE7E}" type="slidenum">
              <a:rPr lang="pt-PT" smtClean="0"/>
              <a:t>‹#›</a:t>
            </a:fld>
            <a:endParaRPr lang="pt-PT"/>
          </a:p>
        </p:txBody>
      </p:sp>
    </p:spTree>
    <p:extLst>
      <p:ext uri="{BB962C8B-B14F-4D97-AF65-F5344CB8AC3E}">
        <p14:creationId xmlns:p14="http://schemas.microsoft.com/office/powerpoint/2010/main" val="3586247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PT"/>
              <a:t>Clique para editar o estilo</a:t>
            </a:r>
          </a:p>
        </p:txBody>
      </p:sp>
      <p:sp>
        <p:nvSpPr>
          <p:cNvPr id="3" name="Marcador de Posição do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a:t>Editar os estilos de texto do Modelo Global</a:t>
            </a:r>
          </a:p>
        </p:txBody>
      </p:sp>
      <p:sp>
        <p:nvSpPr>
          <p:cNvPr id="4" name="Marcador de Posição da Data 3"/>
          <p:cNvSpPr>
            <a:spLocks noGrp="1"/>
          </p:cNvSpPr>
          <p:nvPr>
            <p:ph type="dt" sz="half" idx="10"/>
          </p:nvPr>
        </p:nvSpPr>
        <p:spPr/>
        <p:txBody>
          <a:bodyPr/>
          <a:lstStyle/>
          <a:p>
            <a:fld id="{FBA5A684-7224-44AD-8A8E-A7AABA84475B}" type="datetimeFigureOut">
              <a:rPr lang="pt-PT" smtClean="0"/>
              <a:t>06/09/2016</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0B41A958-1C4B-4855-8ABB-ECFBAF21EE7E}" type="slidenum">
              <a:rPr lang="pt-PT" smtClean="0"/>
              <a:t>‹#›</a:t>
            </a:fld>
            <a:endParaRPr lang="pt-PT"/>
          </a:p>
        </p:txBody>
      </p:sp>
    </p:spTree>
    <p:extLst>
      <p:ext uri="{BB962C8B-B14F-4D97-AF65-F5344CB8AC3E}">
        <p14:creationId xmlns:p14="http://schemas.microsoft.com/office/powerpoint/2010/main" val="2405194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Conteúdo 2"/>
          <p:cNvSpPr>
            <a:spLocks noGrp="1"/>
          </p:cNvSpPr>
          <p:nvPr>
            <p:ph sz="half" idx="1"/>
          </p:nvPr>
        </p:nvSpPr>
        <p:spPr>
          <a:xfrm>
            <a:off x="838200" y="1825625"/>
            <a:ext cx="5181600" cy="435133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e Conteúdo 3"/>
          <p:cNvSpPr>
            <a:spLocks noGrp="1"/>
          </p:cNvSpPr>
          <p:nvPr>
            <p:ph sz="half" idx="2"/>
          </p:nvPr>
        </p:nvSpPr>
        <p:spPr>
          <a:xfrm>
            <a:off x="6172200" y="1825625"/>
            <a:ext cx="5181600" cy="435133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a Data 4"/>
          <p:cNvSpPr>
            <a:spLocks noGrp="1"/>
          </p:cNvSpPr>
          <p:nvPr>
            <p:ph type="dt" sz="half" idx="10"/>
          </p:nvPr>
        </p:nvSpPr>
        <p:spPr/>
        <p:txBody>
          <a:bodyPr/>
          <a:lstStyle/>
          <a:p>
            <a:fld id="{FBA5A684-7224-44AD-8A8E-A7AABA84475B}" type="datetimeFigureOut">
              <a:rPr lang="pt-PT" smtClean="0"/>
              <a:t>06/09/2016</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0B41A958-1C4B-4855-8ABB-ECFBAF21EE7E}" type="slidenum">
              <a:rPr lang="pt-PT" smtClean="0"/>
              <a:t>‹#›</a:t>
            </a:fld>
            <a:endParaRPr lang="pt-PT"/>
          </a:p>
        </p:txBody>
      </p:sp>
    </p:spTree>
    <p:extLst>
      <p:ext uri="{BB962C8B-B14F-4D97-AF65-F5344CB8AC3E}">
        <p14:creationId xmlns:p14="http://schemas.microsoft.com/office/powerpoint/2010/main" val="3783861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PT"/>
              <a:t>Clique para editar o estilo</a:t>
            </a:r>
          </a:p>
        </p:txBody>
      </p:sp>
      <p:sp>
        <p:nvSpPr>
          <p:cNvPr id="3" name="Marcador de Posição do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4" name="Marcador de Posição de Conteúdo 3"/>
          <p:cNvSpPr>
            <a:spLocks noGrp="1"/>
          </p:cNvSpPr>
          <p:nvPr>
            <p:ph sz="half" idx="2"/>
          </p:nvPr>
        </p:nvSpPr>
        <p:spPr>
          <a:xfrm>
            <a:off x="839788" y="2505075"/>
            <a:ext cx="5157787" cy="368458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o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6" name="Marcador de Posição de Conteúdo 5"/>
          <p:cNvSpPr>
            <a:spLocks noGrp="1"/>
          </p:cNvSpPr>
          <p:nvPr>
            <p:ph sz="quarter" idx="4"/>
          </p:nvPr>
        </p:nvSpPr>
        <p:spPr>
          <a:xfrm>
            <a:off x="6172200" y="2505075"/>
            <a:ext cx="5183188" cy="368458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7" name="Marcador de Posição da Data 6"/>
          <p:cNvSpPr>
            <a:spLocks noGrp="1"/>
          </p:cNvSpPr>
          <p:nvPr>
            <p:ph type="dt" sz="half" idx="10"/>
          </p:nvPr>
        </p:nvSpPr>
        <p:spPr/>
        <p:txBody>
          <a:bodyPr/>
          <a:lstStyle/>
          <a:p>
            <a:fld id="{FBA5A684-7224-44AD-8A8E-A7AABA84475B}" type="datetimeFigureOut">
              <a:rPr lang="pt-PT" smtClean="0"/>
              <a:t>06/09/2016</a:t>
            </a:fld>
            <a:endParaRPr lang="pt-PT"/>
          </a:p>
        </p:txBody>
      </p:sp>
      <p:sp>
        <p:nvSpPr>
          <p:cNvPr id="8" name="Marcador de Posição do Rodapé 7"/>
          <p:cNvSpPr>
            <a:spLocks noGrp="1"/>
          </p:cNvSpPr>
          <p:nvPr>
            <p:ph type="ftr" sz="quarter" idx="11"/>
          </p:nvPr>
        </p:nvSpPr>
        <p:spPr/>
        <p:txBody>
          <a:bodyPr/>
          <a:lstStyle/>
          <a:p>
            <a:endParaRPr lang="pt-PT"/>
          </a:p>
        </p:txBody>
      </p:sp>
      <p:sp>
        <p:nvSpPr>
          <p:cNvPr id="9" name="Marcador de Posição do Número do Diapositivo 8"/>
          <p:cNvSpPr>
            <a:spLocks noGrp="1"/>
          </p:cNvSpPr>
          <p:nvPr>
            <p:ph type="sldNum" sz="quarter" idx="12"/>
          </p:nvPr>
        </p:nvSpPr>
        <p:spPr/>
        <p:txBody>
          <a:bodyPr/>
          <a:lstStyle/>
          <a:p>
            <a:fld id="{0B41A958-1C4B-4855-8ABB-ECFBAF21EE7E}" type="slidenum">
              <a:rPr lang="pt-PT" smtClean="0"/>
              <a:t>‹#›</a:t>
            </a:fld>
            <a:endParaRPr lang="pt-PT"/>
          </a:p>
        </p:txBody>
      </p:sp>
    </p:spTree>
    <p:extLst>
      <p:ext uri="{BB962C8B-B14F-4D97-AF65-F5344CB8AC3E}">
        <p14:creationId xmlns:p14="http://schemas.microsoft.com/office/powerpoint/2010/main" val="936613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a Data 2"/>
          <p:cNvSpPr>
            <a:spLocks noGrp="1"/>
          </p:cNvSpPr>
          <p:nvPr>
            <p:ph type="dt" sz="half" idx="10"/>
          </p:nvPr>
        </p:nvSpPr>
        <p:spPr/>
        <p:txBody>
          <a:bodyPr/>
          <a:lstStyle/>
          <a:p>
            <a:fld id="{FBA5A684-7224-44AD-8A8E-A7AABA84475B}" type="datetimeFigureOut">
              <a:rPr lang="pt-PT" smtClean="0"/>
              <a:t>06/09/2016</a:t>
            </a:fld>
            <a:endParaRPr lang="pt-PT"/>
          </a:p>
        </p:txBody>
      </p:sp>
      <p:sp>
        <p:nvSpPr>
          <p:cNvPr id="4" name="Marcador de Posição do Rodapé 3"/>
          <p:cNvSpPr>
            <a:spLocks noGrp="1"/>
          </p:cNvSpPr>
          <p:nvPr>
            <p:ph type="ftr" sz="quarter" idx="11"/>
          </p:nvPr>
        </p:nvSpPr>
        <p:spPr/>
        <p:txBody>
          <a:bodyPr/>
          <a:lstStyle/>
          <a:p>
            <a:endParaRPr lang="pt-PT"/>
          </a:p>
        </p:txBody>
      </p:sp>
      <p:sp>
        <p:nvSpPr>
          <p:cNvPr id="5" name="Marcador de Posição do Número do Diapositivo 4"/>
          <p:cNvSpPr>
            <a:spLocks noGrp="1"/>
          </p:cNvSpPr>
          <p:nvPr>
            <p:ph type="sldNum" sz="quarter" idx="12"/>
          </p:nvPr>
        </p:nvSpPr>
        <p:spPr/>
        <p:txBody>
          <a:bodyPr/>
          <a:lstStyle/>
          <a:p>
            <a:fld id="{0B41A958-1C4B-4855-8ABB-ECFBAF21EE7E}" type="slidenum">
              <a:rPr lang="pt-PT" smtClean="0"/>
              <a:t>‹#›</a:t>
            </a:fld>
            <a:endParaRPr lang="pt-PT"/>
          </a:p>
        </p:txBody>
      </p:sp>
    </p:spTree>
    <p:extLst>
      <p:ext uri="{BB962C8B-B14F-4D97-AF65-F5344CB8AC3E}">
        <p14:creationId xmlns:p14="http://schemas.microsoft.com/office/powerpoint/2010/main" val="2709049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FBA5A684-7224-44AD-8A8E-A7AABA84475B}" type="datetimeFigureOut">
              <a:rPr lang="pt-PT" smtClean="0"/>
              <a:t>06/09/2016</a:t>
            </a:fld>
            <a:endParaRPr lang="pt-PT"/>
          </a:p>
        </p:txBody>
      </p:sp>
      <p:sp>
        <p:nvSpPr>
          <p:cNvPr id="3" name="Marcador de Posição do Rodapé 2"/>
          <p:cNvSpPr>
            <a:spLocks noGrp="1"/>
          </p:cNvSpPr>
          <p:nvPr>
            <p:ph type="ftr" sz="quarter" idx="11"/>
          </p:nvPr>
        </p:nvSpPr>
        <p:spPr/>
        <p:txBody>
          <a:bodyPr/>
          <a:lstStyle/>
          <a:p>
            <a:endParaRPr lang="pt-PT"/>
          </a:p>
        </p:txBody>
      </p:sp>
      <p:sp>
        <p:nvSpPr>
          <p:cNvPr id="4" name="Marcador de Posição do Número do Diapositivo 3"/>
          <p:cNvSpPr>
            <a:spLocks noGrp="1"/>
          </p:cNvSpPr>
          <p:nvPr>
            <p:ph type="sldNum" sz="quarter" idx="12"/>
          </p:nvPr>
        </p:nvSpPr>
        <p:spPr/>
        <p:txBody>
          <a:bodyPr/>
          <a:lstStyle/>
          <a:p>
            <a:fld id="{0B41A958-1C4B-4855-8ABB-ECFBAF21EE7E}" type="slidenum">
              <a:rPr lang="pt-PT" smtClean="0"/>
              <a:t>‹#›</a:t>
            </a:fld>
            <a:endParaRPr lang="pt-PT"/>
          </a:p>
        </p:txBody>
      </p:sp>
    </p:spTree>
    <p:extLst>
      <p:ext uri="{BB962C8B-B14F-4D97-AF65-F5344CB8AC3E}">
        <p14:creationId xmlns:p14="http://schemas.microsoft.com/office/powerpoint/2010/main" val="1630872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PT"/>
              <a:t>Clique para editar o estilo</a:t>
            </a:r>
          </a:p>
        </p:txBody>
      </p:sp>
      <p:sp>
        <p:nvSpPr>
          <p:cNvPr id="3" name="Marcador de Posição de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Marcador de Posição da Data 4"/>
          <p:cNvSpPr>
            <a:spLocks noGrp="1"/>
          </p:cNvSpPr>
          <p:nvPr>
            <p:ph type="dt" sz="half" idx="10"/>
          </p:nvPr>
        </p:nvSpPr>
        <p:spPr/>
        <p:txBody>
          <a:bodyPr/>
          <a:lstStyle/>
          <a:p>
            <a:fld id="{FBA5A684-7224-44AD-8A8E-A7AABA84475B}" type="datetimeFigureOut">
              <a:rPr lang="pt-PT" smtClean="0"/>
              <a:t>06/09/2016</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0B41A958-1C4B-4855-8ABB-ECFBAF21EE7E}" type="slidenum">
              <a:rPr lang="pt-PT" smtClean="0"/>
              <a:t>‹#›</a:t>
            </a:fld>
            <a:endParaRPr lang="pt-PT"/>
          </a:p>
        </p:txBody>
      </p:sp>
    </p:spTree>
    <p:extLst>
      <p:ext uri="{BB962C8B-B14F-4D97-AF65-F5344CB8AC3E}">
        <p14:creationId xmlns:p14="http://schemas.microsoft.com/office/powerpoint/2010/main" val="3809403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PT"/>
              <a:t>Clique para editar o estilo</a:t>
            </a:r>
          </a:p>
        </p:txBody>
      </p:sp>
      <p:sp>
        <p:nvSpPr>
          <p:cNvPr id="3" name="Marcador de Posição d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Marcador de Posição da Data 4"/>
          <p:cNvSpPr>
            <a:spLocks noGrp="1"/>
          </p:cNvSpPr>
          <p:nvPr>
            <p:ph type="dt" sz="half" idx="10"/>
          </p:nvPr>
        </p:nvSpPr>
        <p:spPr/>
        <p:txBody>
          <a:bodyPr/>
          <a:lstStyle/>
          <a:p>
            <a:fld id="{FBA5A684-7224-44AD-8A8E-A7AABA84475B}" type="datetimeFigureOut">
              <a:rPr lang="pt-PT" smtClean="0"/>
              <a:t>06/09/2016</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0B41A958-1C4B-4855-8ABB-ECFBAF21EE7E}" type="slidenum">
              <a:rPr lang="pt-PT" smtClean="0"/>
              <a:t>‹#›</a:t>
            </a:fld>
            <a:endParaRPr lang="pt-PT"/>
          </a:p>
        </p:txBody>
      </p:sp>
    </p:spTree>
    <p:extLst>
      <p:ext uri="{BB962C8B-B14F-4D97-AF65-F5344CB8AC3E}">
        <p14:creationId xmlns:p14="http://schemas.microsoft.com/office/powerpoint/2010/main" val="525535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PT"/>
              <a:t>Clique para editar o estilo</a:t>
            </a:r>
          </a:p>
        </p:txBody>
      </p:sp>
      <p:sp>
        <p:nvSpPr>
          <p:cNvPr id="3" name="Marcador de Posição do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A5A684-7224-44AD-8A8E-A7AABA84475B}" type="datetimeFigureOut">
              <a:rPr lang="pt-PT" smtClean="0"/>
              <a:t>06/09/2016</a:t>
            </a:fld>
            <a:endParaRPr lang="pt-PT"/>
          </a:p>
        </p:txBody>
      </p:sp>
      <p:sp>
        <p:nvSpPr>
          <p:cNvPr id="5" name="Marcador de Posição do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Marcador de Posição do Número do Diapositivo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41A958-1C4B-4855-8ABB-ECFBAF21EE7E}" type="slidenum">
              <a:rPr lang="pt-PT" smtClean="0"/>
              <a:t>‹#›</a:t>
            </a:fld>
            <a:endParaRPr lang="pt-PT"/>
          </a:p>
        </p:txBody>
      </p:sp>
    </p:spTree>
    <p:extLst>
      <p:ext uri="{BB962C8B-B14F-4D97-AF65-F5344CB8AC3E}">
        <p14:creationId xmlns:p14="http://schemas.microsoft.com/office/powerpoint/2010/main" val="40527151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15.jpe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18.jpe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19.jpe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9.jpe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10.jpe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11.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12.jpe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Imagem 37"/>
          <p:cNvPicPr>
            <a:picLocks noChangeAspect="1"/>
          </p:cNvPicPr>
          <p:nvPr/>
        </p:nvPicPr>
        <p:blipFill rotWithShape="1">
          <a:blip r:embed="rId2">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8753" r="12223"/>
          <a:stretch/>
        </p:blipFill>
        <p:spPr>
          <a:xfrm>
            <a:off x="-1" y="675731"/>
            <a:ext cx="1891002" cy="2392957"/>
          </a:xfrm>
          <a:prstGeom prst="rect">
            <a:avLst/>
          </a:prstGeom>
        </p:spPr>
      </p:pic>
      <p:sp>
        <p:nvSpPr>
          <p:cNvPr id="20" name="Ondulado duplo 15"/>
          <p:cNvSpPr/>
          <p:nvPr/>
        </p:nvSpPr>
        <p:spPr>
          <a:xfrm>
            <a:off x="11125056" y="5694518"/>
            <a:ext cx="1066944" cy="1191293"/>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86235 h 1478405"/>
              <a:gd name="connsiteX1" fmla="*/ 1080799 w 3708352"/>
              <a:gd name="connsiteY1" fmla="*/ 142426 h 1478405"/>
              <a:gd name="connsiteX2" fmla="*/ 1854176 w 3708352"/>
              <a:gd name="connsiteY2" fmla="*/ 86235 h 1478405"/>
              <a:gd name="connsiteX3" fmla="*/ 3708352 w 3708352"/>
              <a:gd name="connsiteY3" fmla="*/ 86235 h 1478405"/>
              <a:gd name="connsiteX4" fmla="*/ 3708351 w 3708352"/>
              <a:gd name="connsiteY4" fmla="*/ 1478405 h 1478405"/>
              <a:gd name="connsiteX5" fmla="*/ 0 w 3708352"/>
              <a:gd name="connsiteY5" fmla="*/ 1478405 h 1478405"/>
              <a:gd name="connsiteX6" fmla="*/ 0 w 3708352"/>
              <a:gd name="connsiteY6" fmla="*/ 86235 h 1478405"/>
              <a:gd name="connsiteX0" fmla="*/ 0 w 3708352"/>
              <a:gd name="connsiteY0" fmla="*/ 146502 h 1538672"/>
              <a:gd name="connsiteX1" fmla="*/ 1080799 w 3708352"/>
              <a:gd name="connsiteY1" fmla="*/ 202693 h 1538672"/>
              <a:gd name="connsiteX2" fmla="*/ 1854176 w 3708352"/>
              <a:gd name="connsiteY2" fmla="*/ 146502 h 1538672"/>
              <a:gd name="connsiteX3" fmla="*/ 3708352 w 3708352"/>
              <a:gd name="connsiteY3" fmla="*/ 146502 h 1538672"/>
              <a:gd name="connsiteX4" fmla="*/ 3708351 w 3708352"/>
              <a:gd name="connsiteY4" fmla="*/ 1538672 h 1538672"/>
              <a:gd name="connsiteX5" fmla="*/ 0 w 3708352"/>
              <a:gd name="connsiteY5" fmla="*/ 1538672 h 1538672"/>
              <a:gd name="connsiteX6" fmla="*/ 0 w 3708352"/>
              <a:gd name="connsiteY6" fmla="*/ 146502 h 1538672"/>
              <a:gd name="connsiteX0" fmla="*/ 0 w 3708352"/>
              <a:gd name="connsiteY0" fmla="*/ 146502 h 1538672"/>
              <a:gd name="connsiteX1" fmla="*/ 1080799 w 3708352"/>
              <a:gd name="connsiteY1" fmla="*/ 202693 h 1538672"/>
              <a:gd name="connsiteX2" fmla="*/ 3708352 w 3708352"/>
              <a:gd name="connsiteY2" fmla="*/ 146502 h 1538672"/>
              <a:gd name="connsiteX3" fmla="*/ 3708351 w 3708352"/>
              <a:gd name="connsiteY3" fmla="*/ 1538672 h 1538672"/>
              <a:gd name="connsiteX4" fmla="*/ 0 w 3708352"/>
              <a:gd name="connsiteY4" fmla="*/ 1538672 h 1538672"/>
              <a:gd name="connsiteX5" fmla="*/ 0 w 3708352"/>
              <a:gd name="connsiteY5" fmla="*/ 146502 h 1538672"/>
              <a:gd name="connsiteX0" fmla="*/ 0 w 3718847"/>
              <a:gd name="connsiteY0" fmla="*/ 146502 h 1538672"/>
              <a:gd name="connsiteX1" fmla="*/ 1080799 w 3718847"/>
              <a:gd name="connsiteY1" fmla="*/ 202693 h 1538672"/>
              <a:gd name="connsiteX2" fmla="*/ 3708351 w 3718847"/>
              <a:gd name="connsiteY2" fmla="*/ 1538672 h 1538672"/>
              <a:gd name="connsiteX3" fmla="*/ 0 w 3718847"/>
              <a:gd name="connsiteY3" fmla="*/ 1538672 h 1538672"/>
              <a:gd name="connsiteX4" fmla="*/ 0 w 3718847"/>
              <a:gd name="connsiteY4" fmla="*/ 146502 h 1538672"/>
              <a:gd name="connsiteX0" fmla="*/ 0 w 1407782"/>
              <a:gd name="connsiteY0" fmla="*/ 146502 h 1538672"/>
              <a:gd name="connsiteX1" fmla="*/ 1080799 w 1407782"/>
              <a:gd name="connsiteY1" fmla="*/ 202693 h 1538672"/>
              <a:gd name="connsiteX2" fmla="*/ 1103697 w 1407782"/>
              <a:gd name="connsiteY2" fmla="*/ 1538672 h 1538672"/>
              <a:gd name="connsiteX3" fmla="*/ 0 w 1407782"/>
              <a:gd name="connsiteY3" fmla="*/ 1538672 h 1538672"/>
              <a:gd name="connsiteX4" fmla="*/ 0 w 1407782"/>
              <a:gd name="connsiteY4" fmla="*/ 146502 h 1538672"/>
              <a:gd name="connsiteX0" fmla="*/ 0 w 1364784"/>
              <a:gd name="connsiteY0" fmla="*/ 146502 h 1538672"/>
              <a:gd name="connsiteX1" fmla="*/ 1080799 w 1364784"/>
              <a:gd name="connsiteY1" fmla="*/ 202693 h 1538672"/>
              <a:gd name="connsiteX2" fmla="*/ 1103697 w 1364784"/>
              <a:gd name="connsiteY2" fmla="*/ 1538672 h 1538672"/>
              <a:gd name="connsiteX3" fmla="*/ 0 w 1364784"/>
              <a:gd name="connsiteY3" fmla="*/ 1538672 h 1538672"/>
              <a:gd name="connsiteX4" fmla="*/ 0 w 1364784"/>
              <a:gd name="connsiteY4" fmla="*/ 146502 h 1538672"/>
              <a:gd name="connsiteX0" fmla="*/ 0 w 1109143"/>
              <a:gd name="connsiteY0" fmla="*/ 146502 h 1538672"/>
              <a:gd name="connsiteX1" fmla="*/ 1080799 w 1109143"/>
              <a:gd name="connsiteY1" fmla="*/ 202693 h 1538672"/>
              <a:gd name="connsiteX2" fmla="*/ 1103697 w 1109143"/>
              <a:gd name="connsiteY2" fmla="*/ 1538672 h 1538672"/>
              <a:gd name="connsiteX3" fmla="*/ 0 w 1109143"/>
              <a:gd name="connsiteY3" fmla="*/ 1538672 h 1538672"/>
              <a:gd name="connsiteX4" fmla="*/ 0 w 1109143"/>
              <a:gd name="connsiteY4" fmla="*/ 146502 h 1538672"/>
              <a:gd name="connsiteX0" fmla="*/ 0 w 1092751"/>
              <a:gd name="connsiteY0" fmla="*/ 146502 h 1538672"/>
              <a:gd name="connsiteX1" fmla="*/ 1080799 w 1092751"/>
              <a:gd name="connsiteY1" fmla="*/ 202693 h 1538672"/>
              <a:gd name="connsiteX2" fmla="*/ 1075988 w 1092751"/>
              <a:gd name="connsiteY2" fmla="*/ 1538672 h 1538672"/>
              <a:gd name="connsiteX3" fmla="*/ 0 w 1092751"/>
              <a:gd name="connsiteY3" fmla="*/ 1538672 h 1538672"/>
              <a:gd name="connsiteX4" fmla="*/ 0 w 1092751"/>
              <a:gd name="connsiteY4" fmla="*/ 146502 h 1538672"/>
              <a:gd name="connsiteX0" fmla="*/ 0 w 1082211"/>
              <a:gd name="connsiteY0" fmla="*/ 146502 h 1538672"/>
              <a:gd name="connsiteX1" fmla="*/ 1080799 w 1082211"/>
              <a:gd name="connsiteY1" fmla="*/ 202693 h 1538672"/>
              <a:gd name="connsiteX2" fmla="*/ 1075988 w 1082211"/>
              <a:gd name="connsiteY2" fmla="*/ 1538672 h 1538672"/>
              <a:gd name="connsiteX3" fmla="*/ 0 w 1082211"/>
              <a:gd name="connsiteY3" fmla="*/ 1538672 h 1538672"/>
              <a:gd name="connsiteX4" fmla="*/ 0 w 1082211"/>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188929 h 1538672"/>
              <a:gd name="connsiteX4" fmla="*/ 0 w 1080799"/>
              <a:gd name="connsiteY4" fmla="*/ 146502 h 1538672"/>
              <a:gd name="connsiteX0" fmla="*/ 0 w 1080799"/>
              <a:gd name="connsiteY0" fmla="*/ 146502 h 1202918"/>
              <a:gd name="connsiteX1" fmla="*/ 1080799 w 1080799"/>
              <a:gd name="connsiteY1" fmla="*/ 202693 h 1202918"/>
              <a:gd name="connsiteX2" fmla="*/ 1075988 w 1080799"/>
              <a:gd name="connsiteY2" fmla="*/ 1202918 h 1202918"/>
              <a:gd name="connsiteX3" fmla="*/ 0 w 1080799"/>
              <a:gd name="connsiteY3" fmla="*/ 1188929 h 1202918"/>
              <a:gd name="connsiteX4" fmla="*/ 0 w 1080799"/>
              <a:gd name="connsiteY4" fmla="*/ 146502 h 1202918"/>
              <a:gd name="connsiteX0" fmla="*/ 0 w 1075988"/>
              <a:gd name="connsiteY0" fmla="*/ 146502 h 1202918"/>
              <a:gd name="connsiteX1" fmla="*/ 1053090 w 1075988"/>
              <a:gd name="connsiteY1" fmla="*/ 202693 h 1202918"/>
              <a:gd name="connsiteX2" fmla="*/ 1075988 w 1075988"/>
              <a:gd name="connsiteY2" fmla="*/ 1202918 h 1202918"/>
              <a:gd name="connsiteX3" fmla="*/ 0 w 1075988"/>
              <a:gd name="connsiteY3" fmla="*/ 1188929 h 1202918"/>
              <a:gd name="connsiteX4" fmla="*/ 0 w 1075988"/>
              <a:gd name="connsiteY4" fmla="*/ 146502 h 1202918"/>
              <a:gd name="connsiteX0" fmla="*/ 0 w 1053090"/>
              <a:gd name="connsiteY0" fmla="*/ 146502 h 1202918"/>
              <a:gd name="connsiteX1" fmla="*/ 1053090 w 1053090"/>
              <a:gd name="connsiteY1" fmla="*/ 202693 h 1202918"/>
              <a:gd name="connsiteX2" fmla="*/ 1048278 w 1053090"/>
              <a:gd name="connsiteY2" fmla="*/ 1202918 h 1202918"/>
              <a:gd name="connsiteX3" fmla="*/ 0 w 1053090"/>
              <a:gd name="connsiteY3" fmla="*/ 1188929 h 1202918"/>
              <a:gd name="connsiteX4" fmla="*/ 0 w 1053090"/>
              <a:gd name="connsiteY4" fmla="*/ 146502 h 1202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3090" h="1202918">
                <a:moveTo>
                  <a:pt x="0" y="146502"/>
                </a:moveTo>
                <a:cubicBezTo>
                  <a:pt x="249406" y="-76161"/>
                  <a:pt x="550097" y="-35133"/>
                  <a:pt x="1053090" y="202693"/>
                </a:cubicBezTo>
                <a:cubicBezTo>
                  <a:pt x="1047693" y="1008300"/>
                  <a:pt x="1048301" y="392685"/>
                  <a:pt x="1048278" y="1202918"/>
                </a:cubicBezTo>
                <a:lnTo>
                  <a:pt x="0" y="1188929"/>
                </a:lnTo>
                <a:lnTo>
                  <a:pt x="0" y="146502"/>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32" name="Picture 82"/>
          <p:cNvPicPr/>
          <p:nvPr/>
        </p:nvPicPr>
        <p:blipFill>
          <a:blip r:embed="rId3" cstate="print">
            <a:clrChange>
              <a:clrFrom>
                <a:srgbClr val="FFFFFF"/>
              </a:clrFrom>
              <a:clrTo>
                <a:srgbClr val="FFFFFF">
                  <a:alpha val="0"/>
                </a:srgbClr>
              </a:clrTo>
            </a:clrChange>
            <a:biLevel thresh="75000"/>
            <a:extLst>
              <a:ext uri="{BEBA8EAE-BF5A-486C-A8C5-ECC9F3942E4B}">
                <a14:imgProps xmlns:a14="http://schemas.microsoft.com/office/drawing/2010/main">
                  <a14:imgLayer r:embed="rId4">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3415001" y="421998"/>
            <a:ext cx="939848" cy="988855"/>
          </a:xfrm>
          <a:prstGeom prst="rect">
            <a:avLst/>
          </a:prstGeom>
          <a:noFill/>
          <a:ln>
            <a:noFill/>
          </a:ln>
        </p:spPr>
      </p:pic>
      <p:sp>
        <p:nvSpPr>
          <p:cNvPr id="22" name="Ondulado duplo 15"/>
          <p:cNvSpPr/>
          <p:nvPr/>
        </p:nvSpPr>
        <p:spPr>
          <a:xfrm>
            <a:off x="7416704" y="5712596"/>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1" name="Ondulado duplo 15"/>
          <p:cNvSpPr/>
          <p:nvPr/>
        </p:nvSpPr>
        <p:spPr>
          <a:xfrm>
            <a:off x="3708352" y="5704585"/>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4" name="Retângulo 23"/>
          <p:cNvSpPr/>
          <p:nvPr/>
        </p:nvSpPr>
        <p:spPr>
          <a:xfrm>
            <a:off x="4308764" y="0"/>
            <a:ext cx="7883236" cy="6877800"/>
          </a:xfrm>
          <a:prstGeom prst="rect">
            <a:avLst/>
          </a:prstGeom>
          <a:solidFill>
            <a:srgbClr val="011C49"/>
          </a:solidFill>
          <a:ln>
            <a:solidFill>
              <a:srgbClr val="001C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6" name="Ondulado duplo 15"/>
          <p:cNvSpPr/>
          <p:nvPr/>
        </p:nvSpPr>
        <p:spPr>
          <a:xfrm>
            <a:off x="0" y="5704585"/>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Título 1"/>
          <p:cNvSpPr>
            <a:spLocks noGrp="1"/>
          </p:cNvSpPr>
          <p:nvPr>
            <p:ph type="ctrTitle"/>
          </p:nvPr>
        </p:nvSpPr>
        <p:spPr>
          <a:xfrm>
            <a:off x="4517377" y="1180347"/>
            <a:ext cx="7304567" cy="2387600"/>
          </a:xfrm>
        </p:spPr>
        <p:txBody>
          <a:bodyPr>
            <a:normAutofit/>
          </a:bodyPr>
          <a:lstStyle/>
          <a:p>
            <a:pPr>
              <a:lnSpc>
                <a:spcPct val="100000"/>
              </a:lnSpc>
            </a:pPr>
            <a:r>
              <a:rPr lang="pt-PT" sz="6600" b="1" dirty="0" smtClean="0">
                <a:solidFill>
                  <a:schemeClr val="bg1"/>
                </a:solidFill>
                <a:latin typeface="Footlight MT Light" panose="0204060206030A020304" pitchFamily="18" charset="0"/>
              </a:rPr>
              <a:t>Águas Subterrâneas</a:t>
            </a:r>
            <a:br>
              <a:rPr lang="pt-PT" sz="6600" b="1" dirty="0" smtClean="0">
                <a:solidFill>
                  <a:schemeClr val="bg1"/>
                </a:solidFill>
                <a:latin typeface="Footlight MT Light" panose="0204060206030A020304" pitchFamily="18" charset="0"/>
              </a:rPr>
            </a:br>
            <a:endParaRPr lang="pt-PT" sz="6600" b="1" dirty="0">
              <a:solidFill>
                <a:schemeClr val="bg1"/>
              </a:solidFill>
              <a:latin typeface="Footlight MT Light" panose="0204060206030A020304" pitchFamily="18" charset="0"/>
            </a:endParaRPr>
          </a:p>
        </p:txBody>
      </p:sp>
      <p:sp>
        <p:nvSpPr>
          <p:cNvPr id="3" name="Subtítulo 2"/>
          <p:cNvSpPr>
            <a:spLocks noGrp="1"/>
          </p:cNvSpPr>
          <p:nvPr>
            <p:ph type="subTitle" idx="1"/>
          </p:nvPr>
        </p:nvSpPr>
        <p:spPr>
          <a:xfrm>
            <a:off x="5368637" y="4550321"/>
            <a:ext cx="5883660" cy="1655762"/>
          </a:xfrm>
        </p:spPr>
        <p:txBody>
          <a:bodyPr/>
          <a:lstStyle/>
          <a:p>
            <a:r>
              <a:rPr lang="pt-PT" b="1" dirty="0" smtClean="0">
                <a:solidFill>
                  <a:srgbClr val="BFCEE9"/>
                </a:solidFill>
              </a:rPr>
              <a:t>Geologia 11.º Ano</a:t>
            </a:r>
            <a:endParaRPr lang="pt-PT" b="1" dirty="0">
              <a:solidFill>
                <a:srgbClr val="BFCEE9"/>
              </a:solidFill>
            </a:endParaRPr>
          </a:p>
        </p:txBody>
      </p:sp>
      <p:pic>
        <p:nvPicPr>
          <p:cNvPr id="9" name="Imagem 8"/>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6875" y="5113839"/>
            <a:ext cx="3316192" cy="1197514"/>
          </a:xfrm>
          <a:prstGeom prst="rect">
            <a:avLst/>
          </a:prstGeom>
        </p:spPr>
      </p:pic>
      <p:sp>
        <p:nvSpPr>
          <p:cNvPr id="23" name="CaixaDeTexto 22"/>
          <p:cNvSpPr txBox="1"/>
          <p:nvPr/>
        </p:nvSpPr>
        <p:spPr>
          <a:xfrm>
            <a:off x="1443660" y="748054"/>
            <a:ext cx="2932642" cy="2739211"/>
          </a:xfrm>
          <a:prstGeom prst="rect">
            <a:avLst/>
          </a:prstGeom>
          <a:noFill/>
        </p:spPr>
        <p:txBody>
          <a:bodyPr wrap="square" rtlCol="0">
            <a:spAutoFit/>
          </a:bodyPr>
          <a:lstStyle/>
          <a:p>
            <a:pPr algn="ctr"/>
            <a:endParaRPr lang="pt-PT" sz="3600" dirty="0"/>
          </a:p>
          <a:p>
            <a:pPr algn="ctr"/>
            <a:r>
              <a:rPr lang="pt-PT" sz="4400" b="1" dirty="0" smtClean="0"/>
              <a:t> A Água </a:t>
            </a:r>
            <a:r>
              <a:rPr lang="pt-PT" sz="4000" b="1" dirty="0"/>
              <a:t>na</a:t>
            </a:r>
            <a:r>
              <a:rPr lang="pt-PT" sz="4400" b="1" dirty="0"/>
              <a:t> Escola Portuguesa</a:t>
            </a:r>
          </a:p>
        </p:txBody>
      </p:sp>
      <p:pic>
        <p:nvPicPr>
          <p:cNvPr id="28" name="Imagem 27"/>
          <p:cNvPicPr>
            <a:picLocks noChangeAspect="1"/>
          </p:cNvPicPr>
          <p:nvPr/>
        </p:nvPicPr>
        <p:blipFill>
          <a:blip r:embed="rId6">
            <a:biLevel thresh="25000"/>
            <a:extLst>
              <a:ext uri="{28A0092B-C50C-407E-A947-70E740481C1C}">
                <a14:useLocalDpi xmlns:a14="http://schemas.microsoft.com/office/drawing/2010/main" val="0"/>
              </a:ext>
            </a:extLst>
          </a:blip>
          <a:stretch>
            <a:fillRect/>
          </a:stretch>
        </p:blipFill>
        <p:spPr>
          <a:xfrm>
            <a:off x="342617" y="1458233"/>
            <a:ext cx="1263165" cy="1263165"/>
          </a:xfrm>
          <a:prstGeom prst="rect">
            <a:avLst/>
          </a:prstGeom>
        </p:spPr>
      </p:pic>
      <p:pic>
        <p:nvPicPr>
          <p:cNvPr id="39" name="Imagem 38"/>
          <p:cNvPicPr>
            <a:picLocks noChangeAspect="1"/>
          </p:cNvPicPr>
          <p:nvPr/>
        </p:nvPicPr>
        <p:blipFill rotWithShape="1">
          <a:blip r:embed="rId7"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8753" r="12223"/>
          <a:stretch/>
        </p:blipFill>
        <p:spPr>
          <a:xfrm>
            <a:off x="903753" y="328441"/>
            <a:ext cx="190218" cy="240710"/>
          </a:xfrm>
          <a:prstGeom prst="rect">
            <a:avLst/>
          </a:prstGeom>
        </p:spPr>
      </p:pic>
      <p:pic>
        <p:nvPicPr>
          <p:cNvPr id="40" name="Imagem 39"/>
          <p:cNvPicPr>
            <a:picLocks noChangeAspect="1"/>
          </p:cNvPicPr>
          <p:nvPr/>
        </p:nvPicPr>
        <p:blipFill rotWithShape="1">
          <a:blip r:embed="rId7"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8753" r="12223"/>
          <a:stretch/>
        </p:blipFill>
        <p:spPr>
          <a:xfrm>
            <a:off x="911708" y="13210"/>
            <a:ext cx="190218" cy="240710"/>
          </a:xfrm>
          <a:prstGeom prst="rect">
            <a:avLst/>
          </a:prstGeom>
        </p:spPr>
      </p:pic>
      <p:pic>
        <p:nvPicPr>
          <p:cNvPr id="4" name="Picture 2" descr="http://img.ecologiahoy.com/2012/09/Agua-subterr%C3%A1nea.jpg"/>
          <p:cNvPicPr>
            <a:picLocks noChangeAspect="1" noChangeArrowheads="1"/>
          </p:cNvPicPr>
          <p:nvPr/>
        </p:nvPicPr>
        <p:blipFill rotWithShape="1">
          <a:blip r:embed="rId8">
            <a:clrChange>
              <a:clrFrom>
                <a:srgbClr val="FAFAFA"/>
              </a:clrFrom>
              <a:clrTo>
                <a:srgbClr val="FAFAFA">
                  <a:alpha val="0"/>
                </a:srgbClr>
              </a:clrTo>
            </a:clrChange>
            <a:extLst>
              <a:ext uri="{28A0092B-C50C-407E-A947-70E740481C1C}">
                <a14:useLocalDpi xmlns:a14="http://schemas.microsoft.com/office/drawing/2010/main" val="0"/>
              </a:ext>
            </a:extLst>
          </a:blip>
          <a:srcRect t="-1" b="-267"/>
          <a:stretch/>
        </p:blipFill>
        <p:spPr bwMode="auto">
          <a:xfrm>
            <a:off x="9086971" y="2741107"/>
            <a:ext cx="2734973" cy="1492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39945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00140" y="365125"/>
            <a:ext cx="10353660" cy="1325563"/>
          </a:xfrm>
        </p:spPr>
        <p:txBody>
          <a:bodyPr/>
          <a:lstStyle/>
          <a:p>
            <a:r>
              <a:rPr lang="pt-PT" dirty="0" smtClean="0">
                <a:solidFill>
                  <a:srgbClr val="011D44"/>
                </a:solidFill>
              </a:rPr>
              <a:t>Reservatórios de Água Subterrânea</a:t>
            </a:r>
            <a:endParaRPr lang="pt-PT" dirty="0">
              <a:solidFill>
                <a:srgbClr val="011D44"/>
              </a:solidFill>
            </a:endParaRPr>
          </a:p>
        </p:txBody>
      </p:sp>
      <p:grpSp>
        <p:nvGrpSpPr>
          <p:cNvPr id="15" name="Grupo 14"/>
          <p:cNvGrpSpPr/>
          <p:nvPr/>
        </p:nvGrpSpPr>
        <p:grpSpPr>
          <a:xfrm>
            <a:off x="-1" y="5694518"/>
            <a:ext cx="12192001" cy="1191293"/>
            <a:chOff x="-1" y="5694518"/>
            <a:chExt cx="12192001" cy="1191293"/>
          </a:xfrm>
        </p:grpSpPr>
        <p:sp>
          <p:nvSpPr>
            <p:cNvPr id="5" name="Ondulado duplo 15"/>
            <p:cNvSpPr/>
            <p:nvPr/>
          </p:nvSpPr>
          <p:spPr>
            <a:xfrm>
              <a:off x="7416704" y="5712596"/>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Ondulado duplo 15"/>
            <p:cNvSpPr/>
            <p:nvPr/>
          </p:nvSpPr>
          <p:spPr>
            <a:xfrm>
              <a:off x="3708352" y="5701464"/>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Ondulado duplo 15"/>
            <p:cNvSpPr/>
            <p:nvPr/>
          </p:nvSpPr>
          <p:spPr>
            <a:xfrm>
              <a:off x="-1" y="5701464"/>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Ondulado duplo 15"/>
            <p:cNvSpPr/>
            <p:nvPr/>
          </p:nvSpPr>
          <p:spPr>
            <a:xfrm>
              <a:off x="11125056" y="5694518"/>
              <a:ext cx="1066944" cy="1191293"/>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86235 h 1478405"/>
                <a:gd name="connsiteX1" fmla="*/ 1080799 w 3708352"/>
                <a:gd name="connsiteY1" fmla="*/ 142426 h 1478405"/>
                <a:gd name="connsiteX2" fmla="*/ 1854176 w 3708352"/>
                <a:gd name="connsiteY2" fmla="*/ 86235 h 1478405"/>
                <a:gd name="connsiteX3" fmla="*/ 3708352 w 3708352"/>
                <a:gd name="connsiteY3" fmla="*/ 86235 h 1478405"/>
                <a:gd name="connsiteX4" fmla="*/ 3708351 w 3708352"/>
                <a:gd name="connsiteY4" fmla="*/ 1478405 h 1478405"/>
                <a:gd name="connsiteX5" fmla="*/ 0 w 3708352"/>
                <a:gd name="connsiteY5" fmla="*/ 1478405 h 1478405"/>
                <a:gd name="connsiteX6" fmla="*/ 0 w 3708352"/>
                <a:gd name="connsiteY6" fmla="*/ 86235 h 1478405"/>
                <a:gd name="connsiteX0" fmla="*/ 0 w 3708352"/>
                <a:gd name="connsiteY0" fmla="*/ 146502 h 1538672"/>
                <a:gd name="connsiteX1" fmla="*/ 1080799 w 3708352"/>
                <a:gd name="connsiteY1" fmla="*/ 202693 h 1538672"/>
                <a:gd name="connsiteX2" fmla="*/ 1854176 w 3708352"/>
                <a:gd name="connsiteY2" fmla="*/ 146502 h 1538672"/>
                <a:gd name="connsiteX3" fmla="*/ 3708352 w 3708352"/>
                <a:gd name="connsiteY3" fmla="*/ 146502 h 1538672"/>
                <a:gd name="connsiteX4" fmla="*/ 3708351 w 3708352"/>
                <a:gd name="connsiteY4" fmla="*/ 1538672 h 1538672"/>
                <a:gd name="connsiteX5" fmla="*/ 0 w 3708352"/>
                <a:gd name="connsiteY5" fmla="*/ 1538672 h 1538672"/>
                <a:gd name="connsiteX6" fmla="*/ 0 w 3708352"/>
                <a:gd name="connsiteY6" fmla="*/ 146502 h 1538672"/>
                <a:gd name="connsiteX0" fmla="*/ 0 w 3708352"/>
                <a:gd name="connsiteY0" fmla="*/ 146502 h 1538672"/>
                <a:gd name="connsiteX1" fmla="*/ 1080799 w 3708352"/>
                <a:gd name="connsiteY1" fmla="*/ 202693 h 1538672"/>
                <a:gd name="connsiteX2" fmla="*/ 3708352 w 3708352"/>
                <a:gd name="connsiteY2" fmla="*/ 146502 h 1538672"/>
                <a:gd name="connsiteX3" fmla="*/ 3708351 w 3708352"/>
                <a:gd name="connsiteY3" fmla="*/ 1538672 h 1538672"/>
                <a:gd name="connsiteX4" fmla="*/ 0 w 3708352"/>
                <a:gd name="connsiteY4" fmla="*/ 1538672 h 1538672"/>
                <a:gd name="connsiteX5" fmla="*/ 0 w 3708352"/>
                <a:gd name="connsiteY5" fmla="*/ 146502 h 1538672"/>
                <a:gd name="connsiteX0" fmla="*/ 0 w 3718847"/>
                <a:gd name="connsiteY0" fmla="*/ 146502 h 1538672"/>
                <a:gd name="connsiteX1" fmla="*/ 1080799 w 3718847"/>
                <a:gd name="connsiteY1" fmla="*/ 202693 h 1538672"/>
                <a:gd name="connsiteX2" fmla="*/ 3708351 w 3718847"/>
                <a:gd name="connsiteY2" fmla="*/ 1538672 h 1538672"/>
                <a:gd name="connsiteX3" fmla="*/ 0 w 3718847"/>
                <a:gd name="connsiteY3" fmla="*/ 1538672 h 1538672"/>
                <a:gd name="connsiteX4" fmla="*/ 0 w 3718847"/>
                <a:gd name="connsiteY4" fmla="*/ 146502 h 1538672"/>
                <a:gd name="connsiteX0" fmla="*/ 0 w 1407782"/>
                <a:gd name="connsiteY0" fmla="*/ 146502 h 1538672"/>
                <a:gd name="connsiteX1" fmla="*/ 1080799 w 1407782"/>
                <a:gd name="connsiteY1" fmla="*/ 202693 h 1538672"/>
                <a:gd name="connsiteX2" fmla="*/ 1103697 w 1407782"/>
                <a:gd name="connsiteY2" fmla="*/ 1538672 h 1538672"/>
                <a:gd name="connsiteX3" fmla="*/ 0 w 1407782"/>
                <a:gd name="connsiteY3" fmla="*/ 1538672 h 1538672"/>
                <a:gd name="connsiteX4" fmla="*/ 0 w 1407782"/>
                <a:gd name="connsiteY4" fmla="*/ 146502 h 1538672"/>
                <a:gd name="connsiteX0" fmla="*/ 0 w 1364784"/>
                <a:gd name="connsiteY0" fmla="*/ 146502 h 1538672"/>
                <a:gd name="connsiteX1" fmla="*/ 1080799 w 1364784"/>
                <a:gd name="connsiteY1" fmla="*/ 202693 h 1538672"/>
                <a:gd name="connsiteX2" fmla="*/ 1103697 w 1364784"/>
                <a:gd name="connsiteY2" fmla="*/ 1538672 h 1538672"/>
                <a:gd name="connsiteX3" fmla="*/ 0 w 1364784"/>
                <a:gd name="connsiteY3" fmla="*/ 1538672 h 1538672"/>
                <a:gd name="connsiteX4" fmla="*/ 0 w 1364784"/>
                <a:gd name="connsiteY4" fmla="*/ 146502 h 1538672"/>
                <a:gd name="connsiteX0" fmla="*/ 0 w 1109143"/>
                <a:gd name="connsiteY0" fmla="*/ 146502 h 1538672"/>
                <a:gd name="connsiteX1" fmla="*/ 1080799 w 1109143"/>
                <a:gd name="connsiteY1" fmla="*/ 202693 h 1538672"/>
                <a:gd name="connsiteX2" fmla="*/ 1103697 w 1109143"/>
                <a:gd name="connsiteY2" fmla="*/ 1538672 h 1538672"/>
                <a:gd name="connsiteX3" fmla="*/ 0 w 1109143"/>
                <a:gd name="connsiteY3" fmla="*/ 1538672 h 1538672"/>
                <a:gd name="connsiteX4" fmla="*/ 0 w 1109143"/>
                <a:gd name="connsiteY4" fmla="*/ 146502 h 1538672"/>
                <a:gd name="connsiteX0" fmla="*/ 0 w 1092751"/>
                <a:gd name="connsiteY0" fmla="*/ 146502 h 1538672"/>
                <a:gd name="connsiteX1" fmla="*/ 1080799 w 1092751"/>
                <a:gd name="connsiteY1" fmla="*/ 202693 h 1538672"/>
                <a:gd name="connsiteX2" fmla="*/ 1075988 w 1092751"/>
                <a:gd name="connsiteY2" fmla="*/ 1538672 h 1538672"/>
                <a:gd name="connsiteX3" fmla="*/ 0 w 1092751"/>
                <a:gd name="connsiteY3" fmla="*/ 1538672 h 1538672"/>
                <a:gd name="connsiteX4" fmla="*/ 0 w 1092751"/>
                <a:gd name="connsiteY4" fmla="*/ 146502 h 1538672"/>
                <a:gd name="connsiteX0" fmla="*/ 0 w 1082211"/>
                <a:gd name="connsiteY0" fmla="*/ 146502 h 1538672"/>
                <a:gd name="connsiteX1" fmla="*/ 1080799 w 1082211"/>
                <a:gd name="connsiteY1" fmla="*/ 202693 h 1538672"/>
                <a:gd name="connsiteX2" fmla="*/ 1075988 w 1082211"/>
                <a:gd name="connsiteY2" fmla="*/ 1538672 h 1538672"/>
                <a:gd name="connsiteX3" fmla="*/ 0 w 1082211"/>
                <a:gd name="connsiteY3" fmla="*/ 1538672 h 1538672"/>
                <a:gd name="connsiteX4" fmla="*/ 0 w 1082211"/>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188929 h 1538672"/>
                <a:gd name="connsiteX4" fmla="*/ 0 w 1080799"/>
                <a:gd name="connsiteY4" fmla="*/ 146502 h 1538672"/>
                <a:gd name="connsiteX0" fmla="*/ 0 w 1080799"/>
                <a:gd name="connsiteY0" fmla="*/ 146502 h 1202918"/>
                <a:gd name="connsiteX1" fmla="*/ 1080799 w 1080799"/>
                <a:gd name="connsiteY1" fmla="*/ 202693 h 1202918"/>
                <a:gd name="connsiteX2" fmla="*/ 1075988 w 1080799"/>
                <a:gd name="connsiteY2" fmla="*/ 1202918 h 1202918"/>
                <a:gd name="connsiteX3" fmla="*/ 0 w 1080799"/>
                <a:gd name="connsiteY3" fmla="*/ 1188929 h 1202918"/>
                <a:gd name="connsiteX4" fmla="*/ 0 w 1080799"/>
                <a:gd name="connsiteY4" fmla="*/ 146502 h 1202918"/>
                <a:gd name="connsiteX0" fmla="*/ 0 w 1075988"/>
                <a:gd name="connsiteY0" fmla="*/ 146502 h 1202918"/>
                <a:gd name="connsiteX1" fmla="*/ 1053090 w 1075988"/>
                <a:gd name="connsiteY1" fmla="*/ 202693 h 1202918"/>
                <a:gd name="connsiteX2" fmla="*/ 1075988 w 1075988"/>
                <a:gd name="connsiteY2" fmla="*/ 1202918 h 1202918"/>
                <a:gd name="connsiteX3" fmla="*/ 0 w 1075988"/>
                <a:gd name="connsiteY3" fmla="*/ 1188929 h 1202918"/>
                <a:gd name="connsiteX4" fmla="*/ 0 w 1075988"/>
                <a:gd name="connsiteY4" fmla="*/ 146502 h 1202918"/>
                <a:gd name="connsiteX0" fmla="*/ 0 w 1053090"/>
                <a:gd name="connsiteY0" fmla="*/ 146502 h 1202918"/>
                <a:gd name="connsiteX1" fmla="*/ 1053090 w 1053090"/>
                <a:gd name="connsiteY1" fmla="*/ 202693 h 1202918"/>
                <a:gd name="connsiteX2" fmla="*/ 1048278 w 1053090"/>
                <a:gd name="connsiteY2" fmla="*/ 1202918 h 1202918"/>
                <a:gd name="connsiteX3" fmla="*/ 0 w 1053090"/>
                <a:gd name="connsiteY3" fmla="*/ 1188929 h 1202918"/>
                <a:gd name="connsiteX4" fmla="*/ 0 w 1053090"/>
                <a:gd name="connsiteY4" fmla="*/ 146502 h 1202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3090" h="1202918">
                  <a:moveTo>
                    <a:pt x="0" y="146502"/>
                  </a:moveTo>
                  <a:cubicBezTo>
                    <a:pt x="249406" y="-76161"/>
                    <a:pt x="550097" y="-35133"/>
                    <a:pt x="1053090" y="202693"/>
                  </a:cubicBezTo>
                  <a:cubicBezTo>
                    <a:pt x="1047693" y="1008300"/>
                    <a:pt x="1048301" y="392685"/>
                    <a:pt x="1048278" y="1202918"/>
                  </a:cubicBezTo>
                  <a:lnTo>
                    <a:pt x="0" y="1188929"/>
                  </a:lnTo>
                  <a:lnTo>
                    <a:pt x="0" y="146502"/>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sp>
        <p:nvSpPr>
          <p:cNvPr id="9" name="Marcador de Posição do Número do Diapositivo 8"/>
          <p:cNvSpPr>
            <a:spLocks noGrp="1"/>
          </p:cNvSpPr>
          <p:nvPr>
            <p:ph type="sldNum" sz="quarter" idx="12"/>
          </p:nvPr>
        </p:nvSpPr>
        <p:spPr>
          <a:xfrm>
            <a:off x="8610600" y="6195042"/>
            <a:ext cx="2743200" cy="526434"/>
          </a:xfrm>
        </p:spPr>
        <p:txBody>
          <a:bodyPr/>
          <a:lstStyle/>
          <a:p>
            <a:fld id="{0B41A958-1C4B-4855-8ABB-ECFBAF21EE7E}" type="slidenum">
              <a:rPr lang="pt-PT" sz="2000" b="1" smtClean="0">
                <a:solidFill>
                  <a:srgbClr val="011D44"/>
                </a:solidFill>
                <a:latin typeface="Arial Black" panose="020B0A04020102020204" pitchFamily="34" charset="0"/>
              </a:rPr>
              <a:t>10</a:t>
            </a:fld>
            <a:endParaRPr lang="pt-PT" b="1" dirty="0">
              <a:solidFill>
                <a:srgbClr val="011D44"/>
              </a:solidFill>
              <a:latin typeface="Arial Black" panose="020B0A04020102020204" pitchFamily="34" charset="0"/>
            </a:endParaRPr>
          </a:p>
        </p:txBody>
      </p:sp>
      <p:sp>
        <p:nvSpPr>
          <p:cNvPr id="11" name="CaixaDeTexto 10"/>
          <p:cNvSpPr txBox="1"/>
          <p:nvPr/>
        </p:nvSpPr>
        <p:spPr>
          <a:xfrm>
            <a:off x="758608" y="5722527"/>
            <a:ext cx="2708564" cy="1200329"/>
          </a:xfrm>
          <a:prstGeom prst="rect">
            <a:avLst/>
          </a:prstGeom>
          <a:noFill/>
        </p:spPr>
        <p:txBody>
          <a:bodyPr wrap="square" rtlCol="0">
            <a:spAutoFit/>
          </a:bodyPr>
          <a:lstStyle/>
          <a:p>
            <a:r>
              <a:rPr lang="pt-PT" sz="7200" dirty="0">
                <a:solidFill>
                  <a:srgbClr val="011D44"/>
                </a:solidFill>
              </a:rPr>
              <a:t>cna</a:t>
            </a:r>
          </a:p>
        </p:txBody>
      </p:sp>
      <p:pic>
        <p:nvPicPr>
          <p:cNvPr id="12" name="Imagem 11"/>
          <p:cNvPicPr>
            <a:picLocks noChangeAspect="1"/>
          </p:cNvPicPr>
          <p:nvPr/>
        </p:nvPicPr>
        <p:blipFill rotWithShape="1">
          <a:blip r:embed="rId2">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8502" r="12224"/>
          <a:stretch/>
        </p:blipFill>
        <p:spPr>
          <a:xfrm>
            <a:off x="-1" y="0"/>
            <a:ext cx="1000141" cy="1261629"/>
          </a:xfrm>
          <a:prstGeom prst="rect">
            <a:avLst/>
          </a:prstGeom>
        </p:spPr>
      </p:pic>
      <p:pic>
        <p:nvPicPr>
          <p:cNvPr id="13" name="Picture 82"/>
          <p:cNvPicPr/>
          <p:nvPr/>
        </p:nvPicPr>
        <p:blipFill>
          <a:blip r:embed="rId3" cstate="print">
            <a:clrChange>
              <a:clrFrom>
                <a:srgbClr val="FFFFFF"/>
              </a:clrFrom>
              <a:clrTo>
                <a:srgbClr val="FFFFFF">
                  <a:alpha val="0"/>
                </a:srgbClr>
              </a:clrTo>
            </a:clrChange>
            <a:biLevel thresh="75000"/>
            <a:extLst>
              <a:ext uri="{BEBA8EAE-BF5A-486C-A8C5-ECC9F3942E4B}">
                <a14:imgProps xmlns:a14="http://schemas.microsoft.com/office/drawing/2010/main">
                  <a14:imgLayer r:embed="rId4">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11125056" y="58737"/>
            <a:ext cx="956108" cy="938790"/>
          </a:xfrm>
          <a:prstGeom prst="rect">
            <a:avLst/>
          </a:prstGeom>
          <a:noFill/>
          <a:ln>
            <a:noFill/>
          </a:ln>
        </p:spPr>
      </p:pic>
      <p:sp>
        <p:nvSpPr>
          <p:cNvPr id="3" name="Rectangle 2"/>
          <p:cNvSpPr/>
          <p:nvPr/>
        </p:nvSpPr>
        <p:spPr>
          <a:xfrm>
            <a:off x="436822" y="1568017"/>
            <a:ext cx="6528754" cy="3100849"/>
          </a:xfrm>
          <a:prstGeom prst="rect">
            <a:avLst/>
          </a:prstGeom>
        </p:spPr>
        <p:txBody>
          <a:bodyPr wrap="square">
            <a:spAutoFit/>
          </a:bodyPr>
          <a:lstStyle/>
          <a:p>
            <a:pPr algn="just">
              <a:spcBef>
                <a:spcPts val="300"/>
              </a:spcBef>
            </a:pPr>
            <a:r>
              <a:rPr lang="pt-PT" b="1" dirty="0" smtClean="0">
                <a:solidFill>
                  <a:schemeClr val="accent6"/>
                </a:solidFill>
              </a:rPr>
              <a:t>Composição química das água subterrâneas</a:t>
            </a:r>
          </a:p>
          <a:p>
            <a:pPr algn="just">
              <a:spcBef>
                <a:spcPts val="300"/>
              </a:spcBef>
            </a:pPr>
            <a:endParaRPr lang="pt-PT" sz="1700" dirty="0" smtClean="0"/>
          </a:p>
          <a:p>
            <a:pPr algn="just">
              <a:spcBef>
                <a:spcPts val="300"/>
              </a:spcBef>
            </a:pPr>
            <a:r>
              <a:rPr lang="pt-PT" sz="1700" dirty="0" smtClean="0"/>
              <a:t>As águas subterrâneas apresentam características muito próprias e que se relacionam com o contexto geológico da região onde são captadas. Estas águas nunca são puras, mas soluç</a:t>
            </a:r>
            <a:r>
              <a:rPr lang="pt-PT" sz="1700" dirty="0" smtClean="0"/>
              <a:t>ões, em regra, muito diluídas, de numerosas substâncias. De facto, as águas subterrâneas variam muito de local para local, como é facilmente comprovado através da degustação de vários tipos de água provenientes de diferentes regiões.</a:t>
            </a:r>
          </a:p>
          <a:p>
            <a:pPr algn="just">
              <a:spcBef>
                <a:spcPts val="300"/>
              </a:spcBef>
            </a:pPr>
            <a:r>
              <a:rPr lang="pt-PT" sz="1700" dirty="0" smtClean="0"/>
              <a:t>Em Portugal, de acordo com a legislação, as águas subterrâneas destinadas ao consumo humano podem ser classificadas como </a:t>
            </a:r>
            <a:r>
              <a:rPr lang="pt-PT" sz="1700" b="1" dirty="0" smtClean="0">
                <a:solidFill>
                  <a:schemeClr val="accent6"/>
                </a:solidFill>
              </a:rPr>
              <a:t>águas minerais naturais </a:t>
            </a:r>
            <a:r>
              <a:rPr lang="pt-PT" sz="1700" dirty="0" smtClean="0"/>
              <a:t>e </a:t>
            </a:r>
            <a:r>
              <a:rPr lang="pt-PT" sz="1700" b="1" dirty="0" smtClean="0">
                <a:solidFill>
                  <a:schemeClr val="accent6"/>
                </a:solidFill>
              </a:rPr>
              <a:t>águas de nascente</a:t>
            </a:r>
            <a:r>
              <a:rPr lang="pt-PT" sz="1700" dirty="0" smtClean="0"/>
              <a:t>.</a:t>
            </a:r>
          </a:p>
        </p:txBody>
      </p:sp>
      <p:pic>
        <p:nvPicPr>
          <p:cNvPr id="3074" name="Picture 2" descr="http://4.bp.blogspot.com/_Ass4GXUO6X8/SgNHTGQW0gI/AAAAAAAAAf4/Jg6Ac-Pp9Eg/s400/aguaaaaa+mineral.bmp"/>
          <p:cNvPicPr>
            <a:picLocks noChangeAspect="1" noChangeArrowheads="1"/>
          </p:cNvPicPr>
          <p:nvPr/>
        </p:nvPicPr>
        <p:blipFill rotWithShape="1">
          <a:blip r:embed="rId5">
            <a:clrChange>
              <a:clrFrom>
                <a:srgbClr val="FFFF81"/>
              </a:clrFrom>
              <a:clrTo>
                <a:srgbClr val="FFFF81">
                  <a:alpha val="0"/>
                </a:srgbClr>
              </a:clrTo>
            </a:clrChange>
            <a:extLst>
              <a:ext uri="{28A0092B-C50C-407E-A947-70E740481C1C}">
                <a14:useLocalDpi xmlns:a14="http://schemas.microsoft.com/office/drawing/2010/main" val="0"/>
              </a:ext>
            </a:extLst>
          </a:blip>
          <a:srcRect l="2851" t="2008" r="8556" b="3796"/>
          <a:stretch/>
        </p:blipFill>
        <p:spPr bwMode="auto">
          <a:xfrm>
            <a:off x="7540311" y="1997076"/>
            <a:ext cx="3813489" cy="2655823"/>
          </a:xfrm>
          <a:prstGeom prst="rect">
            <a:avLst/>
          </a:prstGeom>
          <a:noFill/>
          <a:extLst>
            <a:ext uri="{909E8E84-426E-40DD-AFC4-6F175D3DCCD1}">
              <a14:hiddenFill xmlns:a14="http://schemas.microsoft.com/office/drawing/2010/main">
                <a:solidFill>
                  <a:srgbClr val="FFFFFF"/>
                </a:solidFill>
              </a14:hiddenFill>
            </a:ext>
          </a:extLst>
        </p:spPr>
      </p:pic>
      <p:sp>
        <p:nvSpPr>
          <p:cNvPr id="16" name="Marcador de Posição de Conteúdo 2"/>
          <p:cNvSpPr txBox="1">
            <a:spLocks/>
          </p:cNvSpPr>
          <p:nvPr/>
        </p:nvSpPr>
        <p:spPr>
          <a:xfrm>
            <a:off x="7442667" y="4664031"/>
            <a:ext cx="4008776" cy="7718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pt-PT" sz="1200" b="1" dirty="0" smtClean="0">
                <a:solidFill>
                  <a:schemeClr val="bg2">
                    <a:lumMod val="50000"/>
                  </a:schemeClr>
                </a:solidFill>
                <a:sym typeface="Wingdings" panose="05000000000000000000" pitchFamily="2" charset="2"/>
              </a:rPr>
              <a:t>Figura </a:t>
            </a:r>
            <a:r>
              <a:rPr lang="pt-PT" sz="1200" b="1" dirty="0" smtClean="0">
                <a:solidFill>
                  <a:schemeClr val="bg2">
                    <a:lumMod val="50000"/>
                  </a:schemeClr>
                </a:solidFill>
                <a:sym typeface="Wingdings" panose="05000000000000000000" pitchFamily="2" charset="2"/>
              </a:rPr>
              <a:t>6 </a:t>
            </a:r>
            <a:r>
              <a:rPr lang="pt-PT" sz="1200" b="1" dirty="0" smtClean="0">
                <a:solidFill>
                  <a:schemeClr val="bg2">
                    <a:lumMod val="50000"/>
                  </a:schemeClr>
                </a:solidFill>
                <a:sym typeface="Wingdings" panose="05000000000000000000" pitchFamily="2" charset="2"/>
              </a:rPr>
              <a:t>– </a:t>
            </a:r>
            <a:r>
              <a:rPr lang="pt-PT" sz="1200" dirty="0" smtClean="0">
                <a:solidFill>
                  <a:schemeClr val="bg2">
                    <a:lumMod val="50000"/>
                  </a:schemeClr>
                </a:solidFill>
                <a:sym typeface="Wingdings" panose="05000000000000000000" pitchFamily="2" charset="2"/>
              </a:rPr>
              <a:t>Diferentes tipos de água para consumo humano.</a:t>
            </a:r>
            <a:endParaRPr lang="pt-PT" sz="900" dirty="0">
              <a:sym typeface="Wingdings" panose="05000000000000000000" pitchFamily="2" charset="2"/>
            </a:endParaRPr>
          </a:p>
        </p:txBody>
      </p:sp>
    </p:spTree>
    <p:extLst>
      <p:ext uri="{BB962C8B-B14F-4D97-AF65-F5344CB8AC3E}">
        <p14:creationId xmlns:p14="http://schemas.microsoft.com/office/powerpoint/2010/main" val="5492750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00140" y="365125"/>
            <a:ext cx="10353660" cy="1325563"/>
          </a:xfrm>
        </p:spPr>
        <p:txBody>
          <a:bodyPr/>
          <a:lstStyle/>
          <a:p>
            <a:r>
              <a:rPr lang="pt-PT" dirty="0" smtClean="0">
                <a:solidFill>
                  <a:srgbClr val="011D44"/>
                </a:solidFill>
              </a:rPr>
              <a:t>Reservatórios de Água Subterrânea</a:t>
            </a:r>
            <a:endParaRPr lang="pt-PT" dirty="0">
              <a:solidFill>
                <a:srgbClr val="011D44"/>
              </a:solidFill>
            </a:endParaRPr>
          </a:p>
        </p:txBody>
      </p:sp>
      <p:grpSp>
        <p:nvGrpSpPr>
          <p:cNvPr id="15" name="Grupo 14"/>
          <p:cNvGrpSpPr/>
          <p:nvPr/>
        </p:nvGrpSpPr>
        <p:grpSpPr>
          <a:xfrm>
            <a:off x="-1" y="5694518"/>
            <a:ext cx="12192001" cy="1191293"/>
            <a:chOff x="-1" y="5694518"/>
            <a:chExt cx="12192001" cy="1191293"/>
          </a:xfrm>
        </p:grpSpPr>
        <p:sp>
          <p:nvSpPr>
            <p:cNvPr id="5" name="Ondulado duplo 15"/>
            <p:cNvSpPr/>
            <p:nvPr/>
          </p:nvSpPr>
          <p:spPr>
            <a:xfrm>
              <a:off x="7416704" y="5712596"/>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Ondulado duplo 15"/>
            <p:cNvSpPr/>
            <p:nvPr/>
          </p:nvSpPr>
          <p:spPr>
            <a:xfrm>
              <a:off x="3708352" y="5701464"/>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Ondulado duplo 15"/>
            <p:cNvSpPr/>
            <p:nvPr/>
          </p:nvSpPr>
          <p:spPr>
            <a:xfrm>
              <a:off x="-1" y="5701464"/>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Ondulado duplo 15"/>
            <p:cNvSpPr/>
            <p:nvPr/>
          </p:nvSpPr>
          <p:spPr>
            <a:xfrm>
              <a:off x="11125056" y="5694518"/>
              <a:ext cx="1066944" cy="1191293"/>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86235 h 1478405"/>
                <a:gd name="connsiteX1" fmla="*/ 1080799 w 3708352"/>
                <a:gd name="connsiteY1" fmla="*/ 142426 h 1478405"/>
                <a:gd name="connsiteX2" fmla="*/ 1854176 w 3708352"/>
                <a:gd name="connsiteY2" fmla="*/ 86235 h 1478405"/>
                <a:gd name="connsiteX3" fmla="*/ 3708352 w 3708352"/>
                <a:gd name="connsiteY3" fmla="*/ 86235 h 1478405"/>
                <a:gd name="connsiteX4" fmla="*/ 3708351 w 3708352"/>
                <a:gd name="connsiteY4" fmla="*/ 1478405 h 1478405"/>
                <a:gd name="connsiteX5" fmla="*/ 0 w 3708352"/>
                <a:gd name="connsiteY5" fmla="*/ 1478405 h 1478405"/>
                <a:gd name="connsiteX6" fmla="*/ 0 w 3708352"/>
                <a:gd name="connsiteY6" fmla="*/ 86235 h 1478405"/>
                <a:gd name="connsiteX0" fmla="*/ 0 w 3708352"/>
                <a:gd name="connsiteY0" fmla="*/ 146502 h 1538672"/>
                <a:gd name="connsiteX1" fmla="*/ 1080799 w 3708352"/>
                <a:gd name="connsiteY1" fmla="*/ 202693 h 1538672"/>
                <a:gd name="connsiteX2" fmla="*/ 1854176 w 3708352"/>
                <a:gd name="connsiteY2" fmla="*/ 146502 h 1538672"/>
                <a:gd name="connsiteX3" fmla="*/ 3708352 w 3708352"/>
                <a:gd name="connsiteY3" fmla="*/ 146502 h 1538672"/>
                <a:gd name="connsiteX4" fmla="*/ 3708351 w 3708352"/>
                <a:gd name="connsiteY4" fmla="*/ 1538672 h 1538672"/>
                <a:gd name="connsiteX5" fmla="*/ 0 w 3708352"/>
                <a:gd name="connsiteY5" fmla="*/ 1538672 h 1538672"/>
                <a:gd name="connsiteX6" fmla="*/ 0 w 3708352"/>
                <a:gd name="connsiteY6" fmla="*/ 146502 h 1538672"/>
                <a:gd name="connsiteX0" fmla="*/ 0 w 3708352"/>
                <a:gd name="connsiteY0" fmla="*/ 146502 h 1538672"/>
                <a:gd name="connsiteX1" fmla="*/ 1080799 w 3708352"/>
                <a:gd name="connsiteY1" fmla="*/ 202693 h 1538672"/>
                <a:gd name="connsiteX2" fmla="*/ 3708352 w 3708352"/>
                <a:gd name="connsiteY2" fmla="*/ 146502 h 1538672"/>
                <a:gd name="connsiteX3" fmla="*/ 3708351 w 3708352"/>
                <a:gd name="connsiteY3" fmla="*/ 1538672 h 1538672"/>
                <a:gd name="connsiteX4" fmla="*/ 0 w 3708352"/>
                <a:gd name="connsiteY4" fmla="*/ 1538672 h 1538672"/>
                <a:gd name="connsiteX5" fmla="*/ 0 w 3708352"/>
                <a:gd name="connsiteY5" fmla="*/ 146502 h 1538672"/>
                <a:gd name="connsiteX0" fmla="*/ 0 w 3718847"/>
                <a:gd name="connsiteY0" fmla="*/ 146502 h 1538672"/>
                <a:gd name="connsiteX1" fmla="*/ 1080799 w 3718847"/>
                <a:gd name="connsiteY1" fmla="*/ 202693 h 1538672"/>
                <a:gd name="connsiteX2" fmla="*/ 3708351 w 3718847"/>
                <a:gd name="connsiteY2" fmla="*/ 1538672 h 1538672"/>
                <a:gd name="connsiteX3" fmla="*/ 0 w 3718847"/>
                <a:gd name="connsiteY3" fmla="*/ 1538672 h 1538672"/>
                <a:gd name="connsiteX4" fmla="*/ 0 w 3718847"/>
                <a:gd name="connsiteY4" fmla="*/ 146502 h 1538672"/>
                <a:gd name="connsiteX0" fmla="*/ 0 w 1407782"/>
                <a:gd name="connsiteY0" fmla="*/ 146502 h 1538672"/>
                <a:gd name="connsiteX1" fmla="*/ 1080799 w 1407782"/>
                <a:gd name="connsiteY1" fmla="*/ 202693 h 1538672"/>
                <a:gd name="connsiteX2" fmla="*/ 1103697 w 1407782"/>
                <a:gd name="connsiteY2" fmla="*/ 1538672 h 1538672"/>
                <a:gd name="connsiteX3" fmla="*/ 0 w 1407782"/>
                <a:gd name="connsiteY3" fmla="*/ 1538672 h 1538672"/>
                <a:gd name="connsiteX4" fmla="*/ 0 w 1407782"/>
                <a:gd name="connsiteY4" fmla="*/ 146502 h 1538672"/>
                <a:gd name="connsiteX0" fmla="*/ 0 w 1364784"/>
                <a:gd name="connsiteY0" fmla="*/ 146502 h 1538672"/>
                <a:gd name="connsiteX1" fmla="*/ 1080799 w 1364784"/>
                <a:gd name="connsiteY1" fmla="*/ 202693 h 1538672"/>
                <a:gd name="connsiteX2" fmla="*/ 1103697 w 1364784"/>
                <a:gd name="connsiteY2" fmla="*/ 1538672 h 1538672"/>
                <a:gd name="connsiteX3" fmla="*/ 0 w 1364784"/>
                <a:gd name="connsiteY3" fmla="*/ 1538672 h 1538672"/>
                <a:gd name="connsiteX4" fmla="*/ 0 w 1364784"/>
                <a:gd name="connsiteY4" fmla="*/ 146502 h 1538672"/>
                <a:gd name="connsiteX0" fmla="*/ 0 w 1109143"/>
                <a:gd name="connsiteY0" fmla="*/ 146502 h 1538672"/>
                <a:gd name="connsiteX1" fmla="*/ 1080799 w 1109143"/>
                <a:gd name="connsiteY1" fmla="*/ 202693 h 1538672"/>
                <a:gd name="connsiteX2" fmla="*/ 1103697 w 1109143"/>
                <a:gd name="connsiteY2" fmla="*/ 1538672 h 1538672"/>
                <a:gd name="connsiteX3" fmla="*/ 0 w 1109143"/>
                <a:gd name="connsiteY3" fmla="*/ 1538672 h 1538672"/>
                <a:gd name="connsiteX4" fmla="*/ 0 w 1109143"/>
                <a:gd name="connsiteY4" fmla="*/ 146502 h 1538672"/>
                <a:gd name="connsiteX0" fmla="*/ 0 w 1092751"/>
                <a:gd name="connsiteY0" fmla="*/ 146502 h 1538672"/>
                <a:gd name="connsiteX1" fmla="*/ 1080799 w 1092751"/>
                <a:gd name="connsiteY1" fmla="*/ 202693 h 1538672"/>
                <a:gd name="connsiteX2" fmla="*/ 1075988 w 1092751"/>
                <a:gd name="connsiteY2" fmla="*/ 1538672 h 1538672"/>
                <a:gd name="connsiteX3" fmla="*/ 0 w 1092751"/>
                <a:gd name="connsiteY3" fmla="*/ 1538672 h 1538672"/>
                <a:gd name="connsiteX4" fmla="*/ 0 w 1092751"/>
                <a:gd name="connsiteY4" fmla="*/ 146502 h 1538672"/>
                <a:gd name="connsiteX0" fmla="*/ 0 w 1082211"/>
                <a:gd name="connsiteY0" fmla="*/ 146502 h 1538672"/>
                <a:gd name="connsiteX1" fmla="*/ 1080799 w 1082211"/>
                <a:gd name="connsiteY1" fmla="*/ 202693 h 1538672"/>
                <a:gd name="connsiteX2" fmla="*/ 1075988 w 1082211"/>
                <a:gd name="connsiteY2" fmla="*/ 1538672 h 1538672"/>
                <a:gd name="connsiteX3" fmla="*/ 0 w 1082211"/>
                <a:gd name="connsiteY3" fmla="*/ 1538672 h 1538672"/>
                <a:gd name="connsiteX4" fmla="*/ 0 w 1082211"/>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188929 h 1538672"/>
                <a:gd name="connsiteX4" fmla="*/ 0 w 1080799"/>
                <a:gd name="connsiteY4" fmla="*/ 146502 h 1538672"/>
                <a:gd name="connsiteX0" fmla="*/ 0 w 1080799"/>
                <a:gd name="connsiteY0" fmla="*/ 146502 h 1202918"/>
                <a:gd name="connsiteX1" fmla="*/ 1080799 w 1080799"/>
                <a:gd name="connsiteY1" fmla="*/ 202693 h 1202918"/>
                <a:gd name="connsiteX2" fmla="*/ 1075988 w 1080799"/>
                <a:gd name="connsiteY2" fmla="*/ 1202918 h 1202918"/>
                <a:gd name="connsiteX3" fmla="*/ 0 w 1080799"/>
                <a:gd name="connsiteY3" fmla="*/ 1188929 h 1202918"/>
                <a:gd name="connsiteX4" fmla="*/ 0 w 1080799"/>
                <a:gd name="connsiteY4" fmla="*/ 146502 h 1202918"/>
                <a:gd name="connsiteX0" fmla="*/ 0 w 1075988"/>
                <a:gd name="connsiteY0" fmla="*/ 146502 h 1202918"/>
                <a:gd name="connsiteX1" fmla="*/ 1053090 w 1075988"/>
                <a:gd name="connsiteY1" fmla="*/ 202693 h 1202918"/>
                <a:gd name="connsiteX2" fmla="*/ 1075988 w 1075988"/>
                <a:gd name="connsiteY2" fmla="*/ 1202918 h 1202918"/>
                <a:gd name="connsiteX3" fmla="*/ 0 w 1075988"/>
                <a:gd name="connsiteY3" fmla="*/ 1188929 h 1202918"/>
                <a:gd name="connsiteX4" fmla="*/ 0 w 1075988"/>
                <a:gd name="connsiteY4" fmla="*/ 146502 h 1202918"/>
                <a:gd name="connsiteX0" fmla="*/ 0 w 1053090"/>
                <a:gd name="connsiteY0" fmla="*/ 146502 h 1202918"/>
                <a:gd name="connsiteX1" fmla="*/ 1053090 w 1053090"/>
                <a:gd name="connsiteY1" fmla="*/ 202693 h 1202918"/>
                <a:gd name="connsiteX2" fmla="*/ 1048278 w 1053090"/>
                <a:gd name="connsiteY2" fmla="*/ 1202918 h 1202918"/>
                <a:gd name="connsiteX3" fmla="*/ 0 w 1053090"/>
                <a:gd name="connsiteY3" fmla="*/ 1188929 h 1202918"/>
                <a:gd name="connsiteX4" fmla="*/ 0 w 1053090"/>
                <a:gd name="connsiteY4" fmla="*/ 146502 h 1202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3090" h="1202918">
                  <a:moveTo>
                    <a:pt x="0" y="146502"/>
                  </a:moveTo>
                  <a:cubicBezTo>
                    <a:pt x="249406" y="-76161"/>
                    <a:pt x="550097" y="-35133"/>
                    <a:pt x="1053090" y="202693"/>
                  </a:cubicBezTo>
                  <a:cubicBezTo>
                    <a:pt x="1047693" y="1008300"/>
                    <a:pt x="1048301" y="392685"/>
                    <a:pt x="1048278" y="1202918"/>
                  </a:cubicBezTo>
                  <a:lnTo>
                    <a:pt x="0" y="1188929"/>
                  </a:lnTo>
                  <a:lnTo>
                    <a:pt x="0" y="146502"/>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sp>
        <p:nvSpPr>
          <p:cNvPr id="9" name="Marcador de Posição do Número do Diapositivo 8"/>
          <p:cNvSpPr>
            <a:spLocks noGrp="1"/>
          </p:cNvSpPr>
          <p:nvPr>
            <p:ph type="sldNum" sz="quarter" idx="12"/>
          </p:nvPr>
        </p:nvSpPr>
        <p:spPr>
          <a:xfrm>
            <a:off x="8610600" y="6195042"/>
            <a:ext cx="2743200" cy="526434"/>
          </a:xfrm>
        </p:spPr>
        <p:txBody>
          <a:bodyPr/>
          <a:lstStyle/>
          <a:p>
            <a:fld id="{0B41A958-1C4B-4855-8ABB-ECFBAF21EE7E}" type="slidenum">
              <a:rPr lang="pt-PT" sz="2000" b="1" smtClean="0">
                <a:solidFill>
                  <a:srgbClr val="011D44"/>
                </a:solidFill>
                <a:latin typeface="Arial Black" panose="020B0A04020102020204" pitchFamily="34" charset="0"/>
              </a:rPr>
              <a:t>11</a:t>
            </a:fld>
            <a:endParaRPr lang="pt-PT" b="1" dirty="0">
              <a:solidFill>
                <a:srgbClr val="011D44"/>
              </a:solidFill>
              <a:latin typeface="Arial Black" panose="020B0A04020102020204" pitchFamily="34" charset="0"/>
            </a:endParaRPr>
          </a:p>
        </p:txBody>
      </p:sp>
      <p:sp>
        <p:nvSpPr>
          <p:cNvPr id="11" name="CaixaDeTexto 10"/>
          <p:cNvSpPr txBox="1"/>
          <p:nvPr/>
        </p:nvSpPr>
        <p:spPr>
          <a:xfrm>
            <a:off x="758608" y="5722527"/>
            <a:ext cx="2708564" cy="1200329"/>
          </a:xfrm>
          <a:prstGeom prst="rect">
            <a:avLst/>
          </a:prstGeom>
          <a:noFill/>
        </p:spPr>
        <p:txBody>
          <a:bodyPr wrap="square" rtlCol="0">
            <a:spAutoFit/>
          </a:bodyPr>
          <a:lstStyle/>
          <a:p>
            <a:r>
              <a:rPr lang="pt-PT" sz="7200" dirty="0">
                <a:solidFill>
                  <a:srgbClr val="011D44"/>
                </a:solidFill>
              </a:rPr>
              <a:t>cna</a:t>
            </a:r>
          </a:p>
        </p:txBody>
      </p:sp>
      <p:pic>
        <p:nvPicPr>
          <p:cNvPr id="12" name="Imagem 11"/>
          <p:cNvPicPr>
            <a:picLocks noChangeAspect="1"/>
          </p:cNvPicPr>
          <p:nvPr/>
        </p:nvPicPr>
        <p:blipFill rotWithShape="1">
          <a:blip r:embed="rId2">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8502" r="12224"/>
          <a:stretch/>
        </p:blipFill>
        <p:spPr>
          <a:xfrm>
            <a:off x="-1" y="0"/>
            <a:ext cx="1000141" cy="1261629"/>
          </a:xfrm>
          <a:prstGeom prst="rect">
            <a:avLst/>
          </a:prstGeom>
        </p:spPr>
      </p:pic>
      <p:pic>
        <p:nvPicPr>
          <p:cNvPr id="13" name="Picture 82"/>
          <p:cNvPicPr/>
          <p:nvPr/>
        </p:nvPicPr>
        <p:blipFill>
          <a:blip r:embed="rId3" cstate="print">
            <a:clrChange>
              <a:clrFrom>
                <a:srgbClr val="FFFFFF"/>
              </a:clrFrom>
              <a:clrTo>
                <a:srgbClr val="FFFFFF">
                  <a:alpha val="0"/>
                </a:srgbClr>
              </a:clrTo>
            </a:clrChange>
            <a:biLevel thresh="75000"/>
            <a:extLst>
              <a:ext uri="{BEBA8EAE-BF5A-486C-A8C5-ECC9F3942E4B}">
                <a14:imgProps xmlns:a14="http://schemas.microsoft.com/office/drawing/2010/main">
                  <a14:imgLayer r:embed="rId4">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11125056" y="58737"/>
            <a:ext cx="956108" cy="938790"/>
          </a:xfrm>
          <a:prstGeom prst="rect">
            <a:avLst/>
          </a:prstGeom>
          <a:noFill/>
          <a:ln>
            <a:noFill/>
          </a:ln>
        </p:spPr>
      </p:pic>
      <p:sp>
        <p:nvSpPr>
          <p:cNvPr id="3" name="Rectangle 2"/>
          <p:cNvSpPr/>
          <p:nvPr/>
        </p:nvSpPr>
        <p:spPr>
          <a:xfrm>
            <a:off x="436821" y="1568017"/>
            <a:ext cx="11014621" cy="2316019"/>
          </a:xfrm>
          <a:prstGeom prst="rect">
            <a:avLst/>
          </a:prstGeom>
        </p:spPr>
        <p:txBody>
          <a:bodyPr wrap="square">
            <a:spAutoFit/>
          </a:bodyPr>
          <a:lstStyle/>
          <a:p>
            <a:pPr algn="just">
              <a:spcBef>
                <a:spcPts val="300"/>
              </a:spcBef>
            </a:pPr>
            <a:r>
              <a:rPr lang="pt-PT" b="1" dirty="0" smtClean="0">
                <a:solidFill>
                  <a:schemeClr val="accent6"/>
                </a:solidFill>
              </a:rPr>
              <a:t>Composição química das água subterrâneas</a:t>
            </a:r>
          </a:p>
          <a:p>
            <a:pPr algn="just">
              <a:spcBef>
                <a:spcPts val="300"/>
              </a:spcBef>
            </a:pPr>
            <a:endParaRPr lang="pt-PT" sz="1700" dirty="0" smtClean="0"/>
          </a:p>
          <a:p>
            <a:pPr algn="just">
              <a:spcBef>
                <a:spcPts val="300"/>
              </a:spcBef>
            </a:pPr>
            <a:r>
              <a:rPr lang="pt-PT" sz="1700" dirty="0" smtClean="0"/>
              <a:t>Outro parâmetro igualmente importante na caracterização da água é a sua dureza. Esta propriedade da água reflete o teu teor global em iões </a:t>
            </a:r>
            <a:r>
              <a:rPr lang="pt-PT" sz="1700" dirty="0" err="1" smtClean="0"/>
              <a:t>alcalino-terrosos</a:t>
            </a:r>
            <a:r>
              <a:rPr lang="pt-PT" sz="1700" dirty="0" smtClean="0"/>
              <a:t>, essencialmente de cálcio e magnésio. A </a:t>
            </a:r>
            <a:r>
              <a:rPr lang="pt-PT" sz="1700" b="1" dirty="0" smtClean="0">
                <a:solidFill>
                  <a:schemeClr val="accent6"/>
                </a:solidFill>
              </a:rPr>
              <a:t>dureza da água </a:t>
            </a:r>
            <a:r>
              <a:rPr lang="pt-PT" sz="1700" dirty="0" smtClean="0"/>
              <a:t>é, geralmente, expressa em mg/l de CaCO</a:t>
            </a:r>
            <a:r>
              <a:rPr lang="pt-PT" sz="1700" baseline="-25000" dirty="0" smtClean="0"/>
              <a:t>3</a:t>
            </a:r>
            <a:r>
              <a:rPr lang="pt-PT" sz="1700" dirty="0" smtClean="0"/>
              <a:t>.</a:t>
            </a:r>
          </a:p>
          <a:p>
            <a:pPr algn="just">
              <a:spcBef>
                <a:spcPts val="300"/>
              </a:spcBef>
            </a:pPr>
            <a:r>
              <a:rPr lang="pt-PT" sz="1700" dirty="0" smtClean="0"/>
              <a:t>De uma forma prática, pode verificar-se que uma água é dura quando necessita de quantidades consideráveis de sabão para produzir espuma. As águas duram ocasionam alguns problemas, uma vez que devido ao calor tendem a formar-se incrustações de carbonatos, o que pode levar à destruição de caldeiras e de outros aparelhos. </a:t>
            </a:r>
            <a:endParaRPr lang="pt-PT" sz="1700" dirty="0"/>
          </a:p>
        </p:txBody>
      </p:sp>
      <p:sp>
        <p:nvSpPr>
          <p:cNvPr id="16" name="Marcador de Posição de Conteúdo 2"/>
          <p:cNvSpPr txBox="1">
            <a:spLocks/>
          </p:cNvSpPr>
          <p:nvPr/>
        </p:nvSpPr>
        <p:spPr>
          <a:xfrm>
            <a:off x="3763624" y="5423220"/>
            <a:ext cx="4008776" cy="7718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pt-PT" sz="1200" b="1" dirty="0" smtClean="0">
                <a:solidFill>
                  <a:schemeClr val="bg2">
                    <a:lumMod val="50000"/>
                  </a:schemeClr>
                </a:solidFill>
                <a:sym typeface="Wingdings" panose="05000000000000000000" pitchFamily="2" charset="2"/>
              </a:rPr>
              <a:t>Figura </a:t>
            </a:r>
            <a:r>
              <a:rPr lang="pt-PT" sz="1200" b="1" dirty="0" smtClean="0">
                <a:solidFill>
                  <a:schemeClr val="bg2">
                    <a:lumMod val="50000"/>
                  </a:schemeClr>
                </a:solidFill>
                <a:sym typeface="Wingdings" panose="05000000000000000000" pitchFamily="2" charset="2"/>
              </a:rPr>
              <a:t>7 </a:t>
            </a:r>
            <a:r>
              <a:rPr lang="pt-PT" sz="1200" b="1" dirty="0" smtClean="0">
                <a:solidFill>
                  <a:schemeClr val="bg2">
                    <a:lumMod val="50000"/>
                  </a:schemeClr>
                </a:solidFill>
                <a:sym typeface="Wingdings" panose="05000000000000000000" pitchFamily="2" charset="2"/>
              </a:rPr>
              <a:t>– </a:t>
            </a:r>
            <a:r>
              <a:rPr lang="pt-PT" sz="1200" dirty="0" smtClean="0">
                <a:solidFill>
                  <a:schemeClr val="bg2">
                    <a:lumMod val="50000"/>
                  </a:schemeClr>
                </a:solidFill>
                <a:sym typeface="Wingdings" panose="05000000000000000000" pitchFamily="2" charset="2"/>
              </a:rPr>
              <a:t>Alguns problemas ocasionados por águas duras.</a:t>
            </a:r>
            <a:endParaRPr lang="pt-PT" sz="900" dirty="0">
              <a:sym typeface="Wingdings" panose="05000000000000000000" pitchFamily="2" charset="2"/>
            </a:endParaRPr>
          </a:p>
        </p:txBody>
      </p:sp>
      <p:pic>
        <p:nvPicPr>
          <p:cNvPr id="6146" name="Picture 2" descr="http://static.wixstatic.com/media/c4f34d_4ff3ce969d754d028a44ede3ad12be2a.png/v1/fill/w_486,h_325,al_c,lg_1/c4f34d_4ff3ce969d754d028a44ede3ad12be2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7682" y="3884036"/>
            <a:ext cx="2250574" cy="150501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mundoeducacao.bol.uol.com.br/upload/conteudo/images/pia(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70251" y="3884037"/>
            <a:ext cx="2171090" cy="1505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8867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00140" y="365125"/>
            <a:ext cx="10353660" cy="1325563"/>
          </a:xfrm>
        </p:spPr>
        <p:txBody>
          <a:bodyPr/>
          <a:lstStyle/>
          <a:p>
            <a:r>
              <a:rPr lang="pt-PT" dirty="0" smtClean="0">
                <a:solidFill>
                  <a:srgbClr val="011D44"/>
                </a:solidFill>
              </a:rPr>
              <a:t>Gestão Sustentável das Águas Subterrâneas</a:t>
            </a:r>
            <a:endParaRPr lang="pt-PT" dirty="0">
              <a:solidFill>
                <a:srgbClr val="011D44"/>
              </a:solidFill>
            </a:endParaRPr>
          </a:p>
        </p:txBody>
      </p:sp>
      <p:grpSp>
        <p:nvGrpSpPr>
          <p:cNvPr id="15" name="Grupo 14"/>
          <p:cNvGrpSpPr/>
          <p:nvPr/>
        </p:nvGrpSpPr>
        <p:grpSpPr>
          <a:xfrm>
            <a:off x="-1" y="5694518"/>
            <a:ext cx="12192001" cy="1191293"/>
            <a:chOff x="-1" y="5694518"/>
            <a:chExt cx="12192001" cy="1191293"/>
          </a:xfrm>
        </p:grpSpPr>
        <p:sp>
          <p:nvSpPr>
            <p:cNvPr id="5" name="Ondulado duplo 15"/>
            <p:cNvSpPr/>
            <p:nvPr/>
          </p:nvSpPr>
          <p:spPr>
            <a:xfrm>
              <a:off x="7416704" y="5712596"/>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Ondulado duplo 15"/>
            <p:cNvSpPr/>
            <p:nvPr/>
          </p:nvSpPr>
          <p:spPr>
            <a:xfrm>
              <a:off x="3708352" y="5701464"/>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Ondulado duplo 15"/>
            <p:cNvSpPr/>
            <p:nvPr/>
          </p:nvSpPr>
          <p:spPr>
            <a:xfrm>
              <a:off x="-1" y="5701464"/>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Ondulado duplo 15"/>
            <p:cNvSpPr/>
            <p:nvPr/>
          </p:nvSpPr>
          <p:spPr>
            <a:xfrm>
              <a:off x="11125056" y="5694518"/>
              <a:ext cx="1066944" cy="1191293"/>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86235 h 1478405"/>
                <a:gd name="connsiteX1" fmla="*/ 1080799 w 3708352"/>
                <a:gd name="connsiteY1" fmla="*/ 142426 h 1478405"/>
                <a:gd name="connsiteX2" fmla="*/ 1854176 w 3708352"/>
                <a:gd name="connsiteY2" fmla="*/ 86235 h 1478405"/>
                <a:gd name="connsiteX3" fmla="*/ 3708352 w 3708352"/>
                <a:gd name="connsiteY3" fmla="*/ 86235 h 1478405"/>
                <a:gd name="connsiteX4" fmla="*/ 3708351 w 3708352"/>
                <a:gd name="connsiteY4" fmla="*/ 1478405 h 1478405"/>
                <a:gd name="connsiteX5" fmla="*/ 0 w 3708352"/>
                <a:gd name="connsiteY5" fmla="*/ 1478405 h 1478405"/>
                <a:gd name="connsiteX6" fmla="*/ 0 w 3708352"/>
                <a:gd name="connsiteY6" fmla="*/ 86235 h 1478405"/>
                <a:gd name="connsiteX0" fmla="*/ 0 w 3708352"/>
                <a:gd name="connsiteY0" fmla="*/ 146502 h 1538672"/>
                <a:gd name="connsiteX1" fmla="*/ 1080799 w 3708352"/>
                <a:gd name="connsiteY1" fmla="*/ 202693 h 1538672"/>
                <a:gd name="connsiteX2" fmla="*/ 1854176 w 3708352"/>
                <a:gd name="connsiteY2" fmla="*/ 146502 h 1538672"/>
                <a:gd name="connsiteX3" fmla="*/ 3708352 w 3708352"/>
                <a:gd name="connsiteY3" fmla="*/ 146502 h 1538672"/>
                <a:gd name="connsiteX4" fmla="*/ 3708351 w 3708352"/>
                <a:gd name="connsiteY4" fmla="*/ 1538672 h 1538672"/>
                <a:gd name="connsiteX5" fmla="*/ 0 w 3708352"/>
                <a:gd name="connsiteY5" fmla="*/ 1538672 h 1538672"/>
                <a:gd name="connsiteX6" fmla="*/ 0 w 3708352"/>
                <a:gd name="connsiteY6" fmla="*/ 146502 h 1538672"/>
                <a:gd name="connsiteX0" fmla="*/ 0 w 3708352"/>
                <a:gd name="connsiteY0" fmla="*/ 146502 h 1538672"/>
                <a:gd name="connsiteX1" fmla="*/ 1080799 w 3708352"/>
                <a:gd name="connsiteY1" fmla="*/ 202693 h 1538672"/>
                <a:gd name="connsiteX2" fmla="*/ 3708352 w 3708352"/>
                <a:gd name="connsiteY2" fmla="*/ 146502 h 1538672"/>
                <a:gd name="connsiteX3" fmla="*/ 3708351 w 3708352"/>
                <a:gd name="connsiteY3" fmla="*/ 1538672 h 1538672"/>
                <a:gd name="connsiteX4" fmla="*/ 0 w 3708352"/>
                <a:gd name="connsiteY4" fmla="*/ 1538672 h 1538672"/>
                <a:gd name="connsiteX5" fmla="*/ 0 w 3708352"/>
                <a:gd name="connsiteY5" fmla="*/ 146502 h 1538672"/>
                <a:gd name="connsiteX0" fmla="*/ 0 w 3718847"/>
                <a:gd name="connsiteY0" fmla="*/ 146502 h 1538672"/>
                <a:gd name="connsiteX1" fmla="*/ 1080799 w 3718847"/>
                <a:gd name="connsiteY1" fmla="*/ 202693 h 1538672"/>
                <a:gd name="connsiteX2" fmla="*/ 3708351 w 3718847"/>
                <a:gd name="connsiteY2" fmla="*/ 1538672 h 1538672"/>
                <a:gd name="connsiteX3" fmla="*/ 0 w 3718847"/>
                <a:gd name="connsiteY3" fmla="*/ 1538672 h 1538672"/>
                <a:gd name="connsiteX4" fmla="*/ 0 w 3718847"/>
                <a:gd name="connsiteY4" fmla="*/ 146502 h 1538672"/>
                <a:gd name="connsiteX0" fmla="*/ 0 w 1407782"/>
                <a:gd name="connsiteY0" fmla="*/ 146502 h 1538672"/>
                <a:gd name="connsiteX1" fmla="*/ 1080799 w 1407782"/>
                <a:gd name="connsiteY1" fmla="*/ 202693 h 1538672"/>
                <a:gd name="connsiteX2" fmla="*/ 1103697 w 1407782"/>
                <a:gd name="connsiteY2" fmla="*/ 1538672 h 1538672"/>
                <a:gd name="connsiteX3" fmla="*/ 0 w 1407782"/>
                <a:gd name="connsiteY3" fmla="*/ 1538672 h 1538672"/>
                <a:gd name="connsiteX4" fmla="*/ 0 w 1407782"/>
                <a:gd name="connsiteY4" fmla="*/ 146502 h 1538672"/>
                <a:gd name="connsiteX0" fmla="*/ 0 w 1364784"/>
                <a:gd name="connsiteY0" fmla="*/ 146502 h 1538672"/>
                <a:gd name="connsiteX1" fmla="*/ 1080799 w 1364784"/>
                <a:gd name="connsiteY1" fmla="*/ 202693 h 1538672"/>
                <a:gd name="connsiteX2" fmla="*/ 1103697 w 1364784"/>
                <a:gd name="connsiteY2" fmla="*/ 1538672 h 1538672"/>
                <a:gd name="connsiteX3" fmla="*/ 0 w 1364784"/>
                <a:gd name="connsiteY3" fmla="*/ 1538672 h 1538672"/>
                <a:gd name="connsiteX4" fmla="*/ 0 w 1364784"/>
                <a:gd name="connsiteY4" fmla="*/ 146502 h 1538672"/>
                <a:gd name="connsiteX0" fmla="*/ 0 w 1109143"/>
                <a:gd name="connsiteY0" fmla="*/ 146502 h 1538672"/>
                <a:gd name="connsiteX1" fmla="*/ 1080799 w 1109143"/>
                <a:gd name="connsiteY1" fmla="*/ 202693 h 1538672"/>
                <a:gd name="connsiteX2" fmla="*/ 1103697 w 1109143"/>
                <a:gd name="connsiteY2" fmla="*/ 1538672 h 1538672"/>
                <a:gd name="connsiteX3" fmla="*/ 0 w 1109143"/>
                <a:gd name="connsiteY3" fmla="*/ 1538672 h 1538672"/>
                <a:gd name="connsiteX4" fmla="*/ 0 w 1109143"/>
                <a:gd name="connsiteY4" fmla="*/ 146502 h 1538672"/>
                <a:gd name="connsiteX0" fmla="*/ 0 w 1092751"/>
                <a:gd name="connsiteY0" fmla="*/ 146502 h 1538672"/>
                <a:gd name="connsiteX1" fmla="*/ 1080799 w 1092751"/>
                <a:gd name="connsiteY1" fmla="*/ 202693 h 1538672"/>
                <a:gd name="connsiteX2" fmla="*/ 1075988 w 1092751"/>
                <a:gd name="connsiteY2" fmla="*/ 1538672 h 1538672"/>
                <a:gd name="connsiteX3" fmla="*/ 0 w 1092751"/>
                <a:gd name="connsiteY3" fmla="*/ 1538672 h 1538672"/>
                <a:gd name="connsiteX4" fmla="*/ 0 w 1092751"/>
                <a:gd name="connsiteY4" fmla="*/ 146502 h 1538672"/>
                <a:gd name="connsiteX0" fmla="*/ 0 w 1082211"/>
                <a:gd name="connsiteY0" fmla="*/ 146502 h 1538672"/>
                <a:gd name="connsiteX1" fmla="*/ 1080799 w 1082211"/>
                <a:gd name="connsiteY1" fmla="*/ 202693 h 1538672"/>
                <a:gd name="connsiteX2" fmla="*/ 1075988 w 1082211"/>
                <a:gd name="connsiteY2" fmla="*/ 1538672 h 1538672"/>
                <a:gd name="connsiteX3" fmla="*/ 0 w 1082211"/>
                <a:gd name="connsiteY3" fmla="*/ 1538672 h 1538672"/>
                <a:gd name="connsiteX4" fmla="*/ 0 w 1082211"/>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188929 h 1538672"/>
                <a:gd name="connsiteX4" fmla="*/ 0 w 1080799"/>
                <a:gd name="connsiteY4" fmla="*/ 146502 h 1538672"/>
                <a:gd name="connsiteX0" fmla="*/ 0 w 1080799"/>
                <a:gd name="connsiteY0" fmla="*/ 146502 h 1202918"/>
                <a:gd name="connsiteX1" fmla="*/ 1080799 w 1080799"/>
                <a:gd name="connsiteY1" fmla="*/ 202693 h 1202918"/>
                <a:gd name="connsiteX2" fmla="*/ 1075988 w 1080799"/>
                <a:gd name="connsiteY2" fmla="*/ 1202918 h 1202918"/>
                <a:gd name="connsiteX3" fmla="*/ 0 w 1080799"/>
                <a:gd name="connsiteY3" fmla="*/ 1188929 h 1202918"/>
                <a:gd name="connsiteX4" fmla="*/ 0 w 1080799"/>
                <a:gd name="connsiteY4" fmla="*/ 146502 h 1202918"/>
                <a:gd name="connsiteX0" fmla="*/ 0 w 1075988"/>
                <a:gd name="connsiteY0" fmla="*/ 146502 h 1202918"/>
                <a:gd name="connsiteX1" fmla="*/ 1053090 w 1075988"/>
                <a:gd name="connsiteY1" fmla="*/ 202693 h 1202918"/>
                <a:gd name="connsiteX2" fmla="*/ 1075988 w 1075988"/>
                <a:gd name="connsiteY2" fmla="*/ 1202918 h 1202918"/>
                <a:gd name="connsiteX3" fmla="*/ 0 w 1075988"/>
                <a:gd name="connsiteY3" fmla="*/ 1188929 h 1202918"/>
                <a:gd name="connsiteX4" fmla="*/ 0 w 1075988"/>
                <a:gd name="connsiteY4" fmla="*/ 146502 h 1202918"/>
                <a:gd name="connsiteX0" fmla="*/ 0 w 1053090"/>
                <a:gd name="connsiteY0" fmla="*/ 146502 h 1202918"/>
                <a:gd name="connsiteX1" fmla="*/ 1053090 w 1053090"/>
                <a:gd name="connsiteY1" fmla="*/ 202693 h 1202918"/>
                <a:gd name="connsiteX2" fmla="*/ 1048278 w 1053090"/>
                <a:gd name="connsiteY2" fmla="*/ 1202918 h 1202918"/>
                <a:gd name="connsiteX3" fmla="*/ 0 w 1053090"/>
                <a:gd name="connsiteY3" fmla="*/ 1188929 h 1202918"/>
                <a:gd name="connsiteX4" fmla="*/ 0 w 1053090"/>
                <a:gd name="connsiteY4" fmla="*/ 146502 h 1202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3090" h="1202918">
                  <a:moveTo>
                    <a:pt x="0" y="146502"/>
                  </a:moveTo>
                  <a:cubicBezTo>
                    <a:pt x="249406" y="-76161"/>
                    <a:pt x="550097" y="-35133"/>
                    <a:pt x="1053090" y="202693"/>
                  </a:cubicBezTo>
                  <a:cubicBezTo>
                    <a:pt x="1047693" y="1008300"/>
                    <a:pt x="1048301" y="392685"/>
                    <a:pt x="1048278" y="1202918"/>
                  </a:cubicBezTo>
                  <a:lnTo>
                    <a:pt x="0" y="1188929"/>
                  </a:lnTo>
                  <a:lnTo>
                    <a:pt x="0" y="146502"/>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sp>
        <p:nvSpPr>
          <p:cNvPr id="9" name="Marcador de Posição do Número do Diapositivo 8"/>
          <p:cNvSpPr>
            <a:spLocks noGrp="1"/>
          </p:cNvSpPr>
          <p:nvPr>
            <p:ph type="sldNum" sz="quarter" idx="12"/>
          </p:nvPr>
        </p:nvSpPr>
        <p:spPr>
          <a:xfrm>
            <a:off x="8610600" y="6195042"/>
            <a:ext cx="2743200" cy="526434"/>
          </a:xfrm>
        </p:spPr>
        <p:txBody>
          <a:bodyPr/>
          <a:lstStyle/>
          <a:p>
            <a:fld id="{0B41A958-1C4B-4855-8ABB-ECFBAF21EE7E}" type="slidenum">
              <a:rPr lang="pt-PT" sz="2000" b="1" smtClean="0">
                <a:solidFill>
                  <a:srgbClr val="011D44"/>
                </a:solidFill>
                <a:latin typeface="Arial Black" panose="020B0A04020102020204" pitchFamily="34" charset="0"/>
              </a:rPr>
              <a:t>12</a:t>
            </a:fld>
            <a:endParaRPr lang="pt-PT" b="1" dirty="0">
              <a:solidFill>
                <a:srgbClr val="011D44"/>
              </a:solidFill>
              <a:latin typeface="Arial Black" panose="020B0A04020102020204" pitchFamily="34" charset="0"/>
            </a:endParaRPr>
          </a:p>
        </p:txBody>
      </p:sp>
      <p:sp>
        <p:nvSpPr>
          <p:cNvPr id="11" name="CaixaDeTexto 10"/>
          <p:cNvSpPr txBox="1"/>
          <p:nvPr/>
        </p:nvSpPr>
        <p:spPr>
          <a:xfrm>
            <a:off x="758608" y="5722527"/>
            <a:ext cx="2708564" cy="1200329"/>
          </a:xfrm>
          <a:prstGeom prst="rect">
            <a:avLst/>
          </a:prstGeom>
          <a:noFill/>
        </p:spPr>
        <p:txBody>
          <a:bodyPr wrap="square" rtlCol="0">
            <a:spAutoFit/>
          </a:bodyPr>
          <a:lstStyle/>
          <a:p>
            <a:r>
              <a:rPr lang="pt-PT" sz="7200" dirty="0">
                <a:solidFill>
                  <a:srgbClr val="011D44"/>
                </a:solidFill>
              </a:rPr>
              <a:t>cna</a:t>
            </a:r>
          </a:p>
        </p:txBody>
      </p:sp>
      <p:pic>
        <p:nvPicPr>
          <p:cNvPr id="12" name="Imagem 11"/>
          <p:cNvPicPr>
            <a:picLocks noChangeAspect="1"/>
          </p:cNvPicPr>
          <p:nvPr/>
        </p:nvPicPr>
        <p:blipFill rotWithShape="1">
          <a:blip r:embed="rId2">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8502" r="12224"/>
          <a:stretch/>
        </p:blipFill>
        <p:spPr>
          <a:xfrm>
            <a:off x="-1" y="0"/>
            <a:ext cx="1000141" cy="1261629"/>
          </a:xfrm>
          <a:prstGeom prst="rect">
            <a:avLst/>
          </a:prstGeom>
        </p:spPr>
      </p:pic>
      <p:pic>
        <p:nvPicPr>
          <p:cNvPr id="13" name="Picture 82"/>
          <p:cNvPicPr/>
          <p:nvPr/>
        </p:nvPicPr>
        <p:blipFill>
          <a:blip r:embed="rId3" cstate="print">
            <a:clrChange>
              <a:clrFrom>
                <a:srgbClr val="FFFFFF"/>
              </a:clrFrom>
              <a:clrTo>
                <a:srgbClr val="FFFFFF">
                  <a:alpha val="0"/>
                </a:srgbClr>
              </a:clrTo>
            </a:clrChange>
            <a:biLevel thresh="75000"/>
            <a:extLst>
              <a:ext uri="{BEBA8EAE-BF5A-486C-A8C5-ECC9F3942E4B}">
                <a14:imgProps xmlns:a14="http://schemas.microsoft.com/office/drawing/2010/main">
                  <a14:imgLayer r:embed="rId4">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11125056" y="58737"/>
            <a:ext cx="956108" cy="938790"/>
          </a:xfrm>
          <a:prstGeom prst="rect">
            <a:avLst/>
          </a:prstGeom>
          <a:noFill/>
          <a:ln>
            <a:noFill/>
          </a:ln>
        </p:spPr>
      </p:pic>
      <p:sp>
        <p:nvSpPr>
          <p:cNvPr id="3" name="Rectangle 2"/>
          <p:cNvSpPr/>
          <p:nvPr/>
        </p:nvSpPr>
        <p:spPr>
          <a:xfrm>
            <a:off x="500069" y="1901007"/>
            <a:ext cx="5668144" cy="3093154"/>
          </a:xfrm>
          <a:prstGeom prst="rect">
            <a:avLst/>
          </a:prstGeom>
        </p:spPr>
        <p:txBody>
          <a:bodyPr wrap="square">
            <a:spAutoFit/>
          </a:bodyPr>
          <a:lstStyle/>
          <a:p>
            <a:pPr algn="just">
              <a:spcBef>
                <a:spcPts val="300"/>
              </a:spcBef>
            </a:pPr>
            <a:r>
              <a:rPr lang="pt-PT" sz="1750" dirty="0" smtClean="0"/>
              <a:t>Uma das questões vitais que se enfrenta no início do século XXI é a de procurar encontrar uma gestão sustentável dos recursos naturais e em especial das águas subterrâneas.</a:t>
            </a:r>
          </a:p>
          <a:p>
            <a:pPr algn="just">
              <a:spcBef>
                <a:spcPts val="300"/>
              </a:spcBef>
            </a:pPr>
            <a:r>
              <a:rPr lang="pt-PT" sz="1750" dirty="0" smtClean="0"/>
              <a:t>As atividades antrópicas podem introduzir impactes negativos muito diversificados e significativos na composição das águas subterrâneas. Por exemplo, a extração de água subterrânea de forma não controlada nos aquíferos costeiros pode levar à sua degradação. A extração de água doce nestes sistemas pode provocar a entrada de água salgada no aquífero tornando-o, deste modo, impróprio para o fornecimento de água às populações.</a:t>
            </a:r>
            <a:endParaRPr lang="pt-PT" sz="1750" dirty="0"/>
          </a:p>
        </p:txBody>
      </p:sp>
      <p:sp>
        <p:nvSpPr>
          <p:cNvPr id="16" name="Marcador de Posição de Conteúdo 2"/>
          <p:cNvSpPr txBox="1">
            <a:spLocks/>
          </p:cNvSpPr>
          <p:nvPr/>
        </p:nvSpPr>
        <p:spPr>
          <a:xfrm>
            <a:off x="6668283" y="5454684"/>
            <a:ext cx="4894657" cy="7718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pt-PT" sz="1200" b="1" dirty="0" smtClean="0">
                <a:solidFill>
                  <a:schemeClr val="bg2">
                    <a:lumMod val="50000"/>
                  </a:schemeClr>
                </a:solidFill>
                <a:sym typeface="Wingdings" panose="05000000000000000000" pitchFamily="2" charset="2"/>
              </a:rPr>
              <a:t>Figura </a:t>
            </a:r>
            <a:r>
              <a:rPr lang="pt-PT" sz="1200" b="1" dirty="0" smtClean="0">
                <a:solidFill>
                  <a:schemeClr val="bg2">
                    <a:lumMod val="50000"/>
                  </a:schemeClr>
                </a:solidFill>
                <a:sym typeface="Wingdings" panose="05000000000000000000" pitchFamily="2" charset="2"/>
              </a:rPr>
              <a:t>8 </a:t>
            </a:r>
            <a:r>
              <a:rPr lang="pt-PT" sz="1200" b="1" dirty="0" smtClean="0">
                <a:solidFill>
                  <a:schemeClr val="bg2">
                    <a:lumMod val="50000"/>
                  </a:schemeClr>
                </a:solidFill>
                <a:sym typeface="Wingdings" panose="05000000000000000000" pitchFamily="2" charset="2"/>
              </a:rPr>
              <a:t>– </a:t>
            </a:r>
            <a:r>
              <a:rPr lang="pt-PT" sz="1200" dirty="0" smtClean="0">
                <a:solidFill>
                  <a:schemeClr val="bg2">
                    <a:lumMod val="50000"/>
                  </a:schemeClr>
                </a:solidFill>
                <a:sym typeface="Wingdings" panose="05000000000000000000" pitchFamily="2" charset="2"/>
              </a:rPr>
              <a:t>Poluição da água subterrânea, com diferentes origens.</a:t>
            </a:r>
            <a:endParaRPr lang="pt-PT" sz="900" dirty="0">
              <a:sym typeface="Wingdings" panose="05000000000000000000" pitchFamily="2" charset="2"/>
            </a:endParaRPr>
          </a:p>
        </p:txBody>
      </p:sp>
      <p:pic>
        <p:nvPicPr>
          <p:cNvPr id="7170" name="Picture 2" descr="Imagem representativa da poluição da água subterrânea com diferentes origen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8284" y="1465538"/>
            <a:ext cx="4894657" cy="3989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35207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00140" y="365125"/>
            <a:ext cx="10353660" cy="1325563"/>
          </a:xfrm>
        </p:spPr>
        <p:txBody>
          <a:bodyPr/>
          <a:lstStyle/>
          <a:p>
            <a:r>
              <a:rPr lang="pt-PT" dirty="0" smtClean="0">
                <a:solidFill>
                  <a:srgbClr val="011D44"/>
                </a:solidFill>
              </a:rPr>
              <a:t>Gestão Sustentável das Águas Subterrâneas</a:t>
            </a:r>
            <a:endParaRPr lang="pt-PT" dirty="0">
              <a:solidFill>
                <a:srgbClr val="011D44"/>
              </a:solidFill>
            </a:endParaRPr>
          </a:p>
        </p:txBody>
      </p:sp>
      <p:grpSp>
        <p:nvGrpSpPr>
          <p:cNvPr id="15" name="Grupo 14"/>
          <p:cNvGrpSpPr/>
          <p:nvPr/>
        </p:nvGrpSpPr>
        <p:grpSpPr>
          <a:xfrm>
            <a:off x="-1" y="5694518"/>
            <a:ext cx="12192001" cy="1191293"/>
            <a:chOff x="-1" y="5694518"/>
            <a:chExt cx="12192001" cy="1191293"/>
          </a:xfrm>
        </p:grpSpPr>
        <p:sp>
          <p:nvSpPr>
            <p:cNvPr id="5" name="Ondulado duplo 15"/>
            <p:cNvSpPr/>
            <p:nvPr/>
          </p:nvSpPr>
          <p:spPr>
            <a:xfrm>
              <a:off x="7416704" y="5712596"/>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Ondulado duplo 15"/>
            <p:cNvSpPr/>
            <p:nvPr/>
          </p:nvSpPr>
          <p:spPr>
            <a:xfrm>
              <a:off x="3708352" y="5701464"/>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Ondulado duplo 15"/>
            <p:cNvSpPr/>
            <p:nvPr/>
          </p:nvSpPr>
          <p:spPr>
            <a:xfrm>
              <a:off x="-1" y="5701464"/>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Ondulado duplo 15"/>
            <p:cNvSpPr/>
            <p:nvPr/>
          </p:nvSpPr>
          <p:spPr>
            <a:xfrm>
              <a:off x="11125056" y="5694518"/>
              <a:ext cx="1066944" cy="1191293"/>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86235 h 1478405"/>
                <a:gd name="connsiteX1" fmla="*/ 1080799 w 3708352"/>
                <a:gd name="connsiteY1" fmla="*/ 142426 h 1478405"/>
                <a:gd name="connsiteX2" fmla="*/ 1854176 w 3708352"/>
                <a:gd name="connsiteY2" fmla="*/ 86235 h 1478405"/>
                <a:gd name="connsiteX3" fmla="*/ 3708352 w 3708352"/>
                <a:gd name="connsiteY3" fmla="*/ 86235 h 1478405"/>
                <a:gd name="connsiteX4" fmla="*/ 3708351 w 3708352"/>
                <a:gd name="connsiteY4" fmla="*/ 1478405 h 1478405"/>
                <a:gd name="connsiteX5" fmla="*/ 0 w 3708352"/>
                <a:gd name="connsiteY5" fmla="*/ 1478405 h 1478405"/>
                <a:gd name="connsiteX6" fmla="*/ 0 w 3708352"/>
                <a:gd name="connsiteY6" fmla="*/ 86235 h 1478405"/>
                <a:gd name="connsiteX0" fmla="*/ 0 w 3708352"/>
                <a:gd name="connsiteY0" fmla="*/ 146502 h 1538672"/>
                <a:gd name="connsiteX1" fmla="*/ 1080799 w 3708352"/>
                <a:gd name="connsiteY1" fmla="*/ 202693 h 1538672"/>
                <a:gd name="connsiteX2" fmla="*/ 1854176 w 3708352"/>
                <a:gd name="connsiteY2" fmla="*/ 146502 h 1538672"/>
                <a:gd name="connsiteX3" fmla="*/ 3708352 w 3708352"/>
                <a:gd name="connsiteY3" fmla="*/ 146502 h 1538672"/>
                <a:gd name="connsiteX4" fmla="*/ 3708351 w 3708352"/>
                <a:gd name="connsiteY4" fmla="*/ 1538672 h 1538672"/>
                <a:gd name="connsiteX5" fmla="*/ 0 w 3708352"/>
                <a:gd name="connsiteY5" fmla="*/ 1538672 h 1538672"/>
                <a:gd name="connsiteX6" fmla="*/ 0 w 3708352"/>
                <a:gd name="connsiteY6" fmla="*/ 146502 h 1538672"/>
                <a:gd name="connsiteX0" fmla="*/ 0 w 3708352"/>
                <a:gd name="connsiteY0" fmla="*/ 146502 h 1538672"/>
                <a:gd name="connsiteX1" fmla="*/ 1080799 w 3708352"/>
                <a:gd name="connsiteY1" fmla="*/ 202693 h 1538672"/>
                <a:gd name="connsiteX2" fmla="*/ 3708352 w 3708352"/>
                <a:gd name="connsiteY2" fmla="*/ 146502 h 1538672"/>
                <a:gd name="connsiteX3" fmla="*/ 3708351 w 3708352"/>
                <a:gd name="connsiteY3" fmla="*/ 1538672 h 1538672"/>
                <a:gd name="connsiteX4" fmla="*/ 0 w 3708352"/>
                <a:gd name="connsiteY4" fmla="*/ 1538672 h 1538672"/>
                <a:gd name="connsiteX5" fmla="*/ 0 w 3708352"/>
                <a:gd name="connsiteY5" fmla="*/ 146502 h 1538672"/>
                <a:gd name="connsiteX0" fmla="*/ 0 w 3718847"/>
                <a:gd name="connsiteY0" fmla="*/ 146502 h 1538672"/>
                <a:gd name="connsiteX1" fmla="*/ 1080799 w 3718847"/>
                <a:gd name="connsiteY1" fmla="*/ 202693 h 1538672"/>
                <a:gd name="connsiteX2" fmla="*/ 3708351 w 3718847"/>
                <a:gd name="connsiteY2" fmla="*/ 1538672 h 1538672"/>
                <a:gd name="connsiteX3" fmla="*/ 0 w 3718847"/>
                <a:gd name="connsiteY3" fmla="*/ 1538672 h 1538672"/>
                <a:gd name="connsiteX4" fmla="*/ 0 w 3718847"/>
                <a:gd name="connsiteY4" fmla="*/ 146502 h 1538672"/>
                <a:gd name="connsiteX0" fmla="*/ 0 w 1407782"/>
                <a:gd name="connsiteY0" fmla="*/ 146502 h 1538672"/>
                <a:gd name="connsiteX1" fmla="*/ 1080799 w 1407782"/>
                <a:gd name="connsiteY1" fmla="*/ 202693 h 1538672"/>
                <a:gd name="connsiteX2" fmla="*/ 1103697 w 1407782"/>
                <a:gd name="connsiteY2" fmla="*/ 1538672 h 1538672"/>
                <a:gd name="connsiteX3" fmla="*/ 0 w 1407782"/>
                <a:gd name="connsiteY3" fmla="*/ 1538672 h 1538672"/>
                <a:gd name="connsiteX4" fmla="*/ 0 w 1407782"/>
                <a:gd name="connsiteY4" fmla="*/ 146502 h 1538672"/>
                <a:gd name="connsiteX0" fmla="*/ 0 w 1364784"/>
                <a:gd name="connsiteY0" fmla="*/ 146502 h 1538672"/>
                <a:gd name="connsiteX1" fmla="*/ 1080799 w 1364784"/>
                <a:gd name="connsiteY1" fmla="*/ 202693 h 1538672"/>
                <a:gd name="connsiteX2" fmla="*/ 1103697 w 1364784"/>
                <a:gd name="connsiteY2" fmla="*/ 1538672 h 1538672"/>
                <a:gd name="connsiteX3" fmla="*/ 0 w 1364784"/>
                <a:gd name="connsiteY3" fmla="*/ 1538672 h 1538672"/>
                <a:gd name="connsiteX4" fmla="*/ 0 w 1364784"/>
                <a:gd name="connsiteY4" fmla="*/ 146502 h 1538672"/>
                <a:gd name="connsiteX0" fmla="*/ 0 w 1109143"/>
                <a:gd name="connsiteY0" fmla="*/ 146502 h 1538672"/>
                <a:gd name="connsiteX1" fmla="*/ 1080799 w 1109143"/>
                <a:gd name="connsiteY1" fmla="*/ 202693 h 1538672"/>
                <a:gd name="connsiteX2" fmla="*/ 1103697 w 1109143"/>
                <a:gd name="connsiteY2" fmla="*/ 1538672 h 1538672"/>
                <a:gd name="connsiteX3" fmla="*/ 0 w 1109143"/>
                <a:gd name="connsiteY3" fmla="*/ 1538672 h 1538672"/>
                <a:gd name="connsiteX4" fmla="*/ 0 w 1109143"/>
                <a:gd name="connsiteY4" fmla="*/ 146502 h 1538672"/>
                <a:gd name="connsiteX0" fmla="*/ 0 w 1092751"/>
                <a:gd name="connsiteY0" fmla="*/ 146502 h 1538672"/>
                <a:gd name="connsiteX1" fmla="*/ 1080799 w 1092751"/>
                <a:gd name="connsiteY1" fmla="*/ 202693 h 1538672"/>
                <a:gd name="connsiteX2" fmla="*/ 1075988 w 1092751"/>
                <a:gd name="connsiteY2" fmla="*/ 1538672 h 1538672"/>
                <a:gd name="connsiteX3" fmla="*/ 0 w 1092751"/>
                <a:gd name="connsiteY3" fmla="*/ 1538672 h 1538672"/>
                <a:gd name="connsiteX4" fmla="*/ 0 w 1092751"/>
                <a:gd name="connsiteY4" fmla="*/ 146502 h 1538672"/>
                <a:gd name="connsiteX0" fmla="*/ 0 w 1082211"/>
                <a:gd name="connsiteY0" fmla="*/ 146502 h 1538672"/>
                <a:gd name="connsiteX1" fmla="*/ 1080799 w 1082211"/>
                <a:gd name="connsiteY1" fmla="*/ 202693 h 1538672"/>
                <a:gd name="connsiteX2" fmla="*/ 1075988 w 1082211"/>
                <a:gd name="connsiteY2" fmla="*/ 1538672 h 1538672"/>
                <a:gd name="connsiteX3" fmla="*/ 0 w 1082211"/>
                <a:gd name="connsiteY3" fmla="*/ 1538672 h 1538672"/>
                <a:gd name="connsiteX4" fmla="*/ 0 w 1082211"/>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188929 h 1538672"/>
                <a:gd name="connsiteX4" fmla="*/ 0 w 1080799"/>
                <a:gd name="connsiteY4" fmla="*/ 146502 h 1538672"/>
                <a:gd name="connsiteX0" fmla="*/ 0 w 1080799"/>
                <a:gd name="connsiteY0" fmla="*/ 146502 h 1202918"/>
                <a:gd name="connsiteX1" fmla="*/ 1080799 w 1080799"/>
                <a:gd name="connsiteY1" fmla="*/ 202693 h 1202918"/>
                <a:gd name="connsiteX2" fmla="*/ 1075988 w 1080799"/>
                <a:gd name="connsiteY2" fmla="*/ 1202918 h 1202918"/>
                <a:gd name="connsiteX3" fmla="*/ 0 w 1080799"/>
                <a:gd name="connsiteY3" fmla="*/ 1188929 h 1202918"/>
                <a:gd name="connsiteX4" fmla="*/ 0 w 1080799"/>
                <a:gd name="connsiteY4" fmla="*/ 146502 h 1202918"/>
                <a:gd name="connsiteX0" fmla="*/ 0 w 1075988"/>
                <a:gd name="connsiteY0" fmla="*/ 146502 h 1202918"/>
                <a:gd name="connsiteX1" fmla="*/ 1053090 w 1075988"/>
                <a:gd name="connsiteY1" fmla="*/ 202693 h 1202918"/>
                <a:gd name="connsiteX2" fmla="*/ 1075988 w 1075988"/>
                <a:gd name="connsiteY2" fmla="*/ 1202918 h 1202918"/>
                <a:gd name="connsiteX3" fmla="*/ 0 w 1075988"/>
                <a:gd name="connsiteY3" fmla="*/ 1188929 h 1202918"/>
                <a:gd name="connsiteX4" fmla="*/ 0 w 1075988"/>
                <a:gd name="connsiteY4" fmla="*/ 146502 h 1202918"/>
                <a:gd name="connsiteX0" fmla="*/ 0 w 1053090"/>
                <a:gd name="connsiteY0" fmla="*/ 146502 h 1202918"/>
                <a:gd name="connsiteX1" fmla="*/ 1053090 w 1053090"/>
                <a:gd name="connsiteY1" fmla="*/ 202693 h 1202918"/>
                <a:gd name="connsiteX2" fmla="*/ 1048278 w 1053090"/>
                <a:gd name="connsiteY2" fmla="*/ 1202918 h 1202918"/>
                <a:gd name="connsiteX3" fmla="*/ 0 w 1053090"/>
                <a:gd name="connsiteY3" fmla="*/ 1188929 h 1202918"/>
                <a:gd name="connsiteX4" fmla="*/ 0 w 1053090"/>
                <a:gd name="connsiteY4" fmla="*/ 146502 h 1202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3090" h="1202918">
                  <a:moveTo>
                    <a:pt x="0" y="146502"/>
                  </a:moveTo>
                  <a:cubicBezTo>
                    <a:pt x="249406" y="-76161"/>
                    <a:pt x="550097" y="-35133"/>
                    <a:pt x="1053090" y="202693"/>
                  </a:cubicBezTo>
                  <a:cubicBezTo>
                    <a:pt x="1047693" y="1008300"/>
                    <a:pt x="1048301" y="392685"/>
                    <a:pt x="1048278" y="1202918"/>
                  </a:cubicBezTo>
                  <a:lnTo>
                    <a:pt x="0" y="1188929"/>
                  </a:lnTo>
                  <a:lnTo>
                    <a:pt x="0" y="146502"/>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sp>
        <p:nvSpPr>
          <p:cNvPr id="9" name="Marcador de Posição do Número do Diapositivo 8"/>
          <p:cNvSpPr>
            <a:spLocks noGrp="1"/>
          </p:cNvSpPr>
          <p:nvPr>
            <p:ph type="sldNum" sz="quarter" idx="12"/>
          </p:nvPr>
        </p:nvSpPr>
        <p:spPr>
          <a:xfrm>
            <a:off x="8610600" y="6195042"/>
            <a:ext cx="2743200" cy="526434"/>
          </a:xfrm>
        </p:spPr>
        <p:txBody>
          <a:bodyPr/>
          <a:lstStyle/>
          <a:p>
            <a:fld id="{0B41A958-1C4B-4855-8ABB-ECFBAF21EE7E}" type="slidenum">
              <a:rPr lang="pt-PT" sz="2000" b="1" smtClean="0">
                <a:solidFill>
                  <a:srgbClr val="011D44"/>
                </a:solidFill>
                <a:latin typeface="Arial Black" panose="020B0A04020102020204" pitchFamily="34" charset="0"/>
              </a:rPr>
              <a:t>13</a:t>
            </a:fld>
            <a:endParaRPr lang="pt-PT" b="1" dirty="0">
              <a:solidFill>
                <a:srgbClr val="011D44"/>
              </a:solidFill>
              <a:latin typeface="Arial Black" panose="020B0A04020102020204" pitchFamily="34" charset="0"/>
            </a:endParaRPr>
          </a:p>
        </p:txBody>
      </p:sp>
      <p:sp>
        <p:nvSpPr>
          <p:cNvPr id="11" name="CaixaDeTexto 10"/>
          <p:cNvSpPr txBox="1"/>
          <p:nvPr/>
        </p:nvSpPr>
        <p:spPr>
          <a:xfrm>
            <a:off x="758608" y="5722527"/>
            <a:ext cx="2708564" cy="1200329"/>
          </a:xfrm>
          <a:prstGeom prst="rect">
            <a:avLst/>
          </a:prstGeom>
          <a:noFill/>
        </p:spPr>
        <p:txBody>
          <a:bodyPr wrap="square" rtlCol="0">
            <a:spAutoFit/>
          </a:bodyPr>
          <a:lstStyle/>
          <a:p>
            <a:r>
              <a:rPr lang="pt-PT" sz="7200" dirty="0">
                <a:solidFill>
                  <a:srgbClr val="011D44"/>
                </a:solidFill>
              </a:rPr>
              <a:t>cna</a:t>
            </a:r>
          </a:p>
        </p:txBody>
      </p:sp>
      <p:pic>
        <p:nvPicPr>
          <p:cNvPr id="12" name="Imagem 11"/>
          <p:cNvPicPr>
            <a:picLocks noChangeAspect="1"/>
          </p:cNvPicPr>
          <p:nvPr/>
        </p:nvPicPr>
        <p:blipFill rotWithShape="1">
          <a:blip r:embed="rId2">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8502" r="12224"/>
          <a:stretch/>
        </p:blipFill>
        <p:spPr>
          <a:xfrm>
            <a:off x="-1" y="0"/>
            <a:ext cx="1000141" cy="1261629"/>
          </a:xfrm>
          <a:prstGeom prst="rect">
            <a:avLst/>
          </a:prstGeom>
        </p:spPr>
      </p:pic>
      <p:pic>
        <p:nvPicPr>
          <p:cNvPr id="13" name="Picture 82"/>
          <p:cNvPicPr/>
          <p:nvPr/>
        </p:nvPicPr>
        <p:blipFill>
          <a:blip r:embed="rId3" cstate="print">
            <a:clrChange>
              <a:clrFrom>
                <a:srgbClr val="FFFFFF"/>
              </a:clrFrom>
              <a:clrTo>
                <a:srgbClr val="FFFFFF">
                  <a:alpha val="0"/>
                </a:srgbClr>
              </a:clrTo>
            </a:clrChange>
            <a:biLevel thresh="75000"/>
            <a:extLst>
              <a:ext uri="{BEBA8EAE-BF5A-486C-A8C5-ECC9F3942E4B}">
                <a14:imgProps xmlns:a14="http://schemas.microsoft.com/office/drawing/2010/main">
                  <a14:imgLayer r:embed="rId4">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11125056" y="58737"/>
            <a:ext cx="956108" cy="938790"/>
          </a:xfrm>
          <a:prstGeom prst="rect">
            <a:avLst/>
          </a:prstGeom>
          <a:noFill/>
          <a:ln>
            <a:noFill/>
          </a:ln>
        </p:spPr>
      </p:pic>
      <p:sp>
        <p:nvSpPr>
          <p:cNvPr id="3" name="Rectangle 2"/>
          <p:cNvSpPr/>
          <p:nvPr/>
        </p:nvSpPr>
        <p:spPr>
          <a:xfrm>
            <a:off x="500068" y="1901007"/>
            <a:ext cx="10853731" cy="2054409"/>
          </a:xfrm>
          <a:prstGeom prst="rect">
            <a:avLst/>
          </a:prstGeom>
        </p:spPr>
        <p:txBody>
          <a:bodyPr wrap="square">
            <a:spAutoFit/>
          </a:bodyPr>
          <a:lstStyle/>
          <a:p>
            <a:pPr algn="just">
              <a:spcBef>
                <a:spcPts val="300"/>
              </a:spcBef>
            </a:pPr>
            <a:r>
              <a:rPr lang="pt-PT" sz="1750" dirty="0" smtClean="0"/>
              <a:t>A rejeição de efluentes industriais e domésticos e as atividades agrícolas podem causar a degradação da qualidade da água subterrânea. Também a deposição de resíduos sólidos urbanos em aterros sanitários origina materiais lixiviantes altamente nocivos, que no caso de atingirem um aquífero podem contaminar de forma irreversível a qualidade das águas. </a:t>
            </a:r>
          </a:p>
          <a:p>
            <a:pPr algn="just">
              <a:spcBef>
                <a:spcPts val="300"/>
              </a:spcBef>
            </a:pPr>
            <a:r>
              <a:rPr lang="pt-PT" sz="1750" dirty="0" smtClean="0"/>
              <a:t>Após a poluição de um aquífero, a sua recuperação é praticamente impossível, pois o tempo necessário e os custos envolvidos numa eventual recuperação são tidos como incomportáveis.</a:t>
            </a:r>
          </a:p>
          <a:p>
            <a:pPr algn="just">
              <a:spcBef>
                <a:spcPts val="300"/>
              </a:spcBef>
            </a:pPr>
            <a:endParaRPr lang="pt-PT" sz="1750" dirty="0"/>
          </a:p>
        </p:txBody>
      </p:sp>
      <p:pic>
        <p:nvPicPr>
          <p:cNvPr id="8194" name="Picture 2" descr="http://www.pedroafonso.to.gov.br/portal/wp-content/uploads/2013/08/img-destaque.jp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31160" y="3716986"/>
            <a:ext cx="2260839" cy="202722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00066" y="3856130"/>
            <a:ext cx="9302839" cy="900246"/>
          </a:xfrm>
          <a:prstGeom prst="rect">
            <a:avLst/>
          </a:prstGeom>
        </p:spPr>
        <p:txBody>
          <a:bodyPr wrap="square">
            <a:spAutoFit/>
          </a:bodyPr>
          <a:lstStyle/>
          <a:p>
            <a:pPr algn="just">
              <a:spcBef>
                <a:spcPts val="300"/>
              </a:spcBef>
            </a:pPr>
            <a:r>
              <a:rPr lang="pt-PT" sz="1750" dirty="0"/>
              <a:t>Uma </a:t>
            </a:r>
            <a:r>
              <a:rPr lang="pt-PT" sz="1750" b="1" dirty="0">
                <a:solidFill>
                  <a:schemeClr val="accent6"/>
                </a:solidFill>
              </a:rPr>
              <a:t>exploração sustentada dos recursos geológicos </a:t>
            </a:r>
            <a:r>
              <a:rPr lang="pt-PT" sz="1750" dirty="0"/>
              <a:t>tem de estar enquadrada num modelo global de desenvolvimento que permita que as gerações atuais satisfaçam as suas necessidades sem pôr em risco a possibilidade de as gerações futuras virem a satisfazer as suas próprias.</a:t>
            </a:r>
          </a:p>
        </p:txBody>
      </p:sp>
    </p:spTree>
    <p:extLst>
      <p:ext uri="{BB962C8B-B14F-4D97-AF65-F5344CB8AC3E}">
        <p14:creationId xmlns:p14="http://schemas.microsoft.com/office/powerpoint/2010/main" val="20700342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1000140" y="1340289"/>
            <a:ext cx="10353660" cy="3073161"/>
          </a:xfrm>
        </p:spPr>
        <p:txBody>
          <a:bodyPr>
            <a:normAutofit/>
          </a:bodyPr>
          <a:lstStyle/>
          <a:p>
            <a:pPr marL="0" indent="0">
              <a:buNone/>
            </a:pPr>
            <a:r>
              <a:rPr lang="pt-PT" sz="2000" b="1" dirty="0" smtClean="0"/>
              <a:t>As informações presentes neste documento tiveram como base o Manual de Física de 10.º Ano:</a:t>
            </a:r>
          </a:p>
          <a:p>
            <a:r>
              <a:rPr lang="pt-PT" sz="2000" dirty="0" smtClean="0"/>
              <a:t>Silva A., Santos M., Mesquita A., </a:t>
            </a:r>
            <a:r>
              <a:rPr lang="pt-PT" sz="2000" i="1" dirty="0" err="1" smtClean="0"/>
              <a:t>et</a:t>
            </a:r>
            <a:r>
              <a:rPr lang="pt-PT" sz="2000" i="1" dirty="0" smtClean="0"/>
              <a:t> al</a:t>
            </a:r>
            <a:r>
              <a:rPr lang="pt-PT" sz="2000" dirty="0" smtClean="0"/>
              <a:t>.;  </a:t>
            </a:r>
            <a:r>
              <a:rPr lang="pt-PT" sz="2000" i="1" dirty="0" smtClean="0"/>
              <a:t>Terra, Universo de Vida –</a:t>
            </a:r>
            <a:r>
              <a:rPr lang="pt-PT" sz="2000" dirty="0" smtClean="0"/>
              <a:t> Biologia e Geologia 11.º Ano: 2.ª Parte - Geologia; Porto Editora: Porto; ISBN: 978</a:t>
            </a:r>
            <a:r>
              <a:rPr lang="pt-PT" sz="2000" dirty="0" smtClean="0">
                <a:latin typeface="Times New Roman" panose="02020603050405020304" pitchFamily="18" charset="0"/>
                <a:cs typeface="Times New Roman" panose="02020603050405020304" pitchFamily="18" charset="0"/>
              </a:rPr>
              <a:t>-</a:t>
            </a:r>
            <a:r>
              <a:rPr lang="pt-PT" sz="2000" dirty="0" smtClean="0"/>
              <a:t>972</a:t>
            </a:r>
            <a:r>
              <a:rPr lang="pt-PT" sz="2000" dirty="0" smtClean="0">
                <a:latin typeface="Times New Roman" panose="02020603050405020304" pitchFamily="18" charset="0"/>
                <a:cs typeface="Times New Roman" panose="02020603050405020304" pitchFamily="18" charset="0"/>
              </a:rPr>
              <a:t>-0-</a:t>
            </a:r>
            <a:r>
              <a:rPr lang="pt-PT" sz="2000" dirty="0" smtClean="0"/>
              <a:t>42172</a:t>
            </a:r>
            <a:r>
              <a:rPr lang="pt-PT" sz="2000" dirty="0" smtClean="0">
                <a:latin typeface="Times New Roman" panose="02020603050405020304" pitchFamily="18" charset="0"/>
                <a:cs typeface="Times New Roman" panose="02020603050405020304" pitchFamily="18" charset="0"/>
              </a:rPr>
              <a:t>-2</a:t>
            </a:r>
            <a:r>
              <a:rPr lang="pt-PT" sz="2000" dirty="0" smtClean="0"/>
              <a:t>;</a:t>
            </a:r>
          </a:p>
          <a:p>
            <a:endParaRPr lang="pt-PT" sz="2000" dirty="0"/>
          </a:p>
          <a:p>
            <a:pPr marL="0" indent="0" algn="just">
              <a:buNone/>
            </a:pPr>
            <a:r>
              <a:rPr lang="pt-PT" sz="2000" dirty="0" smtClean="0"/>
              <a:t>Todas as informações de outra autoria encontram-se devidamente identificadas.</a:t>
            </a:r>
          </a:p>
          <a:p>
            <a:pPr marL="0" indent="0" algn="just">
              <a:buNone/>
            </a:pPr>
            <a:endParaRPr lang="pt-PT" sz="2000" dirty="0" smtClean="0"/>
          </a:p>
          <a:p>
            <a:pPr marL="0" indent="0" algn="just">
              <a:buNone/>
            </a:pPr>
            <a:endParaRPr lang="pt-PT" sz="2000" dirty="0"/>
          </a:p>
          <a:p>
            <a:pPr marL="0" indent="0">
              <a:buNone/>
            </a:pPr>
            <a:endParaRPr lang="pt-PT" sz="2000" dirty="0" smtClean="0"/>
          </a:p>
          <a:p>
            <a:pPr marL="0" indent="0">
              <a:buNone/>
            </a:pPr>
            <a:endParaRPr lang="pt-PT" sz="2000" dirty="0"/>
          </a:p>
          <a:p>
            <a:pPr marL="0" indent="0">
              <a:buNone/>
            </a:pPr>
            <a:endParaRPr lang="pt-PT" sz="2000" dirty="0" smtClean="0"/>
          </a:p>
          <a:p>
            <a:pPr marL="0" indent="0">
              <a:buNone/>
            </a:pPr>
            <a:endParaRPr lang="pt-PT" sz="2200" b="1" dirty="0" smtClean="0"/>
          </a:p>
        </p:txBody>
      </p:sp>
      <p:grpSp>
        <p:nvGrpSpPr>
          <p:cNvPr id="15" name="Grupo 14"/>
          <p:cNvGrpSpPr/>
          <p:nvPr/>
        </p:nvGrpSpPr>
        <p:grpSpPr>
          <a:xfrm>
            <a:off x="-1" y="5694518"/>
            <a:ext cx="12192001" cy="1191293"/>
            <a:chOff x="-1" y="5694518"/>
            <a:chExt cx="12192001" cy="1191293"/>
          </a:xfrm>
        </p:grpSpPr>
        <p:sp>
          <p:nvSpPr>
            <p:cNvPr id="5" name="Ondulado duplo 15"/>
            <p:cNvSpPr/>
            <p:nvPr/>
          </p:nvSpPr>
          <p:spPr>
            <a:xfrm>
              <a:off x="7416704" y="5712596"/>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Ondulado duplo 15"/>
            <p:cNvSpPr/>
            <p:nvPr/>
          </p:nvSpPr>
          <p:spPr>
            <a:xfrm>
              <a:off x="3708352" y="5701464"/>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Ondulado duplo 15"/>
            <p:cNvSpPr/>
            <p:nvPr/>
          </p:nvSpPr>
          <p:spPr>
            <a:xfrm>
              <a:off x="-1" y="5701464"/>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Ondulado duplo 15"/>
            <p:cNvSpPr/>
            <p:nvPr/>
          </p:nvSpPr>
          <p:spPr>
            <a:xfrm>
              <a:off x="11125056" y="5694518"/>
              <a:ext cx="1066944" cy="1191293"/>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86235 h 1478405"/>
                <a:gd name="connsiteX1" fmla="*/ 1080799 w 3708352"/>
                <a:gd name="connsiteY1" fmla="*/ 142426 h 1478405"/>
                <a:gd name="connsiteX2" fmla="*/ 1854176 w 3708352"/>
                <a:gd name="connsiteY2" fmla="*/ 86235 h 1478405"/>
                <a:gd name="connsiteX3" fmla="*/ 3708352 w 3708352"/>
                <a:gd name="connsiteY3" fmla="*/ 86235 h 1478405"/>
                <a:gd name="connsiteX4" fmla="*/ 3708351 w 3708352"/>
                <a:gd name="connsiteY4" fmla="*/ 1478405 h 1478405"/>
                <a:gd name="connsiteX5" fmla="*/ 0 w 3708352"/>
                <a:gd name="connsiteY5" fmla="*/ 1478405 h 1478405"/>
                <a:gd name="connsiteX6" fmla="*/ 0 w 3708352"/>
                <a:gd name="connsiteY6" fmla="*/ 86235 h 1478405"/>
                <a:gd name="connsiteX0" fmla="*/ 0 w 3708352"/>
                <a:gd name="connsiteY0" fmla="*/ 146502 h 1538672"/>
                <a:gd name="connsiteX1" fmla="*/ 1080799 w 3708352"/>
                <a:gd name="connsiteY1" fmla="*/ 202693 h 1538672"/>
                <a:gd name="connsiteX2" fmla="*/ 1854176 w 3708352"/>
                <a:gd name="connsiteY2" fmla="*/ 146502 h 1538672"/>
                <a:gd name="connsiteX3" fmla="*/ 3708352 w 3708352"/>
                <a:gd name="connsiteY3" fmla="*/ 146502 h 1538672"/>
                <a:gd name="connsiteX4" fmla="*/ 3708351 w 3708352"/>
                <a:gd name="connsiteY4" fmla="*/ 1538672 h 1538672"/>
                <a:gd name="connsiteX5" fmla="*/ 0 w 3708352"/>
                <a:gd name="connsiteY5" fmla="*/ 1538672 h 1538672"/>
                <a:gd name="connsiteX6" fmla="*/ 0 w 3708352"/>
                <a:gd name="connsiteY6" fmla="*/ 146502 h 1538672"/>
                <a:gd name="connsiteX0" fmla="*/ 0 w 3708352"/>
                <a:gd name="connsiteY0" fmla="*/ 146502 h 1538672"/>
                <a:gd name="connsiteX1" fmla="*/ 1080799 w 3708352"/>
                <a:gd name="connsiteY1" fmla="*/ 202693 h 1538672"/>
                <a:gd name="connsiteX2" fmla="*/ 3708352 w 3708352"/>
                <a:gd name="connsiteY2" fmla="*/ 146502 h 1538672"/>
                <a:gd name="connsiteX3" fmla="*/ 3708351 w 3708352"/>
                <a:gd name="connsiteY3" fmla="*/ 1538672 h 1538672"/>
                <a:gd name="connsiteX4" fmla="*/ 0 w 3708352"/>
                <a:gd name="connsiteY4" fmla="*/ 1538672 h 1538672"/>
                <a:gd name="connsiteX5" fmla="*/ 0 w 3708352"/>
                <a:gd name="connsiteY5" fmla="*/ 146502 h 1538672"/>
                <a:gd name="connsiteX0" fmla="*/ 0 w 3718847"/>
                <a:gd name="connsiteY0" fmla="*/ 146502 h 1538672"/>
                <a:gd name="connsiteX1" fmla="*/ 1080799 w 3718847"/>
                <a:gd name="connsiteY1" fmla="*/ 202693 h 1538672"/>
                <a:gd name="connsiteX2" fmla="*/ 3708351 w 3718847"/>
                <a:gd name="connsiteY2" fmla="*/ 1538672 h 1538672"/>
                <a:gd name="connsiteX3" fmla="*/ 0 w 3718847"/>
                <a:gd name="connsiteY3" fmla="*/ 1538672 h 1538672"/>
                <a:gd name="connsiteX4" fmla="*/ 0 w 3718847"/>
                <a:gd name="connsiteY4" fmla="*/ 146502 h 1538672"/>
                <a:gd name="connsiteX0" fmla="*/ 0 w 1407782"/>
                <a:gd name="connsiteY0" fmla="*/ 146502 h 1538672"/>
                <a:gd name="connsiteX1" fmla="*/ 1080799 w 1407782"/>
                <a:gd name="connsiteY1" fmla="*/ 202693 h 1538672"/>
                <a:gd name="connsiteX2" fmla="*/ 1103697 w 1407782"/>
                <a:gd name="connsiteY2" fmla="*/ 1538672 h 1538672"/>
                <a:gd name="connsiteX3" fmla="*/ 0 w 1407782"/>
                <a:gd name="connsiteY3" fmla="*/ 1538672 h 1538672"/>
                <a:gd name="connsiteX4" fmla="*/ 0 w 1407782"/>
                <a:gd name="connsiteY4" fmla="*/ 146502 h 1538672"/>
                <a:gd name="connsiteX0" fmla="*/ 0 w 1364784"/>
                <a:gd name="connsiteY0" fmla="*/ 146502 h 1538672"/>
                <a:gd name="connsiteX1" fmla="*/ 1080799 w 1364784"/>
                <a:gd name="connsiteY1" fmla="*/ 202693 h 1538672"/>
                <a:gd name="connsiteX2" fmla="*/ 1103697 w 1364784"/>
                <a:gd name="connsiteY2" fmla="*/ 1538672 h 1538672"/>
                <a:gd name="connsiteX3" fmla="*/ 0 w 1364784"/>
                <a:gd name="connsiteY3" fmla="*/ 1538672 h 1538672"/>
                <a:gd name="connsiteX4" fmla="*/ 0 w 1364784"/>
                <a:gd name="connsiteY4" fmla="*/ 146502 h 1538672"/>
                <a:gd name="connsiteX0" fmla="*/ 0 w 1109143"/>
                <a:gd name="connsiteY0" fmla="*/ 146502 h 1538672"/>
                <a:gd name="connsiteX1" fmla="*/ 1080799 w 1109143"/>
                <a:gd name="connsiteY1" fmla="*/ 202693 h 1538672"/>
                <a:gd name="connsiteX2" fmla="*/ 1103697 w 1109143"/>
                <a:gd name="connsiteY2" fmla="*/ 1538672 h 1538672"/>
                <a:gd name="connsiteX3" fmla="*/ 0 w 1109143"/>
                <a:gd name="connsiteY3" fmla="*/ 1538672 h 1538672"/>
                <a:gd name="connsiteX4" fmla="*/ 0 w 1109143"/>
                <a:gd name="connsiteY4" fmla="*/ 146502 h 1538672"/>
                <a:gd name="connsiteX0" fmla="*/ 0 w 1092751"/>
                <a:gd name="connsiteY0" fmla="*/ 146502 h 1538672"/>
                <a:gd name="connsiteX1" fmla="*/ 1080799 w 1092751"/>
                <a:gd name="connsiteY1" fmla="*/ 202693 h 1538672"/>
                <a:gd name="connsiteX2" fmla="*/ 1075988 w 1092751"/>
                <a:gd name="connsiteY2" fmla="*/ 1538672 h 1538672"/>
                <a:gd name="connsiteX3" fmla="*/ 0 w 1092751"/>
                <a:gd name="connsiteY3" fmla="*/ 1538672 h 1538672"/>
                <a:gd name="connsiteX4" fmla="*/ 0 w 1092751"/>
                <a:gd name="connsiteY4" fmla="*/ 146502 h 1538672"/>
                <a:gd name="connsiteX0" fmla="*/ 0 w 1082211"/>
                <a:gd name="connsiteY0" fmla="*/ 146502 h 1538672"/>
                <a:gd name="connsiteX1" fmla="*/ 1080799 w 1082211"/>
                <a:gd name="connsiteY1" fmla="*/ 202693 h 1538672"/>
                <a:gd name="connsiteX2" fmla="*/ 1075988 w 1082211"/>
                <a:gd name="connsiteY2" fmla="*/ 1538672 h 1538672"/>
                <a:gd name="connsiteX3" fmla="*/ 0 w 1082211"/>
                <a:gd name="connsiteY3" fmla="*/ 1538672 h 1538672"/>
                <a:gd name="connsiteX4" fmla="*/ 0 w 1082211"/>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188929 h 1538672"/>
                <a:gd name="connsiteX4" fmla="*/ 0 w 1080799"/>
                <a:gd name="connsiteY4" fmla="*/ 146502 h 1538672"/>
                <a:gd name="connsiteX0" fmla="*/ 0 w 1080799"/>
                <a:gd name="connsiteY0" fmla="*/ 146502 h 1202918"/>
                <a:gd name="connsiteX1" fmla="*/ 1080799 w 1080799"/>
                <a:gd name="connsiteY1" fmla="*/ 202693 h 1202918"/>
                <a:gd name="connsiteX2" fmla="*/ 1075988 w 1080799"/>
                <a:gd name="connsiteY2" fmla="*/ 1202918 h 1202918"/>
                <a:gd name="connsiteX3" fmla="*/ 0 w 1080799"/>
                <a:gd name="connsiteY3" fmla="*/ 1188929 h 1202918"/>
                <a:gd name="connsiteX4" fmla="*/ 0 w 1080799"/>
                <a:gd name="connsiteY4" fmla="*/ 146502 h 1202918"/>
                <a:gd name="connsiteX0" fmla="*/ 0 w 1075988"/>
                <a:gd name="connsiteY0" fmla="*/ 146502 h 1202918"/>
                <a:gd name="connsiteX1" fmla="*/ 1053090 w 1075988"/>
                <a:gd name="connsiteY1" fmla="*/ 202693 h 1202918"/>
                <a:gd name="connsiteX2" fmla="*/ 1075988 w 1075988"/>
                <a:gd name="connsiteY2" fmla="*/ 1202918 h 1202918"/>
                <a:gd name="connsiteX3" fmla="*/ 0 w 1075988"/>
                <a:gd name="connsiteY3" fmla="*/ 1188929 h 1202918"/>
                <a:gd name="connsiteX4" fmla="*/ 0 w 1075988"/>
                <a:gd name="connsiteY4" fmla="*/ 146502 h 1202918"/>
                <a:gd name="connsiteX0" fmla="*/ 0 w 1053090"/>
                <a:gd name="connsiteY0" fmla="*/ 146502 h 1202918"/>
                <a:gd name="connsiteX1" fmla="*/ 1053090 w 1053090"/>
                <a:gd name="connsiteY1" fmla="*/ 202693 h 1202918"/>
                <a:gd name="connsiteX2" fmla="*/ 1048278 w 1053090"/>
                <a:gd name="connsiteY2" fmla="*/ 1202918 h 1202918"/>
                <a:gd name="connsiteX3" fmla="*/ 0 w 1053090"/>
                <a:gd name="connsiteY3" fmla="*/ 1188929 h 1202918"/>
                <a:gd name="connsiteX4" fmla="*/ 0 w 1053090"/>
                <a:gd name="connsiteY4" fmla="*/ 146502 h 1202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3090" h="1202918">
                  <a:moveTo>
                    <a:pt x="0" y="146502"/>
                  </a:moveTo>
                  <a:cubicBezTo>
                    <a:pt x="249406" y="-76161"/>
                    <a:pt x="550097" y="-35133"/>
                    <a:pt x="1053090" y="202693"/>
                  </a:cubicBezTo>
                  <a:cubicBezTo>
                    <a:pt x="1047693" y="1008300"/>
                    <a:pt x="1048301" y="392685"/>
                    <a:pt x="1048278" y="1202918"/>
                  </a:cubicBezTo>
                  <a:lnTo>
                    <a:pt x="0" y="1188929"/>
                  </a:lnTo>
                  <a:lnTo>
                    <a:pt x="0" y="146502"/>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sp>
        <p:nvSpPr>
          <p:cNvPr id="9" name="Marcador de Posição do Número do Diapositivo 8"/>
          <p:cNvSpPr>
            <a:spLocks noGrp="1"/>
          </p:cNvSpPr>
          <p:nvPr>
            <p:ph type="sldNum" sz="quarter" idx="12"/>
          </p:nvPr>
        </p:nvSpPr>
        <p:spPr>
          <a:xfrm>
            <a:off x="8610600" y="6195042"/>
            <a:ext cx="2743200" cy="526434"/>
          </a:xfrm>
        </p:spPr>
        <p:txBody>
          <a:bodyPr/>
          <a:lstStyle/>
          <a:p>
            <a:fld id="{0B41A958-1C4B-4855-8ABB-ECFBAF21EE7E}" type="slidenum">
              <a:rPr lang="pt-PT" sz="2000" b="1" smtClean="0">
                <a:solidFill>
                  <a:srgbClr val="011D44"/>
                </a:solidFill>
                <a:latin typeface="Arial Black" panose="020B0A04020102020204" pitchFamily="34" charset="0"/>
              </a:rPr>
              <a:t>14</a:t>
            </a:fld>
            <a:endParaRPr lang="pt-PT" b="1" dirty="0">
              <a:solidFill>
                <a:srgbClr val="011D44"/>
              </a:solidFill>
              <a:latin typeface="Arial Black" panose="020B0A04020102020204" pitchFamily="34" charset="0"/>
            </a:endParaRPr>
          </a:p>
        </p:txBody>
      </p:sp>
      <p:sp>
        <p:nvSpPr>
          <p:cNvPr id="11" name="CaixaDeTexto 10"/>
          <p:cNvSpPr txBox="1"/>
          <p:nvPr/>
        </p:nvSpPr>
        <p:spPr>
          <a:xfrm>
            <a:off x="758608" y="5722527"/>
            <a:ext cx="2708564" cy="1200329"/>
          </a:xfrm>
          <a:prstGeom prst="rect">
            <a:avLst/>
          </a:prstGeom>
          <a:noFill/>
        </p:spPr>
        <p:txBody>
          <a:bodyPr wrap="square" rtlCol="0">
            <a:spAutoFit/>
          </a:bodyPr>
          <a:lstStyle/>
          <a:p>
            <a:r>
              <a:rPr lang="pt-PT" sz="7200" dirty="0">
                <a:solidFill>
                  <a:srgbClr val="011D44"/>
                </a:solidFill>
              </a:rPr>
              <a:t>cna</a:t>
            </a:r>
          </a:p>
        </p:txBody>
      </p:sp>
      <p:pic>
        <p:nvPicPr>
          <p:cNvPr id="12" name="Imagem 11"/>
          <p:cNvPicPr>
            <a:picLocks noChangeAspect="1"/>
          </p:cNvPicPr>
          <p:nvPr/>
        </p:nvPicPr>
        <p:blipFill rotWithShape="1">
          <a:blip r:embed="rId2">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8502" r="12224"/>
          <a:stretch/>
        </p:blipFill>
        <p:spPr>
          <a:xfrm>
            <a:off x="-1" y="0"/>
            <a:ext cx="1000141" cy="1261629"/>
          </a:xfrm>
          <a:prstGeom prst="rect">
            <a:avLst/>
          </a:prstGeom>
        </p:spPr>
      </p:pic>
      <p:pic>
        <p:nvPicPr>
          <p:cNvPr id="13" name="Picture 82"/>
          <p:cNvPicPr/>
          <p:nvPr/>
        </p:nvPicPr>
        <p:blipFill>
          <a:blip r:embed="rId3" cstate="print">
            <a:clrChange>
              <a:clrFrom>
                <a:srgbClr val="FFFFFF"/>
              </a:clrFrom>
              <a:clrTo>
                <a:srgbClr val="FFFFFF">
                  <a:alpha val="0"/>
                </a:srgbClr>
              </a:clrTo>
            </a:clrChange>
            <a:biLevel thresh="75000"/>
            <a:extLst>
              <a:ext uri="{BEBA8EAE-BF5A-486C-A8C5-ECC9F3942E4B}">
                <a14:imgProps xmlns:a14="http://schemas.microsoft.com/office/drawing/2010/main">
                  <a14:imgLayer r:embed="rId4">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11125056" y="58737"/>
            <a:ext cx="956108" cy="938790"/>
          </a:xfrm>
          <a:prstGeom prst="rect">
            <a:avLst/>
          </a:prstGeom>
          <a:noFill/>
          <a:ln>
            <a:noFill/>
          </a:ln>
        </p:spPr>
      </p:pic>
    </p:spTree>
    <p:extLst>
      <p:ext uri="{BB962C8B-B14F-4D97-AF65-F5344CB8AC3E}">
        <p14:creationId xmlns:p14="http://schemas.microsoft.com/office/powerpoint/2010/main" val="92486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00140" y="365125"/>
            <a:ext cx="10353660" cy="1325563"/>
          </a:xfrm>
        </p:spPr>
        <p:txBody>
          <a:bodyPr/>
          <a:lstStyle/>
          <a:p>
            <a:r>
              <a:rPr lang="pt-PT" dirty="0" smtClean="0">
                <a:solidFill>
                  <a:srgbClr val="011D44"/>
                </a:solidFill>
              </a:rPr>
              <a:t>Águas Subterrâneas</a:t>
            </a:r>
            <a:endParaRPr lang="pt-PT" dirty="0">
              <a:solidFill>
                <a:srgbClr val="011D44"/>
              </a:solidFill>
            </a:endParaRPr>
          </a:p>
        </p:txBody>
      </p:sp>
      <p:grpSp>
        <p:nvGrpSpPr>
          <p:cNvPr id="15" name="Grupo 14"/>
          <p:cNvGrpSpPr/>
          <p:nvPr/>
        </p:nvGrpSpPr>
        <p:grpSpPr>
          <a:xfrm>
            <a:off x="-1" y="5694518"/>
            <a:ext cx="12192001" cy="1191293"/>
            <a:chOff x="-1" y="5694518"/>
            <a:chExt cx="12192001" cy="1191293"/>
          </a:xfrm>
        </p:grpSpPr>
        <p:sp>
          <p:nvSpPr>
            <p:cNvPr id="5" name="Ondulado duplo 15"/>
            <p:cNvSpPr/>
            <p:nvPr/>
          </p:nvSpPr>
          <p:spPr>
            <a:xfrm>
              <a:off x="7416704" y="5712596"/>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Ondulado duplo 15"/>
            <p:cNvSpPr/>
            <p:nvPr/>
          </p:nvSpPr>
          <p:spPr>
            <a:xfrm>
              <a:off x="3708352" y="5701464"/>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Ondulado duplo 15"/>
            <p:cNvSpPr/>
            <p:nvPr/>
          </p:nvSpPr>
          <p:spPr>
            <a:xfrm>
              <a:off x="-1" y="5701464"/>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Ondulado duplo 15"/>
            <p:cNvSpPr/>
            <p:nvPr/>
          </p:nvSpPr>
          <p:spPr>
            <a:xfrm>
              <a:off x="11125056" y="5694518"/>
              <a:ext cx="1066944" cy="1191293"/>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86235 h 1478405"/>
                <a:gd name="connsiteX1" fmla="*/ 1080799 w 3708352"/>
                <a:gd name="connsiteY1" fmla="*/ 142426 h 1478405"/>
                <a:gd name="connsiteX2" fmla="*/ 1854176 w 3708352"/>
                <a:gd name="connsiteY2" fmla="*/ 86235 h 1478405"/>
                <a:gd name="connsiteX3" fmla="*/ 3708352 w 3708352"/>
                <a:gd name="connsiteY3" fmla="*/ 86235 h 1478405"/>
                <a:gd name="connsiteX4" fmla="*/ 3708351 w 3708352"/>
                <a:gd name="connsiteY4" fmla="*/ 1478405 h 1478405"/>
                <a:gd name="connsiteX5" fmla="*/ 0 w 3708352"/>
                <a:gd name="connsiteY5" fmla="*/ 1478405 h 1478405"/>
                <a:gd name="connsiteX6" fmla="*/ 0 w 3708352"/>
                <a:gd name="connsiteY6" fmla="*/ 86235 h 1478405"/>
                <a:gd name="connsiteX0" fmla="*/ 0 w 3708352"/>
                <a:gd name="connsiteY0" fmla="*/ 146502 h 1538672"/>
                <a:gd name="connsiteX1" fmla="*/ 1080799 w 3708352"/>
                <a:gd name="connsiteY1" fmla="*/ 202693 h 1538672"/>
                <a:gd name="connsiteX2" fmla="*/ 1854176 w 3708352"/>
                <a:gd name="connsiteY2" fmla="*/ 146502 h 1538672"/>
                <a:gd name="connsiteX3" fmla="*/ 3708352 w 3708352"/>
                <a:gd name="connsiteY3" fmla="*/ 146502 h 1538672"/>
                <a:gd name="connsiteX4" fmla="*/ 3708351 w 3708352"/>
                <a:gd name="connsiteY4" fmla="*/ 1538672 h 1538672"/>
                <a:gd name="connsiteX5" fmla="*/ 0 w 3708352"/>
                <a:gd name="connsiteY5" fmla="*/ 1538672 h 1538672"/>
                <a:gd name="connsiteX6" fmla="*/ 0 w 3708352"/>
                <a:gd name="connsiteY6" fmla="*/ 146502 h 1538672"/>
                <a:gd name="connsiteX0" fmla="*/ 0 w 3708352"/>
                <a:gd name="connsiteY0" fmla="*/ 146502 h 1538672"/>
                <a:gd name="connsiteX1" fmla="*/ 1080799 w 3708352"/>
                <a:gd name="connsiteY1" fmla="*/ 202693 h 1538672"/>
                <a:gd name="connsiteX2" fmla="*/ 3708352 w 3708352"/>
                <a:gd name="connsiteY2" fmla="*/ 146502 h 1538672"/>
                <a:gd name="connsiteX3" fmla="*/ 3708351 w 3708352"/>
                <a:gd name="connsiteY3" fmla="*/ 1538672 h 1538672"/>
                <a:gd name="connsiteX4" fmla="*/ 0 w 3708352"/>
                <a:gd name="connsiteY4" fmla="*/ 1538672 h 1538672"/>
                <a:gd name="connsiteX5" fmla="*/ 0 w 3708352"/>
                <a:gd name="connsiteY5" fmla="*/ 146502 h 1538672"/>
                <a:gd name="connsiteX0" fmla="*/ 0 w 3718847"/>
                <a:gd name="connsiteY0" fmla="*/ 146502 h 1538672"/>
                <a:gd name="connsiteX1" fmla="*/ 1080799 w 3718847"/>
                <a:gd name="connsiteY1" fmla="*/ 202693 h 1538672"/>
                <a:gd name="connsiteX2" fmla="*/ 3708351 w 3718847"/>
                <a:gd name="connsiteY2" fmla="*/ 1538672 h 1538672"/>
                <a:gd name="connsiteX3" fmla="*/ 0 w 3718847"/>
                <a:gd name="connsiteY3" fmla="*/ 1538672 h 1538672"/>
                <a:gd name="connsiteX4" fmla="*/ 0 w 3718847"/>
                <a:gd name="connsiteY4" fmla="*/ 146502 h 1538672"/>
                <a:gd name="connsiteX0" fmla="*/ 0 w 1407782"/>
                <a:gd name="connsiteY0" fmla="*/ 146502 h 1538672"/>
                <a:gd name="connsiteX1" fmla="*/ 1080799 w 1407782"/>
                <a:gd name="connsiteY1" fmla="*/ 202693 h 1538672"/>
                <a:gd name="connsiteX2" fmla="*/ 1103697 w 1407782"/>
                <a:gd name="connsiteY2" fmla="*/ 1538672 h 1538672"/>
                <a:gd name="connsiteX3" fmla="*/ 0 w 1407782"/>
                <a:gd name="connsiteY3" fmla="*/ 1538672 h 1538672"/>
                <a:gd name="connsiteX4" fmla="*/ 0 w 1407782"/>
                <a:gd name="connsiteY4" fmla="*/ 146502 h 1538672"/>
                <a:gd name="connsiteX0" fmla="*/ 0 w 1364784"/>
                <a:gd name="connsiteY0" fmla="*/ 146502 h 1538672"/>
                <a:gd name="connsiteX1" fmla="*/ 1080799 w 1364784"/>
                <a:gd name="connsiteY1" fmla="*/ 202693 h 1538672"/>
                <a:gd name="connsiteX2" fmla="*/ 1103697 w 1364784"/>
                <a:gd name="connsiteY2" fmla="*/ 1538672 h 1538672"/>
                <a:gd name="connsiteX3" fmla="*/ 0 w 1364784"/>
                <a:gd name="connsiteY3" fmla="*/ 1538672 h 1538672"/>
                <a:gd name="connsiteX4" fmla="*/ 0 w 1364784"/>
                <a:gd name="connsiteY4" fmla="*/ 146502 h 1538672"/>
                <a:gd name="connsiteX0" fmla="*/ 0 w 1109143"/>
                <a:gd name="connsiteY0" fmla="*/ 146502 h 1538672"/>
                <a:gd name="connsiteX1" fmla="*/ 1080799 w 1109143"/>
                <a:gd name="connsiteY1" fmla="*/ 202693 h 1538672"/>
                <a:gd name="connsiteX2" fmla="*/ 1103697 w 1109143"/>
                <a:gd name="connsiteY2" fmla="*/ 1538672 h 1538672"/>
                <a:gd name="connsiteX3" fmla="*/ 0 w 1109143"/>
                <a:gd name="connsiteY3" fmla="*/ 1538672 h 1538672"/>
                <a:gd name="connsiteX4" fmla="*/ 0 w 1109143"/>
                <a:gd name="connsiteY4" fmla="*/ 146502 h 1538672"/>
                <a:gd name="connsiteX0" fmla="*/ 0 w 1092751"/>
                <a:gd name="connsiteY0" fmla="*/ 146502 h 1538672"/>
                <a:gd name="connsiteX1" fmla="*/ 1080799 w 1092751"/>
                <a:gd name="connsiteY1" fmla="*/ 202693 h 1538672"/>
                <a:gd name="connsiteX2" fmla="*/ 1075988 w 1092751"/>
                <a:gd name="connsiteY2" fmla="*/ 1538672 h 1538672"/>
                <a:gd name="connsiteX3" fmla="*/ 0 w 1092751"/>
                <a:gd name="connsiteY3" fmla="*/ 1538672 h 1538672"/>
                <a:gd name="connsiteX4" fmla="*/ 0 w 1092751"/>
                <a:gd name="connsiteY4" fmla="*/ 146502 h 1538672"/>
                <a:gd name="connsiteX0" fmla="*/ 0 w 1082211"/>
                <a:gd name="connsiteY0" fmla="*/ 146502 h 1538672"/>
                <a:gd name="connsiteX1" fmla="*/ 1080799 w 1082211"/>
                <a:gd name="connsiteY1" fmla="*/ 202693 h 1538672"/>
                <a:gd name="connsiteX2" fmla="*/ 1075988 w 1082211"/>
                <a:gd name="connsiteY2" fmla="*/ 1538672 h 1538672"/>
                <a:gd name="connsiteX3" fmla="*/ 0 w 1082211"/>
                <a:gd name="connsiteY3" fmla="*/ 1538672 h 1538672"/>
                <a:gd name="connsiteX4" fmla="*/ 0 w 1082211"/>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188929 h 1538672"/>
                <a:gd name="connsiteX4" fmla="*/ 0 w 1080799"/>
                <a:gd name="connsiteY4" fmla="*/ 146502 h 1538672"/>
                <a:gd name="connsiteX0" fmla="*/ 0 w 1080799"/>
                <a:gd name="connsiteY0" fmla="*/ 146502 h 1202918"/>
                <a:gd name="connsiteX1" fmla="*/ 1080799 w 1080799"/>
                <a:gd name="connsiteY1" fmla="*/ 202693 h 1202918"/>
                <a:gd name="connsiteX2" fmla="*/ 1075988 w 1080799"/>
                <a:gd name="connsiteY2" fmla="*/ 1202918 h 1202918"/>
                <a:gd name="connsiteX3" fmla="*/ 0 w 1080799"/>
                <a:gd name="connsiteY3" fmla="*/ 1188929 h 1202918"/>
                <a:gd name="connsiteX4" fmla="*/ 0 w 1080799"/>
                <a:gd name="connsiteY4" fmla="*/ 146502 h 1202918"/>
                <a:gd name="connsiteX0" fmla="*/ 0 w 1075988"/>
                <a:gd name="connsiteY0" fmla="*/ 146502 h 1202918"/>
                <a:gd name="connsiteX1" fmla="*/ 1053090 w 1075988"/>
                <a:gd name="connsiteY1" fmla="*/ 202693 h 1202918"/>
                <a:gd name="connsiteX2" fmla="*/ 1075988 w 1075988"/>
                <a:gd name="connsiteY2" fmla="*/ 1202918 h 1202918"/>
                <a:gd name="connsiteX3" fmla="*/ 0 w 1075988"/>
                <a:gd name="connsiteY3" fmla="*/ 1188929 h 1202918"/>
                <a:gd name="connsiteX4" fmla="*/ 0 w 1075988"/>
                <a:gd name="connsiteY4" fmla="*/ 146502 h 1202918"/>
                <a:gd name="connsiteX0" fmla="*/ 0 w 1053090"/>
                <a:gd name="connsiteY0" fmla="*/ 146502 h 1202918"/>
                <a:gd name="connsiteX1" fmla="*/ 1053090 w 1053090"/>
                <a:gd name="connsiteY1" fmla="*/ 202693 h 1202918"/>
                <a:gd name="connsiteX2" fmla="*/ 1048278 w 1053090"/>
                <a:gd name="connsiteY2" fmla="*/ 1202918 h 1202918"/>
                <a:gd name="connsiteX3" fmla="*/ 0 w 1053090"/>
                <a:gd name="connsiteY3" fmla="*/ 1188929 h 1202918"/>
                <a:gd name="connsiteX4" fmla="*/ 0 w 1053090"/>
                <a:gd name="connsiteY4" fmla="*/ 146502 h 1202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3090" h="1202918">
                  <a:moveTo>
                    <a:pt x="0" y="146502"/>
                  </a:moveTo>
                  <a:cubicBezTo>
                    <a:pt x="249406" y="-76161"/>
                    <a:pt x="550097" y="-35133"/>
                    <a:pt x="1053090" y="202693"/>
                  </a:cubicBezTo>
                  <a:cubicBezTo>
                    <a:pt x="1047693" y="1008300"/>
                    <a:pt x="1048301" y="392685"/>
                    <a:pt x="1048278" y="1202918"/>
                  </a:cubicBezTo>
                  <a:lnTo>
                    <a:pt x="0" y="1188929"/>
                  </a:lnTo>
                  <a:lnTo>
                    <a:pt x="0" y="146502"/>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sp>
        <p:nvSpPr>
          <p:cNvPr id="9" name="Marcador de Posição do Número do Diapositivo 8"/>
          <p:cNvSpPr>
            <a:spLocks noGrp="1"/>
          </p:cNvSpPr>
          <p:nvPr>
            <p:ph type="sldNum" sz="quarter" idx="12"/>
          </p:nvPr>
        </p:nvSpPr>
        <p:spPr>
          <a:xfrm>
            <a:off x="8610600" y="6195042"/>
            <a:ext cx="2743200" cy="526434"/>
          </a:xfrm>
        </p:spPr>
        <p:txBody>
          <a:bodyPr/>
          <a:lstStyle/>
          <a:p>
            <a:fld id="{0B41A958-1C4B-4855-8ABB-ECFBAF21EE7E}" type="slidenum">
              <a:rPr lang="pt-PT" sz="2000" b="1" smtClean="0">
                <a:solidFill>
                  <a:srgbClr val="011D44"/>
                </a:solidFill>
                <a:latin typeface="Arial Black" panose="020B0A04020102020204" pitchFamily="34" charset="0"/>
              </a:rPr>
              <a:t>2</a:t>
            </a:fld>
            <a:endParaRPr lang="pt-PT" b="1" dirty="0">
              <a:solidFill>
                <a:srgbClr val="011D44"/>
              </a:solidFill>
              <a:latin typeface="Arial Black" panose="020B0A04020102020204" pitchFamily="34" charset="0"/>
            </a:endParaRPr>
          </a:p>
        </p:txBody>
      </p:sp>
      <p:sp>
        <p:nvSpPr>
          <p:cNvPr id="11" name="CaixaDeTexto 10"/>
          <p:cNvSpPr txBox="1"/>
          <p:nvPr/>
        </p:nvSpPr>
        <p:spPr>
          <a:xfrm>
            <a:off x="758608" y="5722527"/>
            <a:ext cx="2708564" cy="1200329"/>
          </a:xfrm>
          <a:prstGeom prst="rect">
            <a:avLst/>
          </a:prstGeom>
          <a:noFill/>
        </p:spPr>
        <p:txBody>
          <a:bodyPr wrap="square" rtlCol="0">
            <a:spAutoFit/>
          </a:bodyPr>
          <a:lstStyle/>
          <a:p>
            <a:r>
              <a:rPr lang="pt-PT" sz="7200" dirty="0">
                <a:solidFill>
                  <a:srgbClr val="011D44"/>
                </a:solidFill>
              </a:rPr>
              <a:t>cna</a:t>
            </a:r>
          </a:p>
        </p:txBody>
      </p:sp>
      <p:pic>
        <p:nvPicPr>
          <p:cNvPr id="12" name="Imagem 11"/>
          <p:cNvPicPr>
            <a:picLocks noChangeAspect="1"/>
          </p:cNvPicPr>
          <p:nvPr/>
        </p:nvPicPr>
        <p:blipFill rotWithShape="1">
          <a:blip r:embed="rId2">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8502" r="12224"/>
          <a:stretch/>
        </p:blipFill>
        <p:spPr>
          <a:xfrm>
            <a:off x="-1" y="0"/>
            <a:ext cx="1000141" cy="1261629"/>
          </a:xfrm>
          <a:prstGeom prst="rect">
            <a:avLst/>
          </a:prstGeom>
        </p:spPr>
      </p:pic>
      <p:pic>
        <p:nvPicPr>
          <p:cNvPr id="13" name="Picture 82"/>
          <p:cNvPicPr/>
          <p:nvPr/>
        </p:nvPicPr>
        <p:blipFill>
          <a:blip r:embed="rId3" cstate="print">
            <a:clrChange>
              <a:clrFrom>
                <a:srgbClr val="FFFFFF"/>
              </a:clrFrom>
              <a:clrTo>
                <a:srgbClr val="FFFFFF">
                  <a:alpha val="0"/>
                </a:srgbClr>
              </a:clrTo>
            </a:clrChange>
            <a:biLevel thresh="75000"/>
            <a:extLst>
              <a:ext uri="{BEBA8EAE-BF5A-486C-A8C5-ECC9F3942E4B}">
                <a14:imgProps xmlns:a14="http://schemas.microsoft.com/office/drawing/2010/main">
                  <a14:imgLayer r:embed="rId4">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11125056" y="58737"/>
            <a:ext cx="956108" cy="938790"/>
          </a:xfrm>
          <a:prstGeom prst="rect">
            <a:avLst/>
          </a:prstGeom>
          <a:noFill/>
          <a:ln>
            <a:noFill/>
          </a:ln>
        </p:spPr>
      </p:pic>
      <p:sp>
        <p:nvSpPr>
          <p:cNvPr id="3" name="Rectangle 2"/>
          <p:cNvSpPr/>
          <p:nvPr/>
        </p:nvSpPr>
        <p:spPr>
          <a:xfrm>
            <a:off x="1949824" y="2055813"/>
            <a:ext cx="8243048" cy="3347070"/>
          </a:xfrm>
          <a:prstGeom prst="rect">
            <a:avLst/>
          </a:prstGeom>
        </p:spPr>
        <p:txBody>
          <a:bodyPr wrap="square">
            <a:spAutoFit/>
          </a:bodyPr>
          <a:lstStyle/>
          <a:p>
            <a:pPr algn="just">
              <a:spcBef>
                <a:spcPts val="300"/>
              </a:spcBef>
            </a:pPr>
            <a:r>
              <a:rPr lang="pt-PT" sz="1700" dirty="0" smtClean="0"/>
              <a:t>A água circula na Natureza ora constituindo diferentes reservatórios no meio abiótico, como oceanos, rios e glaciares, ora fazendo parte dos seres vivos.</a:t>
            </a:r>
          </a:p>
          <a:p>
            <a:pPr algn="just">
              <a:spcBef>
                <a:spcPts val="300"/>
              </a:spcBef>
            </a:pPr>
            <a:r>
              <a:rPr lang="pt-PT" sz="1700" dirty="0" smtClean="0"/>
              <a:t>O contínuo e interminável movimento da água no nosso planeta constitui o </a:t>
            </a:r>
            <a:r>
              <a:rPr lang="pt-PT" sz="1700" b="1" dirty="0" smtClean="0">
                <a:solidFill>
                  <a:schemeClr val="accent6"/>
                </a:solidFill>
              </a:rPr>
              <a:t>ciclo hidrológico</a:t>
            </a:r>
            <a:r>
              <a:rPr lang="pt-PT" sz="1700" dirty="0" smtClean="0"/>
              <a:t>. As águas subterrâneas integram a componente que não é diretamente observada pelo ser humano e também a mais lenta do ciclo hidrológico.</a:t>
            </a:r>
          </a:p>
          <a:p>
            <a:pPr algn="just">
              <a:spcBef>
                <a:spcPts val="300"/>
              </a:spcBef>
            </a:pPr>
            <a:r>
              <a:rPr lang="pt-PT" sz="1700" dirty="0" smtClean="0"/>
              <a:t>A </a:t>
            </a:r>
            <a:r>
              <a:rPr lang="pt-PT" sz="1700" b="1" dirty="0" smtClean="0">
                <a:solidFill>
                  <a:schemeClr val="accent6"/>
                </a:solidFill>
              </a:rPr>
              <a:t>Hidrologia</a:t>
            </a:r>
            <a:r>
              <a:rPr lang="pt-PT" sz="1700" dirty="0" smtClean="0"/>
              <a:t> é a ciência que estuda a ocorrência e distribuição, o movimento e os fenómenos físicos e químicos de toda a água existente no planeta e da sua relação com o ambiente. Um dos ramos da hidrologia é a </a:t>
            </a:r>
            <a:r>
              <a:rPr lang="pt-PT" sz="1700" b="1" dirty="0" smtClean="0">
                <a:solidFill>
                  <a:schemeClr val="accent6"/>
                </a:solidFill>
              </a:rPr>
              <a:t>hidrogeologia</a:t>
            </a:r>
            <a:r>
              <a:rPr lang="pt-PT" sz="1700" dirty="0" smtClean="0"/>
              <a:t>, que tem como objetivo o estudo do armazenamento, circulação e distribuição das águas nas formações geológicas, tendo em consideração as suas propriedades físicas e químicas, as suas interações com o meio abiótico e biológico e as suas respostas às ações de natureza antrópica,.</a:t>
            </a:r>
          </a:p>
          <a:p>
            <a:pPr algn="just">
              <a:spcBef>
                <a:spcPts val="300"/>
              </a:spcBef>
            </a:pPr>
            <a:endParaRPr lang="pt-PT" sz="1700" dirty="0"/>
          </a:p>
        </p:txBody>
      </p:sp>
      <p:pic>
        <p:nvPicPr>
          <p:cNvPr id="2050" name="Picture 2" descr="http://img.scoop.it/-LfrEQ5hQHZ9y0BinXmUpTl72eJkfbmt4t8yenImKBVvK0kTmF0xjctABnaLJIm9"/>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82200" y="1362652"/>
            <a:ext cx="2636898" cy="263689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unsa.edu.pe/images/stories/hidrogeologia.jp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1" y="3729348"/>
            <a:ext cx="1894472" cy="1904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8217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00140" y="365125"/>
            <a:ext cx="10353660" cy="1325563"/>
          </a:xfrm>
        </p:spPr>
        <p:txBody>
          <a:bodyPr/>
          <a:lstStyle/>
          <a:p>
            <a:r>
              <a:rPr lang="pt-PT" dirty="0" smtClean="0">
                <a:solidFill>
                  <a:srgbClr val="011D44"/>
                </a:solidFill>
              </a:rPr>
              <a:t>Reservatórios de Água Subterrânea</a:t>
            </a:r>
            <a:endParaRPr lang="pt-PT" dirty="0">
              <a:solidFill>
                <a:srgbClr val="011D44"/>
              </a:solidFill>
            </a:endParaRPr>
          </a:p>
        </p:txBody>
      </p:sp>
      <p:grpSp>
        <p:nvGrpSpPr>
          <p:cNvPr id="15" name="Grupo 14"/>
          <p:cNvGrpSpPr/>
          <p:nvPr/>
        </p:nvGrpSpPr>
        <p:grpSpPr>
          <a:xfrm>
            <a:off x="-1" y="5694518"/>
            <a:ext cx="12192001" cy="1191293"/>
            <a:chOff x="-1" y="5694518"/>
            <a:chExt cx="12192001" cy="1191293"/>
          </a:xfrm>
        </p:grpSpPr>
        <p:sp>
          <p:nvSpPr>
            <p:cNvPr id="5" name="Ondulado duplo 15"/>
            <p:cNvSpPr/>
            <p:nvPr/>
          </p:nvSpPr>
          <p:spPr>
            <a:xfrm>
              <a:off x="7416704" y="5712596"/>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Ondulado duplo 15"/>
            <p:cNvSpPr/>
            <p:nvPr/>
          </p:nvSpPr>
          <p:spPr>
            <a:xfrm>
              <a:off x="3708352" y="5701464"/>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Ondulado duplo 15"/>
            <p:cNvSpPr/>
            <p:nvPr/>
          </p:nvSpPr>
          <p:spPr>
            <a:xfrm>
              <a:off x="-1" y="5701464"/>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Ondulado duplo 15"/>
            <p:cNvSpPr/>
            <p:nvPr/>
          </p:nvSpPr>
          <p:spPr>
            <a:xfrm>
              <a:off x="11125056" y="5694518"/>
              <a:ext cx="1066944" cy="1191293"/>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86235 h 1478405"/>
                <a:gd name="connsiteX1" fmla="*/ 1080799 w 3708352"/>
                <a:gd name="connsiteY1" fmla="*/ 142426 h 1478405"/>
                <a:gd name="connsiteX2" fmla="*/ 1854176 w 3708352"/>
                <a:gd name="connsiteY2" fmla="*/ 86235 h 1478405"/>
                <a:gd name="connsiteX3" fmla="*/ 3708352 w 3708352"/>
                <a:gd name="connsiteY3" fmla="*/ 86235 h 1478405"/>
                <a:gd name="connsiteX4" fmla="*/ 3708351 w 3708352"/>
                <a:gd name="connsiteY4" fmla="*/ 1478405 h 1478405"/>
                <a:gd name="connsiteX5" fmla="*/ 0 w 3708352"/>
                <a:gd name="connsiteY5" fmla="*/ 1478405 h 1478405"/>
                <a:gd name="connsiteX6" fmla="*/ 0 w 3708352"/>
                <a:gd name="connsiteY6" fmla="*/ 86235 h 1478405"/>
                <a:gd name="connsiteX0" fmla="*/ 0 w 3708352"/>
                <a:gd name="connsiteY0" fmla="*/ 146502 h 1538672"/>
                <a:gd name="connsiteX1" fmla="*/ 1080799 w 3708352"/>
                <a:gd name="connsiteY1" fmla="*/ 202693 h 1538672"/>
                <a:gd name="connsiteX2" fmla="*/ 1854176 w 3708352"/>
                <a:gd name="connsiteY2" fmla="*/ 146502 h 1538672"/>
                <a:gd name="connsiteX3" fmla="*/ 3708352 w 3708352"/>
                <a:gd name="connsiteY3" fmla="*/ 146502 h 1538672"/>
                <a:gd name="connsiteX4" fmla="*/ 3708351 w 3708352"/>
                <a:gd name="connsiteY4" fmla="*/ 1538672 h 1538672"/>
                <a:gd name="connsiteX5" fmla="*/ 0 w 3708352"/>
                <a:gd name="connsiteY5" fmla="*/ 1538672 h 1538672"/>
                <a:gd name="connsiteX6" fmla="*/ 0 w 3708352"/>
                <a:gd name="connsiteY6" fmla="*/ 146502 h 1538672"/>
                <a:gd name="connsiteX0" fmla="*/ 0 w 3708352"/>
                <a:gd name="connsiteY0" fmla="*/ 146502 h 1538672"/>
                <a:gd name="connsiteX1" fmla="*/ 1080799 w 3708352"/>
                <a:gd name="connsiteY1" fmla="*/ 202693 h 1538672"/>
                <a:gd name="connsiteX2" fmla="*/ 3708352 w 3708352"/>
                <a:gd name="connsiteY2" fmla="*/ 146502 h 1538672"/>
                <a:gd name="connsiteX3" fmla="*/ 3708351 w 3708352"/>
                <a:gd name="connsiteY3" fmla="*/ 1538672 h 1538672"/>
                <a:gd name="connsiteX4" fmla="*/ 0 w 3708352"/>
                <a:gd name="connsiteY4" fmla="*/ 1538672 h 1538672"/>
                <a:gd name="connsiteX5" fmla="*/ 0 w 3708352"/>
                <a:gd name="connsiteY5" fmla="*/ 146502 h 1538672"/>
                <a:gd name="connsiteX0" fmla="*/ 0 w 3718847"/>
                <a:gd name="connsiteY0" fmla="*/ 146502 h 1538672"/>
                <a:gd name="connsiteX1" fmla="*/ 1080799 w 3718847"/>
                <a:gd name="connsiteY1" fmla="*/ 202693 h 1538672"/>
                <a:gd name="connsiteX2" fmla="*/ 3708351 w 3718847"/>
                <a:gd name="connsiteY2" fmla="*/ 1538672 h 1538672"/>
                <a:gd name="connsiteX3" fmla="*/ 0 w 3718847"/>
                <a:gd name="connsiteY3" fmla="*/ 1538672 h 1538672"/>
                <a:gd name="connsiteX4" fmla="*/ 0 w 3718847"/>
                <a:gd name="connsiteY4" fmla="*/ 146502 h 1538672"/>
                <a:gd name="connsiteX0" fmla="*/ 0 w 1407782"/>
                <a:gd name="connsiteY0" fmla="*/ 146502 h 1538672"/>
                <a:gd name="connsiteX1" fmla="*/ 1080799 w 1407782"/>
                <a:gd name="connsiteY1" fmla="*/ 202693 h 1538672"/>
                <a:gd name="connsiteX2" fmla="*/ 1103697 w 1407782"/>
                <a:gd name="connsiteY2" fmla="*/ 1538672 h 1538672"/>
                <a:gd name="connsiteX3" fmla="*/ 0 w 1407782"/>
                <a:gd name="connsiteY3" fmla="*/ 1538672 h 1538672"/>
                <a:gd name="connsiteX4" fmla="*/ 0 w 1407782"/>
                <a:gd name="connsiteY4" fmla="*/ 146502 h 1538672"/>
                <a:gd name="connsiteX0" fmla="*/ 0 w 1364784"/>
                <a:gd name="connsiteY0" fmla="*/ 146502 h 1538672"/>
                <a:gd name="connsiteX1" fmla="*/ 1080799 w 1364784"/>
                <a:gd name="connsiteY1" fmla="*/ 202693 h 1538672"/>
                <a:gd name="connsiteX2" fmla="*/ 1103697 w 1364784"/>
                <a:gd name="connsiteY2" fmla="*/ 1538672 h 1538672"/>
                <a:gd name="connsiteX3" fmla="*/ 0 w 1364784"/>
                <a:gd name="connsiteY3" fmla="*/ 1538672 h 1538672"/>
                <a:gd name="connsiteX4" fmla="*/ 0 w 1364784"/>
                <a:gd name="connsiteY4" fmla="*/ 146502 h 1538672"/>
                <a:gd name="connsiteX0" fmla="*/ 0 w 1109143"/>
                <a:gd name="connsiteY0" fmla="*/ 146502 h 1538672"/>
                <a:gd name="connsiteX1" fmla="*/ 1080799 w 1109143"/>
                <a:gd name="connsiteY1" fmla="*/ 202693 h 1538672"/>
                <a:gd name="connsiteX2" fmla="*/ 1103697 w 1109143"/>
                <a:gd name="connsiteY2" fmla="*/ 1538672 h 1538672"/>
                <a:gd name="connsiteX3" fmla="*/ 0 w 1109143"/>
                <a:gd name="connsiteY3" fmla="*/ 1538672 h 1538672"/>
                <a:gd name="connsiteX4" fmla="*/ 0 w 1109143"/>
                <a:gd name="connsiteY4" fmla="*/ 146502 h 1538672"/>
                <a:gd name="connsiteX0" fmla="*/ 0 w 1092751"/>
                <a:gd name="connsiteY0" fmla="*/ 146502 h 1538672"/>
                <a:gd name="connsiteX1" fmla="*/ 1080799 w 1092751"/>
                <a:gd name="connsiteY1" fmla="*/ 202693 h 1538672"/>
                <a:gd name="connsiteX2" fmla="*/ 1075988 w 1092751"/>
                <a:gd name="connsiteY2" fmla="*/ 1538672 h 1538672"/>
                <a:gd name="connsiteX3" fmla="*/ 0 w 1092751"/>
                <a:gd name="connsiteY3" fmla="*/ 1538672 h 1538672"/>
                <a:gd name="connsiteX4" fmla="*/ 0 w 1092751"/>
                <a:gd name="connsiteY4" fmla="*/ 146502 h 1538672"/>
                <a:gd name="connsiteX0" fmla="*/ 0 w 1082211"/>
                <a:gd name="connsiteY0" fmla="*/ 146502 h 1538672"/>
                <a:gd name="connsiteX1" fmla="*/ 1080799 w 1082211"/>
                <a:gd name="connsiteY1" fmla="*/ 202693 h 1538672"/>
                <a:gd name="connsiteX2" fmla="*/ 1075988 w 1082211"/>
                <a:gd name="connsiteY2" fmla="*/ 1538672 h 1538672"/>
                <a:gd name="connsiteX3" fmla="*/ 0 w 1082211"/>
                <a:gd name="connsiteY3" fmla="*/ 1538672 h 1538672"/>
                <a:gd name="connsiteX4" fmla="*/ 0 w 1082211"/>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188929 h 1538672"/>
                <a:gd name="connsiteX4" fmla="*/ 0 w 1080799"/>
                <a:gd name="connsiteY4" fmla="*/ 146502 h 1538672"/>
                <a:gd name="connsiteX0" fmla="*/ 0 w 1080799"/>
                <a:gd name="connsiteY0" fmla="*/ 146502 h 1202918"/>
                <a:gd name="connsiteX1" fmla="*/ 1080799 w 1080799"/>
                <a:gd name="connsiteY1" fmla="*/ 202693 h 1202918"/>
                <a:gd name="connsiteX2" fmla="*/ 1075988 w 1080799"/>
                <a:gd name="connsiteY2" fmla="*/ 1202918 h 1202918"/>
                <a:gd name="connsiteX3" fmla="*/ 0 w 1080799"/>
                <a:gd name="connsiteY3" fmla="*/ 1188929 h 1202918"/>
                <a:gd name="connsiteX4" fmla="*/ 0 w 1080799"/>
                <a:gd name="connsiteY4" fmla="*/ 146502 h 1202918"/>
                <a:gd name="connsiteX0" fmla="*/ 0 w 1075988"/>
                <a:gd name="connsiteY0" fmla="*/ 146502 h 1202918"/>
                <a:gd name="connsiteX1" fmla="*/ 1053090 w 1075988"/>
                <a:gd name="connsiteY1" fmla="*/ 202693 h 1202918"/>
                <a:gd name="connsiteX2" fmla="*/ 1075988 w 1075988"/>
                <a:gd name="connsiteY2" fmla="*/ 1202918 h 1202918"/>
                <a:gd name="connsiteX3" fmla="*/ 0 w 1075988"/>
                <a:gd name="connsiteY3" fmla="*/ 1188929 h 1202918"/>
                <a:gd name="connsiteX4" fmla="*/ 0 w 1075988"/>
                <a:gd name="connsiteY4" fmla="*/ 146502 h 1202918"/>
                <a:gd name="connsiteX0" fmla="*/ 0 w 1053090"/>
                <a:gd name="connsiteY0" fmla="*/ 146502 h 1202918"/>
                <a:gd name="connsiteX1" fmla="*/ 1053090 w 1053090"/>
                <a:gd name="connsiteY1" fmla="*/ 202693 h 1202918"/>
                <a:gd name="connsiteX2" fmla="*/ 1048278 w 1053090"/>
                <a:gd name="connsiteY2" fmla="*/ 1202918 h 1202918"/>
                <a:gd name="connsiteX3" fmla="*/ 0 w 1053090"/>
                <a:gd name="connsiteY3" fmla="*/ 1188929 h 1202918"/>
                <a:gd name="connsiteX4" fmla="*/ 0 w 1053090"/>
                <a:gd name="connsiteY4" fmla="*/ 146502 h 1202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3090" h="1202918">
                  <a:moveTo>
                    <a:pt x="0" y="146502"/>
                  </a:moveTo>
                  <a:cubicBezTo>
                    <a:pt x="249406" y="-76161"/>
                    <a:pt x="550097" y="-35133"/>
                    <a:pt x="1053090" y="202693"/>
                  </a:cubicBezTo>
                  <a:cubicBezTo>
                    <a:pt x="1047693" y="1008300"/>
                    <a:pt x="1048301" y="392685"/>
                    <a:pt x="1048278" y="1202918"/>
                  </a:cubicBezTo>
                  <a:lnTo>
                    <a:pt x="0" y="1188929"/>
                  </a:lnTo>
                  <a:lnTo>
                    <a:pt x="0" y="146502"/>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sp>
        <p:nvSpPr>
          <p:cNvPr id="9" name="Marcador de Posição do Número do Diapositivo 8"/>
          <p:cNvSpPr>
            <a:spLocks noGrp="1"/>
          </p:cNvSpPr>
          <p:nvPr>
            <p:ph type="sldNum" sz="quarter" idx="12"/>
          </p:nvPr>
        </p:nvSpPr>
        <p:spPr>
          <a:xfrm>
            <a:off x="8610600" y="6195042"/>
            <a:ext cx="2743200" cy="526434"/>
          </a:xfrm>
        </p:spPr>
        <p:txBody>
          <a:bodyPr/>
          <a:lstStyle/>
          <a:p>
            <a:fld id="{0B41A958-1C4B-4855-8ABB-ECFBAF21EE7E}" type="slidenum">
              <a:rPr lang="pt-PT" sz="2000" b="1" smtClean="0">
                <a:solidFill>
                  <a:srgbClr val="011D44"/>
                </a:solidFill>
                <a:latin typeface="Arial Black" panose="020B0A04020102020204" pitchFamily="34" charset="0"/>
              </a:rPr>
              <a:t>3</a:t>
            </a:fld>
            <a:endParaRPr lang="pt-PT" b="1" dirty="0">
              <a:solidFill>
                <a:srgbClr val="011D44"/>
              </a:solidFill>
              <a:latin typeface="Arial Black" panose="020B0A04020102020204" pitchFamily="34" charset="0"/>
            </a:endParaRPr>
          </a:p>
        </p:txBody>
      </p:sp>
      <p:sp>
        <p:nvSpPr>
          <p:cNvPr id="11" name="CaixaDeTexto 10"/>
          <p:cNvSpPr txBox="1"/>
          <p:nvPr/>
        </p:nvSpPr>
        <p:spPr>
          <a:xfrm>
            <a:off x="758608" y="5722527"/>
            <a:ext cx="2708564" cy="1200329"/>
          </a:xfrm>
          <a:prstGeom prst="rect">
            <a:avLst/>
          </a:prstGeom>
          <a:noFill/>
        </p:spPr>
        <p:txBody>
          <a:bodyPr wrap="square" rtlCol="0">
            <a:spAutoFit/>
          </a:bodyPr>
          <a:lstStyle/>
          <a:p>
            <a:r>
              <a:rPr lang="pt-PT" sz="7200" dirty="0">
                <a:solidFill>
                  <a:srgbClr val="011D44"/>
                </a:solidFill>
              </a:rPr>
              <a:t>cna</a:t>
            </a:r>
          </a:p>
        </p:txBody>
      </p:sp>
      <p:pic>
        <p:nvPicPr>
          <p:cNvPr id="12" name="Imagem 11"/>
          <p:cNvPicPr>
            <a:picLocks noChangeAspect="1"/>
          </p:cNvPicPr>
          <p:nvPr/>
        </p:nvPicPr>
        <p:blipFill rotWithShape="1">
          <a:blip r:embed="rId2">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8502" r="12224"/>
          <a:stretch/>
        </p:blipFill>
        <p:spPr>
          <a:xfrm>
            <a:off x="-1" y="0"/>
            <a:ext cx="1000141" cy="1261629"/>
          </a:xfrm>
          <a:prstGeom prst="rect">
            <a:avLst/>
          </a:prstGeom>
        </p:spPr>
      </p:pic>
      <p:pic>
        <p:nvPicPr>
          <p:cNvPr id="13" name="Picture 82"/>
          <p:cNvPicPr/>
          <p:nvPr/>
        </p:nvPicPr>
        <p:blipFill>
          <a:blip r:embed="rId3" cstate="print">
            <a:clrChange>
              <a:clrFrom>
                <a:srgbClr val="FFFFFF"/>
              </a:clrFrom>
              <a:clrTo>
                <a:srgbClr val="FFFFFF">
                  <a:alpha val="0"/>
                </a:srgbClr>
              </a:clrTo>
            </a:clrChange>
            <a:biLevel thresh="75000"/>
            <a:extLst>
              <a:ext uri="{BEBA8EAE-BF5A-486C-A8C5-ECC9F3942E4B}">
                <a14:imgProps xmlns:a14="http://schemas.microsoft.com/office/drawing/2010/main">
                  <a14:imgLayer r:embed="rId4">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11125056" y="58737"/>
            <a:ext cx="956108" cy="938790"/>
          </a:xfrm>
          <a:prstGeom prst="rect">
            <a:avLst/>
          </a:prstGeom>
          <a:noFill/>
          <a:ln>
            <a:noFill/>
          </a:ln>
        </p:spPr>
      </p:pic>
      <p:sp>
        <p:nvSpPr>
          <p:cNvPr id="3" name="Rectangle 2"/>
          <p:cNvSpPr/>
          <p:nvPr/>
        </p:nvSpPr>
        <p:spPr>
          <a:xfrm>
            <a:off x="758608" y="2089552"/>
            <a:ext cx="5634317" cy="3046988"/>
          </a:xfrm>
          <a:prstGeom prst="rect">
            <a:avLst/>
          </a:prstGeom>
        </p:spPr>
        <p:txBody>
          <a:bodyPr wrap="square">
            <a:spAutoFit/>
          </a:bodyPr>
          <a:lstStyle/>
          <a:p>
            <a:pPr algn="just">
              <a:spcBef>
                <a:spcPts val="300"/>
              </a:spcBef>
            </a:pPr>
            <a:r>
              <a:rPr lang="pt-PT" sz="1700" dirty="0" smtClean="0"/>
              <a:t>As rochas podem funcionar como reservatório de água, armazenando maiores ou menores quantidades deste liquido consoante as suas caraterísticas. Através de técnicas apropriadas, pode ter-se acesso à água que circula subterraneamente. </a:t>
            </a:r>
          </a:p>
          <a:p>
            <a:pPr algn="just">
              <a:spcBef>
                <a:spcPts val="300"/>
              </a:spcBef>
            </a:pPr>
            <a:r>
              <a:rPr lang="pt-PT" sz="1700" dirty="0" smtClean="0"/>
              <a:t>Denomina-se </a:t>
            </a:r>
            <a:r>
              <a:rPr lang="pt-PT" sz="1700" b="1" dirty="0" smtClean="0">
                <a:solidFill>
                  <a:schemeClr val="accent6"/>
                </a:solidFill>
              </a:rPr>
              <a:t>aquífero</a:t>
            </a:r>
            <a:r>
              <a:rPr lang="pt-PT" sz="1700" dirty="0" smtClean="0"/>
              <a:t> uma formação geológica que permite a circulação e o armazenamento de água nos seus espaços vazios, possibilitando geralmente o aproveitamento desse liquido pelo ser humano de forma economicamente rentável e sem impactes ambientais negativos.</a:t>
            </a:r>
          </a:p>
          <a:p>
            <a:pPr algn="just">
              <a:spcBef>
                <a:spcPts val="300"/>
              </a:spcBef>
            </a:pPr>
            <a:endParaRPr lang="pt-PT" sz="1700" dirty="0"/>
          </a:p>
        </p:txBody>
      </p:sp>
      <p:pic>
        <p:nvPicPr>
          <p:cNvPr id="3074" name="Picture 2" descr="http://2.bp.blogspot.com/-jWp6jE3k2ec/VHRQP49Ne4I/AAAAAAAAeF4/UfqiZXwnWfs/s1600/aq.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0397" y="1714379"/>
            <a:ext cx="4618131" cy="3759448"/>
          </a:xfrm>
          <a:prstGeom prst="rect">
            <a:avLst/>
          </a:prstGeom>
          <a:noFill/>
          <a:extLst>
            <a:ext uri="{909E8E84-426E-40DD-AFC4-6F175D3DCCD1}">
              <a14:hiddenFill xmlns:a14="http://schemas.microsoft.com/office/drawing/2010/main">
                <a:solidFill>
                  <a:srgbClr val="FFFFFF"/>
                </a:solidFill>
              </a14:hiddenFill>
            </a:ext>
          </a:extLst>
        </p:spPr>
      </p:pic>
      <p:sp>
        <p:nvSpPr>
          <p:cNvPr id="16" name="Marcador de Posição de Conteúdo 2"/>
          <p:cNvSpPr txBox="1">
            <a:spLocks/>
          </p:cNvSpPr>
          <p:nvPr/>
        </p:nvSpPr>
        <p:spPr>
          <a:xfrm>
            <a:off x="7170954" y="5473827"/>
            <a:ext cx="4618130" cy="3835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pt-PT" sz="1200" b="1" dirty="0" smtClean="0">
                <a:solidFill>
                  <a:schemeClr val="bg2">
                    <a:lumMod val="50000"/>
                  </a:schemeClr>
                </a:solidFill>
                <a:sym typeface="Wingdings" panose="05000000000000000000" pitchFamily="2" charset="2"/>
              </a:rPr>
              <a:t>Figura 1 – </a:t>
            </a:r>
            <a:r>
              <a:rPr lang="pt-PT" sz="1200" dirty="0" smtClean="0">
                <a:solidFill>
                  <a:schemeClr val="bg2">
                    <a:lumMod val="50000"/>
                  </a:schemeClr>
                </a:solidFill>
                <a:sym typeface="Wingdings" panose="05000000000000000000" pitchFamily="2" charset="2"/>
              </a:rPr>
              <a:t>Principais tipos de aquíferos.</a:t>
            </a:r>
            <a:endParaRPr lang="pt-PT" sz="1200" b="1" dirty="0">
              <a:solidFill>
                <a:schemeClr val="bg2">
                  <a:lumMod val="50000"/>
                </a:schemeClr>
              </a:solidFill>
              <a:sym typeface="Wingdings" panose="05000000000000000000" pitchFamily="2" charset="2"/>
            </a:endParaRPr>
          </a:p>
        </p:txBody>
      </p:sp>
    </p:spTree>
    <p:extLst>
      <p:ext uri="{BB962C8B-B14F-4D97-AF65-F5344CB8AC3E}">
        <p14:creationId xmlns:p14="http://schemas.microsoft.com/office/powerpoint/2010/main" val="1396815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00140" y="365125"/>
            <a:ext cx="10353660" cy="1325563"/>
          </a:xfrm>
        </p:spPr>
        <p:txBody>
          <a:bodyPr/>
          <a:lstStyle/>
          <a:p>
            <a:r>
              <a:rPr lang="pt-PT" dirty="0" smtClean="0">
                <a:solidFill>
                  <a:srgbClr val="011D44"/>
                </a:solidFill>
              </a:rPr>
              <a:t>Reservatórios de Água Subterrânea</a:t>
            </a:r>
            <a:endParaRPr lang="pt-PT" dirty="0">
              <a:solidFill>
                <a:srgbClr val="011D44"/>
              </a:solidFill>
            </a:endParaRPr>
          </a:p>
        </p:txBody>
      </p:sp>
      <p:grpSp>
        <p:nvGrpSpPr>
          <p:cNvPr id="15" name="Grupo 14"/>
          <p:cNvGrpSpPr/>
          <p:nvPr/>
        </p:nvGrpSpPr>
        <p:grpSpPr>
          <a:xfrm>
            <a:off x="-1" y="5694518"/>
            <a:ext cx="12192001" cy="1191293"/>
            <a:chOff x="-1" y="5694518"/>
            <a:chExt cx="12192001" cy="1191293"/>
          </a:xfrm>
        </p:grpSpPr>
        <p:sp>
          <p:nvSpPr>
            <p:cNvPr id="5" name="Ondulado duplo 15"/>
            <p:cNvSpPr/>
            <p:nvPr/>
          </p:nvSpPr>
          <p:spPr>
            <a:xfrm>
              <a:off x="7416704" y="5712596"/>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Ondulado duplo 15"/>
            <p:cNvSpPr/>
            <p:nvPr/>
          </p:nvSpPr>
          <p:spPr>
            <a:xfrm>
              <a:off x="3708352" y="5701464"/>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Ondulado duplo 15"/>
            <p:cNvSpPr/>
            <p:nvPr/>
          </p:nvSpPr>
          <p:spPr>
            <a:xfrm>
              <a:off x="-1" y="5701464"/>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Ondulado duplo 15"/>
            <p:cNvSpPr/>
            <p:nvPr/>
          </p:nvSpPr>
          <p:spPr>
            <a:xfrm>
              <a:off x="11125056" y="5694518"/>
              <a:ext cx="1066944" cy="1191293"/>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86235 h 1478405"/>
                <a:gd name="connsiteX1" fmla="*/ 1080799 w 3708352"/>
                <a:gd name="connsiteY1" fmla="*/ 142426 h 1478405"/>
                <a:gd name="connsiteX2" fmla="*/ 1854176 w 3708352"/>
                <a:gd name="connsiteY2" fmla="*/ 86235 h 1478405"/>
                <a:gd name="connsiteX3" fmla="*/ 3708352 w 3708352"/>
                <a:gd name="connsiteY3" fmla="*/ 86235 h 1478405"/>
                <a:gd name="connsiteX4" fmla="*/ 3708351 w 3708352"/>
                <a:gd name="connsiteY4" fmla="*/ 1478405 h 1478405"/>
                <a:gd name="connsiteX5" fmla="*/ 0 w 3708352"/>
                <a:gd name="connsiteY5" fmla="*/ 1478405 h 1478405"/>
                <a:gd name="connsiteX6" fmla="*/ 0 w 3708352"/>
                <a:gd name="connsiteY6" fmla="*/ 86235 h 1478405"/>
                <a:gd name="connsiteX0" fmla="*/ 0 w 3708352"/>
                <a:gd name="connsiteY0" fmla="*/ 146502 h 1538672"/>
                <a:gd name="connsiteX1" fmla="*/ 1080799 w 3708352"/>
                <a:gd name="connsiteY1" fmla="*/ 202693 h 1538672"/>
                <a:gd name="connsiteX2" fmla="*/ 1854176 w 3708352"/>
                <a:gd name="connsiteY2" fmla="*/ 146502 h 1538672"/>
                <a:gd name="connsiteX3" fmla="*/ 3708352 w 3708352"/>
                <a:gd name="connsiteY3" fmla="*/ 146502 h 1538672"/>
                <a:gd name="connsiteX4" fmla="*/ 3708351 w 3708352"/>
                <a:gd name="connsiteY4" fmla="*/ 1538672 h 1538672"/>
                <a:gd name="connsiteX5" fmla="*/ 0 w 3708352"/>
                <a:gd name="connsiteY5" fmla="*/ 1538672 h 1538672"/>
                <a:gd name="connsiteX6" fmla="*/ 0 w 3708352"/>
                <a:gd name="connsiteY6" fmla="*/ 146502 h 1538672"/>
                <a:gd name="connsiteX0" fmla="*/ 0 w 3708352"/>
                <a:gd name="connsiteY0" fmla="*/ 146502 h 1538672"/>
                <a:gd name="connsiteX1" fmla="*/ 1080799 w 3708352"/>
                <a:gd name="connsiteY1" fmla="*/ 202693 h 1538672"/>
                <a:gd name="connsiteX2" fmla="*/ 3708352 w 3708352"/>
                <a:gd name="connsiteY2" fmla="*/ 146502 h 1538672"/>
                <a:gd name="connsiteX3" fmla="*/ 3708351 w 3708352"/>
                <a:gd name="connsiteY3" fmla="*/ 1538672 h 1538672"/>
                <a:gd name="connsiteX4" fmla="*/ 0 w 3708352"/>
                <a:gd name="connsiteY4" fmla="*/ 1538672 h 1538672"/>
                <a:gd name="connsiteX5" fmla="*/ 0 w 3708352"/>
                <a:gd name="connsiteY5" fmla="*/ 146502 h 1538672"/>
                <a:gd name="connsiteX0" fmla="*/ 0 w 3718847"/>
                <a:gd name="connsiteY0" fmla="*/ 146502 h 1538672"/>
                <a:gd name="connsiteX1" fmla="*/ 1080799 w 3718847"/>
                <a:gd name="connsiteY1" fmla="*/ 202693 h 1538672"/>
                <a:gd name="connsiteX2" fmla="*/ 3708351 w 3718847"/>
                <a:gd name="connsiteY2" fmla="*/ 1538672 h 1538672"/>
                <a:gd name="connsiteX3" fmla="*/ 0 w 3718847"/>
                <a:gd name="connsiteY3" fmla="*/ 1538672 h 1538672"/>
                <a:gd name="connsiteX4" fmla="*/ 0 w 3718847"/>
                <a:gd name="connsiteY4" fmla="*/ 146502 h 1538672"/>
                <a:gd name="connsiteX0" fmla="*/ 0 w 1407782"/>
                <a:gd name="connsiteY0" fmla="*/ 146502 h 1538672"/>
                <a:gd name="connsiteX1" fmla="*/ 1080799 w 1407782"/>
                <a:gd name="connsiteY1" fmla="*/ 202693 h 1538672"/>
                <a:gd name="connsiteX2" fmla="*/ 1103697 w 1407782"/>
                <a:gd name="connsiteY2" fmla="*/ 1538672 h 1538672"/>
                <a:gd name="connsiteX3" fmla="*/ 0 w 1407782"/>
                <a:gd name="connsiteY3" fmla="*/ 1538672 h 1538672"/>
                <a:gd name="connsiteX4" fmla="*/ 0 w 1407782"/>
                <a:gd name="connsiteY4" fmla="*/ 146502 h 1538672"/>
                <a:gd name="connsiteX0" fmla="*/ 0 w 1364784"/>
                <a:gd name="connsiteY0" fmla="*/ 146502 h 1538672"/>
                <a:gd name="connsiteX1" fmla="*/ 1080799 w 1364784"/>
                <a:gd name="connsiteY1" fmla="*/ 202693 h 1538672"/>
                <a:gd name="connsiteX2" fmla="*/ 1103697 w 1364784"/>
                <a:gd name="connsiteY2" fmla="*/ 1538672 h 1538672"/>
                <a:gd name="connsiteX3" fmla="*/ 0 w 1364784"/>
                <a:gd name="connsiteY3" fmla="*/ 1538672 h 1538672"/>
                <a:gd name="connsiteX4" fmla="*/ 0 w 1364784"/>
                <a:gd name="connsiteY4" fmla="*/ 146502 h 1538672"/>
                <a:gd name="connsiteX0" fmla="*/ 0 w 1109143"/>
                <a:gd name="connsiteY0" fmla="*/ 146502 h 1538672"/>
                <a:gd name="connsiteX1" fmla="*/ 1080799 w 1109143"/>
                <a:gd name="connsiteY1" fmla="*/ 202693 h 1538672"/>
                <a:gd name="connsiteX2" fmla="*/ 1103697 w 1109143"/>
                <a:gd name="connsiteY2" fmla="*/ 1538672 h 1538672"/>
                <a:gd name="connsiteX3" fmla="*/ 0 w 1109143"/>
                <a:gd name="connsiteY3" fmla="*/ 1538672 h 1538672"/>
                <a:gd name="connsiteX4" fmla="*/ 0 w 1109143"/>
                <a:gd name="connsiteY4" fmla="*/ 146502 h 1538672"/>
                <a:gd name="connsiteX0" fmla="*/ 0 w 1092751"/>
                <a:gd name="connsiteY0" fmla="*/ 146502 h 1538672"/>
                <a:gd name="connsiteX1" fmla="*/ 1080799 w 1092751"/>
                <a:gd name="connsiteY1" fmla="*/ 202693 h 1538672"/>
                <a:gd name="connsiteX2" fmla="*/ 1075988 w 1092751"/>
                <a:gd name="connsiteY2" fmla="*/ 1538672 h 1538672"/>
                <a:gd name="connsiteX3" fmla="*/ 0 w 1092751"/>
                <a:gd name="connsiteY3" fmla="*/ 1538672 h 1538672"/>
                <a:gd name="connsiteX4" fmla="*/ 0 w 1092751"/>
                <a:gd name="connsiteY4" fmla="*/ 146502 h 1538672"/>
                <a:gd name="connsiteX0" fmla="*/ 0 w 1082211"/>
                <a:gd name="connsiteY0" fmla="*/ 146502 h 1538672"/>
                <a:gd name="connsiteX1" fmla="*/ 1080799 w 1082211"/>
                <a:gd name="connsiteY1" fmla="*/ 202693 h 1538672"/>
                <a:gd name="connsiteX2" fmla="*/ 1075988 w 1082211"/>
                <a:gd name="connsiteY2" fmla="*/ 1538672 h 1538672"/>
                <a:gd name="connsiteX3" fmla="*/ 0 w 1082211"/>
                <a:gd name="connsiteY3" fmla="*/ 1538672 h 1538672"/>
                <a:gd name="connsiteX4" fmla="*/ 0 w 1082211"/>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188929 h 1538672"/>
                <a:gd name="connsiteX4" fmla="*/ 0 w 1080799"/>
                <a:gd name="connsiteY4" fmla="*/ 146502 h 1538672"/>
                <a:gd name="connsiteX0" fmla="*/ 0 w 1080799"/>
                <a:gd name="connsiteY0" fmla="*/ 146502 h 1202918"/>
                <a:gd name="connsiteX1" fmla="*/ 1080799 w 1080799"/>
                <a:gd name="connsiteY1" fmla="*/ 202693 h 1202918"/>
                <a:gd name="connsiteX2" fmla="*/ 1075988 w 1080799"/>
                <a:gd name="connsiteY2" fmla="*/ 1202918 h 1202918"/>
                <a:gd name="connsiteX3" fmla="*/ 0 w 1080799"/>
                <a:gd name="connsiteY3" fmla="*/ 1188929 h 1202918"/>
                <a:gd name="connsiteX4" fmla="*/ 0 w 1080799"/>
                <a:gd name="connsiteY4" fmla="*/ 146502 h 1202918"/>
                <a:gd name="connsiteX0" fmla="*/ 0 w 1075988"/>
                <a:gd name="connsiteY0" fmla="*/ 146502 h 1202918"/>
                <a:gd name="connsiteX1" fmla="*/ 1053090 w 1075988"/>
                <a:gd name="connsiteY1" fmla="*/ 202693 h 1202918"/>
                <a:gd name="connsiteX2" fmla="*/ 1075988 w 1075988"/>
                <a:gd name="connsiteY2" fmla="*/ 1202918 h 1202918"/>
                <a:gd name="connsiteX3" fmla="*/ 0 w 1075988"/>
                <a:gd name="connsiteY3" fmla="*/ 1188929 h 1202918"/>
                <a:gd name="connsiteX4" fmla="*/ 0 w 1075988"/>
                <a:gd name="connsiteY4" fmla="*/ 146502 h 1202918"/>
                <a:gd name="connsiteX0" fmla="*/ 0 w 1053090"/>
                <a:gd name="connsiteY0" fmla="*/ 146502 h 1202918"/>
                <a:gd name="connsiteX1" fmla="*/ 1053090 w 1053090"/>
                <a:gd name="connsiteY1" fmla="*/ 202693 h 1202918"/>
                <a:gd name="connsiteX2" fmla="*/ 1048278 w 1053090"/>
                <a:gd name="connsiteY2" fmla="*/ 1202918 h 1202918"/>
                <a:gd name="connsiteX3" fmla="*/ 0 w 1053090"/>
                <a:gd name="connsiteY3" fmla="*/ 1188929 h 1202918"/>
                <a:gd name="connsiteX4" fmla="*/ 0 w 1053090"/>
                <a:gd name="connsiteY4" fmla="*/ 146502 h 1202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3090" h="1202918">
                  <a:moveTo>
                    <a:pt x="0" y="146502"/>
                  </a:moveTo>
                  <a:cubicBezTo>
                    <a:pt x="249406" y="-76161"/>
                    <a:pt x="550097" y="-35133"/>
                    <a:pt x="1053090" y="202693"/>
                  </a:cubicBezTo>
                  <a:cubicBezTo>
                    <a:pt x="1047693" y="1008300"/>
                    <a:pt x="1048301" y="392685"/>
                    <a:pt x="1048278" y="1202918"/>
                  </a:cubicBezTo>
                  <a:lnTo>
                    <a:pt x="0" y="1188929"/>
                  </a:lnTo>
                  <a:lnTo>
                    <a:pt x="0" y="146502"/>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sp>
        <p:nvSpPr>
          <p:cNvPr id="9" name="Marcador de Posição do Número do Diapositivo 8"/>
          <p:cNvSpPr>
            <a:spLocks noGrp="1"/>
          </p:cNvSpPr>
          <p:nvPr>
            <p:ph type="sldNum" sz="quarter" idx="12"/>
          </p:nvPr>
        </p:nvSpPr>
        <p:spPr>
          <a:xfrm>
            <a:off x="8610600" y="6195042"/>
            <a:ext cx="2743200" cy="526434"/>
          </a:xfrm>
        </p:spPr>
        <p:txBody>
          <a:bodyPr/>
          <a:lstStyle/>
          <a:p>
            <a:fld id="{0B41A958-1C4B-4855-8ABB-ECFBAF21EE7E}" type="slidenum">
              <a:rPr lang="pt-PT" sz="2000" b="1" smtClean="0">
                <a:solidFill>
                  <a:srgbClr val="011D44"/>
                </a:solidFill>
                <a:latin typeface="Arial Black" panose="020B0A04020102020204" pitchFamily="34" charset="0"/>
              </a:rPr>
              <a:t>4</a:t>
            </a:fld>
            <a:endParaRPr lang="pt-PT" b="1" dirty="0">
              <a:solidFill>
                <a:srgbClr val="011D44"/>
              </a:solidFill>
              <a:latin typeface="Arial Black" panose="020B0A04020102020204" pitchFamily="34" charset="0"/>
            </a:endParaRPr>
          </a:p>
        </p:txBody>
      </p:sp>
      <p:sp>
        <p:nvSpPr>
          <p:cNvPr id="11" name="CaixaDeTexto 10"/>
          <p:cNvSpPr txBox="1"/>
          <p:nvPr/>
        </p:nvSpPr>
        <p:spPr>
          <a:xfrm>
            <a:off x="758608" y="5722527"/>
            <a:ext cx="2708564" cy="1200329"/>
          </a:xfrm>
          <a:prstGeom prst="rect">
            <a:avLst/>
          </a:prstGeom>
          <a:noFill/>
        </p:spPr>
        <p:txBody>
          <a:bodyPr wrap="square" rtlCol="0">
            <a:spAutoFit/>
          </a:bodyPr>
          <a:lstStyle/>
          <a:p>
            <a:r>
              <a:rPr lang="pt-PT" sz="7200" dirty="0">
                <a:solidFill>
                  <a:srgbClr val="011D44"/>
                </a:solidFill>
              </a:rPr>
              <a:t>cna</a:t>
            </a:r>
          </a:p>
        </p:txBody>
      </p:sp>
      <p:pic>
        <p:nvPicPr>
          <p:cNvPr id="12" name="Imagem 11"/>
          <p:cNvPicPr>
            <a:picLocks noChangeAspect="1"/>
          </p:cNvPicPr>
          <p:nvPr/>
        </p:nvPicPr>
        <p:blipFill rotWithShape="1">
          <a:blip r:embed="rId2">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8502" r="12224"/>
          <a:stretch/>
        </p:blipFill>
        <p:spPr>
          <a:xfrm>
            <a:off x="-1" y="0"/>
            <a:ext cx="1000141" cy="1261629"/>
          </a:xfrm>
          <a:prstGeom prst="rect">
            <a:avLst/>
          </a:prstGeom>
        </p:spPr>
      </p:pic>
      <p:pic>
        <p:nvPicPr>
          <p:cNvPr id="13" name="Picture 82"/>
          <p:cNvPicPr/>
          <p:nvPr/>
        </p:nvPicPr>
        <p:blipFill>
          <a:blip r:embed="rId3" cstate="print">
            <a:clrChange>
              <a:clrFrom>
                <a:srgbClr val="FFFFFF"/>
              </a:clrFrom>
              <a:clrTo>
                <a:srgbClr val="FFFFFF">
                  <a:alpha val="0"/>
                </a:srgbClr>
              </a:clrTo>
            </a:clrChange>
            <a:biLevel thresh="75000"/>
            <a:extLst>
              <a:ext uri="{BEBA8EAE-BF5A-486C-A8C5-ECC9F3942E4B}">
                <a14:imgProps xmlns:a14="http://schemas.microsoft.com/office/drawing/2010/main">
                  <a14:imgLayer r:embed="rId4">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11125056" y="58737"/>
            <a:ext cx="956108" cy="938790"/>
          </a:xfrm>
          <a:prstGeom prst="rect">
            <a:avLst/>
          </a:prstGeom>
          <a:noFill/>
          <a:ln>
            <a:noFill/>
          </a:ln>
        </p:spPr>
      </p:pic>
      <p:sp>
        <p:nvSpPr>
          <p:cNvPr id="3" name="Rectangle 2"/>
          <p:cNvSpPr/>
          <p:nvPr/>
        </p:nvSpPr>
        <p:spPr>
          <a:xfrm>
            <a:off x="510988" y="1503226"/>
            <a:ext cx="11228294" cy="2562240"/>
          </a:xfrm>
          <a:prstGeom prst="rect">
            <a:avLst/>
          </a:prstGeom>
        </p:spPr>
        <p:txBody>
          <a:bodyPr wrap="square">
            <a:spAutoFit/>
          </a:bodyPr>
          <a:lstStyle/>
          <a:p>
            <a:pPr algn="just">
              <a:spcBef>
                <a:spcPts val="300"/>
              </a:spcBef>
            </a:pPr>
            <a:r>
              <a:rPr lang="pt-PT" sz="1700" b="1" dirty="0" smtClean="0"/>
              <a:t>As águas subterrâneas podem ser armazenadas em dois tipos de aquíferos:</a:t>
            </a:r>
          </a:p>
          <a:p>
            <a:pPr algn="just">
              <a:spcBef>
                <a:spcPts val="300"/>
              </a:spcBef>
            </a:pPr>
            <a:r>
              <a:rPr lang="pt-PT" b="1" dirty="0" smtClean="0">
                <a:solidFill>
                  <a:schemeClr val="accent6"/>
                </a:solidFill>
              </a:rPr>
              <a:t>Aquífero livre – </a:t>
            </a:r>
            <a:r>
              <a:rPr lang="pt-PT" sz="1700" dirty="0" smtClean="0"/>
              <a:t>formação geológica que permite o armazenamento e a circulação de água nos espaços vazios dos materiais que a constituem. Neste tipo de aquíferos existe uma superfície em que a água está em contacto direto com o ar, ou seja, à pressão atmosférica. A zona que contribui para a realimentação do aquífero denomina-se </a:t>
            </a:r>
            <a:r>
              <a:rPr lang="pt-PT" sz="1700" b="1" dirty="0" smtClean="0">
                <a:solidFill>
                  <a:schemeClr val="accent6"/>
                </a:solidFill>
              </a:rPr>
              <a:t>zona de recarga</a:t>
            </a:r>
            <a:r>
              <a:rPr lang="pt-PT" sz="1700" dirty="0" smtClean="0"/>
              <a:t>. É através desta zona que ocorre a infiltração da água. Neste tipo de aquífero a zona de recarga corresponde às camadas superficiais, o que não só facilita a sua exploração e recarga como também a sua contaminação.</a:t>
            </a:r>
          </a:p>
          <a:p>
            <a:pPr algn="just">
              <a:spcBef>
                <a:spcPts val="300"/>
              </a:spcBef>
            </a:pPr>
            <a:r>
              <a:rPr lang="pt-PT" sz="1700" dirty="0" smtClean="0"/>
              <a:t>No caso de um aquífero livre, durante o seu percurso descendente a água atravessa diversas zonas com caraterísticas específicas. </a:t>
            </a:r>
          </a:p>
          <a:p>
            <a:pPr algn="just">
              <a:spcBef>
                <a:spcPts val="300"/>
              </a:spcBef>
            </a:pPr>
            <a:endParaRPr lang="pt-PT" sz="1700" dirty="0"/>
          </a:p>
        </p:txBody>
      </p:sp>
      <p:sp>
        <p:nvSpPr>
          <p:cNvPr id="16" name="Marcador de Posição de Conteúdo 2"/>
          <p:cNvSpPr txBox="1">
            <a:spLocks/>
          </p:cNvSpPr>
          <p:nvPr/>
        </p:nvSpPr>
        <p:spPr>
          <a:xfrm>
            <a:off x="8499320" y="5252207"/>
            <a:ext cx="2285221" cy="3835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pt-PT" sz="1200" b="1" dirty="0" smtClean="0">
                <a:solidFill>
                  <a:schemeClr val="bg2">
                    <a:lumMod val="50000"/>
                  </a:schemeClr>
                </a:solidFill>
                <a:sym typeface="Wingdings" panose="05000000000000000000" pitchFamily="2" charset="2"/>
              </a:rPr>
              <a:t>Figura 2 – </a:t>
            </a:r>
            <a:r>
              <a:rPr lang="pt-PT" sz="1200" dirty="0" smtClean="0">
                <a:solidFill>
                  <a:schemeClr val="bg2">
                    <a:lumMod val="50000"/>
                  </a:schemeClr>
                </a:solidFill>
                <a:sym typeface="Wingdings" panose="05000000000000000000" pitchFamily="2" charset="2"/>
              </a:rPr>
              <a:t>Zonas de humidade num aquífero livre.</a:t>
            </a:r>
            <a:endParaRPr lang="pt-PT" sz="1200" b="1" dirty="0">
              <a:solidFill>
                <a:schemeClr val="bg2">
                  <a:lumMod val="50000"/>
                </a:schemeClr>
              </a:solidFill>
              <a:sym typeface="Wingdings" panose="05000000000000000000" pitchFamily="2" charset="2"/>
            </a:endParaRPr>
          </a:p>
        </p:txBody>
      </p:sp>
      <p:pic>
        <p:nvPicPr>
          <p:cNvPr id="4098" name="Picture 2" descr="http://image.slidesharecdn.com/geo24-recursosgeolgicos-recursoshdricos-120528100831-phpapp02/95/geo-24-recursos-geolgicos-recursos-hdricos-11-728.jpg?cb=1338199798"/>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24363" b="18494"/>
          <a:stretch/>
        </p:blipFill>
        <p:spPr bwMode="auto">
          <a:xfrm>
            <a:off x="3160844" y="3487972"/>
            <a:ext cx="5449756" cy="2335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508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00140" y="365125"/>
            <a:ext cx="10353660" cy="1325563"/>
          </a:xfrm>
        </p:spPr>
        <p:txBody>
          <a:bodyPr/>
          <a:lstStyle/>
          <a:p>
            <a:r>
              <a:rPr lang="pt-PT" dirty="0" smtClean="0">
                <a:solidFill>
                  <a:srgbClr val="011D44"/>
                </a:solidFill>
              </a:rPr>
              <a:t>Reservatórios de Água Subterrânea</a:t>
            </a:r>
            <a:endParaRPr lang="pt-PT" dirty="0">
              <a:solidFill>
                <a:srgbClr val="011D44"/>
              </a:solidFill>
            </a:endParaRPr>
          </a:p>
        </p:txBody>
      </p:sp>
      <p:grpSp>
        <p:nvGrpSpPr>
          <p:cNvPr id="15" name="Grupo 14"/>
          <p:cNvGrpSpPr/>
          <p:nvPr/>
        </p:nvGrpSpPr>
        <p:grpSpPr>
          <a:xfrm>
            <a:off x="-1" y="5694518"/>
            <a:ext cx="12192001" cy="1191293"/>
            <a:chOff x="-1" y="5694518"/>
            <a:chExt cx="12192001" cy="1191293"/>
          </a:xfrm>
        </p:grpSpPr>
        <p:sp>
          <p:nvSpPr>
            <p:cNvPr id="5" name="Ondulado duplo 15"/>
            <p:cNvSpPr/>
            <p:nvPr/>
          </p:nvSpPr>
          <p:spPr>
            <a:xfrm>
              <a:off x="7416704" y="5712596"/>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Ondulado duplo 15"/>
            <p:cNvSpPr/>
            <p:nvPr/>
          </p:nvSpPr>
          <p:spPr>
            <a:xfrm>
              <a:off x="3708352" y="5701464"/>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Ondulado duplo 15"/>
            <p:cNvSpPr/>
            <p:nvPr/>
          </p:nvSpPr>
          <p:spPr>
            <a:xfrm>
              <a:off x="-1" y="5701464"/>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Ondulado duplo 15"/>
            <p:cNvSpPr/>
            <p:nvPr/>
          </p:nvSpPr>
          <p:spPr>
            <a:xfrm>
              <a:off x="11125056" y="5694518"/>
              <a:ext cx="1066944" cy="1191293"/>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86235 h 1478405"/>
                <a:gd name="connsiteX1" fmla="*/ 1080799 w 3708352"/>
                <a:gd name="connsiteY1" fmla="*/ 142426 h 1478405"/>
                <a:gd name="connsiteX2" fmla="*/ 1854176 w 3708352"/>
                <a:gd name="connsiteY2" fmla="*/ 86235 h 1478405"/>
                <a:gd name="connsiteX3" fmla="*/ 3708352 w 3708352"/>
                <a:gd name="connsiteY3" fmla="*/ 86235 h 1478405"/>
                <a:gd name="connsiteX4" fmla="*/ 3708351 w 3708352"/>
                <a:gd name="connsiteY4" fmla="*/ 1478405 h 1478405"/>
                <a:gd name="connsiteX5" fmla="*/ 0 w 3708352"/>
                <a:gd name="connsiteY5" fmla="*/ 1478405 h 1478405"/>
                <a:gd name="connsiteX6" fmla="*/ 0 w 3708352"/>
                <a:gd name="connsiteY6" fmla="*/ 86235 h 1478405"/>
                <a:gd name="connsiteX0" fmla="*/ 0 w 3708352"/>
                <a:gd name="connsiteY0" fmla="*/ 146502 h 1538672"/>
                <a:gd name="connsiteX1" fmla="*/ 1080799 w 3708352"/>
                <a:gd name="connsiteY1" fmla="*/ 202693 h 1538672"/>
                <a:gd name="connsiteX2" fmla="*/ 1854176 w 3708352"/>
                <a:gd name="connsiteY2" fmla="*/ 146502 h 1538672"/>
                <a:gd name="connsiteX3" fmla="*/ 3708352 w 3708352"/>
                <a:gd name="connsiteY3" fmla="*/ 146502 h 1538672"/>
                <a:gd name="connsiteX4" fmla="*/ 3708351 w 3708352"/>
                <a:gd name="connsiteY4" fmla="*/ 1538672 h 1538672"/>
                <a:gd name="connsiteX5" fmla="*/ 0 w 3708352"/>
                <a:gd name="connsiteY5" fmla="*/ 1538672 h 1538672"/>
                <a:gd name="connsiteX6" fmla="*/ 0 w 3708352"/>
                <a:gd name="connsiteY6" fmla="*/ 146502 h 1538672"/>
                <a:gd name="connsiteX0" fmla="*/ 0 w 3708352"/>
                <a:gd name="connsiteY0" fmla="*/ 146502 h 1538672"/>
                <a:gd name="connsiteX1" fmla="*/ 1080799 w 3708352"/>
                <a:gd name="connsiteY1" fmla="*/ 202693 h 1538672"/>
                <a:gd name="connsiteX2" fmla="*/ 3708352 w 3708352"/>
                <a:gd name="connsiteY2" fmla="*/ 146502 h 1538672"/>
                <a:gd name="connsiteX3" fmla="*/ 3708351 w 3708352"/>
                <a:gd name="connsiteY3" fmla="*/ 1538672 h 1538672"/>
                <a:gd name="connsiteX4" fmla="*/ 0 w 3708352"/>
                <a:gd name="connsiteY4" fmla="*/ 1538672 h 1538672"/>
                <a:gd name="connsiteX5" fmla="*/ 0 w 3708352"/>
                <a:gd name="connsiteY5" fmla="*/ 146502 h 1538672"/>
                <a:gd name="connsiteX0" fmla="*/ 0 w 3718847"/>
                <a:gd name="connsiteY0" fmla="*/ 146502 h 1538672"/>
                <a:gd name="connsiteX1" fmla="*/ 1080799 w 3718847"/>
                <a:gd name="connsiteY1" fmla="*/ 202693 h 1538672"/>
                <a:gd name="connsiteX2" fmla="*/ 3708351 w 3718847"/>
                <a:gd name="connsiteY2" fmla="*/ 1538672 h 1538672"/>
                <a:gd name="connsiteX3" fmla="*/ 0 w 3718847"/>
                <a:gd name="connsiteY3" fmla="*/ 1538672 h 1538672"/>
                <a:gd name="connsiteX4" fmla="*/ 0 w 3718847"/>
                <a:gd name="connsiteY4" fmla="*/ 146502 h 1538672"/>
                <a:gd name="connsiteX0" fmla="*/ 0 w 1407782"/>
                <a:gd name="connsiteY0" fmla="*/ 146502 h 1538672"/>
                <a:gd name="connsiteX1" fmla="*/ 1080799 w 1407782"/>
                <a:gd name="connsiteY1" fmla="*/ 202693 h 1538672"/>
                <a:gd name="connsiteX2" fmla="*/ 1103697 w 1407782"/>
                <a:gd name="connsiteY2" fmla="*/ 1538672 h 1538672"/>
                <a:gd name="connsiteX3" fmla="*/ 0 w 1407782"/>
                <a:gd name="connsiteY3" fmla="*/ 1538672 h 1538672"/>
                <a:gd name="connsiteX4" fmla="*/ 0 w 1407782"/>
                <a:gd name="connsiteY4" fmla="*/ 146502 h 1538672"/>
                <a:gd name="connsiteX0" fmla="*/ 0 w 1364784"/>
                <a:gd name="connsiteY0" fmla="*/ 146502 h 1538672"/>
                <a:gd name="connsiteX1" fmla="*/ 1080799 w 1364784"/>
                <a:gd name="connsiteY1" fmla="*/ 202693 h 1538672"/>
                <a:gd name="connsiteX2" fmla="*/ 1103697 w 1364784"/>
                <a:gd name="connsiteY2" fmla="*/ 1538672 h 1538672"/>
                <a:gd name="connsiteX3" fmla="*/ 0 w 1364784"/>
                <a:gd name="connsiteY3" fmla="*/ 1538672 h 1538672"/>
                <a:gd name="connsiteX4" fmla="*/ 0 w 1364784"/>
                <a:gd name="connsiteY4" fmla="*/ 146502 h 1538672"/>
                <a:gd name="connsiteX0" fmla="*/ 0 w 1109143"/>
                <a:gd name="connsiteY0" fmla="*/ 146502 h 1538672"/>
                <a:gd name="connsiteX1" fmla="*/ 1080799 w 1109143"/>
                <a:gd name="connsiteY1" fmla="*/ 202693 h 1538672"/>
                <a:gd name="connsiteX2" fmla="*/ 1103697 w 1109143"/>
                <a:gd name="connsiteY2" fmla="*/ 1538672 h 1538672"/>
                <a:gd name="connsiteX3" fmla="*/ 0 w 1109143"/>
                <a:gd name="connsiteY3" fmla="*/ 1538672 h 1538672"/>
                <a:gd name="connsiteX4" fmla="*/ 0 w 1109143"/>
                <a:gd name="connsiteY4" fmla="*/ 146502 h 1538672"/>
                <a:gd name="connsiteX0" fmla="*/ 0 w 1092751"/>
                <a:gd name="connsiteY0" fmla="*/ 146502 h 1538672"/>
                <a:gd name="connsiteX1" fmla="*/ 1080799 w 1092751"/>
                <a:gd name="connsiteY1" fmla="*/ 202693 h 1538672"/>
                <a:gd name="connsiteX2" fmla="*/ 1075988 w 1092751"/>
                <a:gd name="connsiteY2" fmla="*/ 1538672 h 1538672"/>
                <a:gd name="connsiteX3" fmla="*/ 0 w 1092751"/>
                <a:gd name="connsiteY3" fmla="*/ 1538672 h 1538672"/>
                <a:gd name="connsiteX4" fmla="*/ 0 w 1092751"/>
                <a:gd name="connsiteY4" fmla="*/ 146502 h 1538672"/>
                <a:gd name="connsiteX0" fmla="*/ 0 w 1082211"/>
                <a:gd name="connsiteY0" fmla="*/ 146502 h 1538672"/>
                <a:gd name="connsiteX1" fmla="*/ 1080799 w 1082211"/>
                <a:gd name="connsiteY1" fmla="*/ 202693 h 1538672"/>
                <a:gd name="connsiteX2" fmla="*/ 1075988 w 1082211"/>
                <a:gd name="connsiteY2" fmla="*/ 1538672 h 1538672"/>
                <a:gd name="connsiteX3" fmla="*/ 0 w 1082211"/>
                <a:gd name="connsiteY3" fmla="*/ 1538672 h 1538672"/>
                <a:gd name="connsiteX4" fmla="*/ 0 w 1082211"/>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188929 h 1538672"/>
                <a:gd name="connsiteX4" fmla="*/ 0 w 1080799"/>
                <a:gd name="connsiteY4" fmla="*/ 146502 h 1538672"/>
                <a:gd name="connsiteX0" fmla="*/ 0 w 1080799"/>
                <a:gd name="connsiteY0" fmla="*/ 146502 h 1202918"/>
                <a:gd name="connsiteX1" fmla="*/ 1080799 w 1080799"/>
                <a:gd name="connsiteY1" fmla="*/ 202693 h 1202918"/>
                <a:gd name="connsiteX2" fmla="*/ 1075988 w 1080799"/>
                <a:gd name="connsiteY2" fmla="*/ 1202918 h 1202918"/>
                <a:gd name="connsiteX3" fmla="*/ 0 w 1080799"/>
                <a:gd name="connsiteY3" fmla="*/ 1188929 h 1202918"/>
                <a:gd name="connsiteX4" fmla="*/ 0 w 1080799"/>
                <a:gd name="connsiteY4" fmla="*/ 146502 h 1202918"/>
                <a:gd name="connsiteX0" fmla="*/ 0 w 1075988"/>
                <a:gd name="connsiteY0" fmla="*/ 146502 h 1202918"/>
                <a:gd name="connsiteX1" fmla="*/ 1053090 w 1075988"/>
                <a:gd name="connsiteY1" fmla="*/ 202693 h 1202918"/>
                <a:gd name="connsiteX2" fmla="*/ 1075988 w 1075988"/>
                <a:gd name="connsiteY2" fmla="*/ 1202918 h 1202918"/>
                <a:gd name="connsiteX3" fmla="*/ 0 w 1075988"/>
                <a:gd name="connsiteY3" fmla="*/ 1188929 h 1202918"/>
                <a:gd name="connsiteX4" fmla="*/ 0 w 1075988"/>
                <a:gd name="connsiteY4" fmla="*/ 146502 h 1202918"/>
                <a:gd name="connsiteX0" fmla="*/ 0 w 1053090"/>
                <a:gd name="connsiteY0" fmla="*/ 146502 h 1202918"/>
                <a:gd name="connsiteX1" fmla="*/ 1053090 w 1053090"/>
                <a:gd name="connsiteY1" fmla="*/ 202693 h 1202918"/>
                <a:gd name="connsiteX2" fmla="*/ 1048278 w 1053090"/>
                <a:gd name="connsiteY2" fmla="*/ 1202918 h 1202918"/>
                <a:gd name="connsiteX3" fmla="*/ 0 w 1053090"/>
                <a:gd name="connsiteY3" fmla="*/ 1188929 h 1202918"/>
                <a:gd name="connsiteX4" fmla="*/ 0 w 1053090"/>
                <a:gd name="connsiteY4" fmla="*/ 146502 h 1202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3090" h="1202918">
                  <a:moveTo>
                    <a:pt x="0" y="146502"/>
                  </a:moveTo>
                  <a:cubicBezTo>
                    <a:pt x="249406" y="-76161"/>
                    <a:pt x="550097" y="-35133"/>
                    <a:pt x="1053090" y="202693"/>
                  </a:cubicBezTo>
                  <a:cubicBezTo>
                    <a:pt x="1047693" y="1008300"/>
                    <a:pt x="1048301" y="392685"/>
                    <a:pt x="1048278" y="1202918"/>
                  </a:cubicBezTo>
                  <a:lnTo>
                    <a:pt x="0" y="1188929"/>
                  </a:lnTo>
                  <a:lnTo>
                    <a:pt x="0" y="146502"/>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sp>
        <p:nvSpPr>
          <p:cNvPr id="9" name="Marcador de Posição do Número do Diapositivo 8"/>
          <p:cNvSpPr>
            <a:spLocks noGrp="1"/>
          </p:cNvSpPr>
          <p:nvPr>
            <p:ph type="sldNum" sz="quarter" idx="12"/>
          </p:nvPr>
        </p:nvSpPr>
        <p:spPr>
          <a:xfrm>
            <a:off x="8610600" y="6195042"/>
            <a:ext cx="2743200" cy="526434"/>
          </a:xfrm>
        </p:spPr>
        <p:txBody>
          <a:bodyPr/>
          <a:lstStyle/>
          <a:p>
            <a:fld id="{0B41A958-1C4B-4855-8ABB-ECFBAF21EE7E}" type="slidenum">
              <a:rPr lang="pt-PT" sz="2000" b="1" smtClean="0">
                <a:solidFill>
                  <a:srgbClr val="011D44"/>
                </a:solidFill>
                <a:latin typeface="Arial Black" panose="020B0A04020102020204" pitchFamily="34" charset="0"/>
              </a:rPr>
              <a:t>5</a:t>
            </a:fld>
            <a:endParaRPr lang="pt-PT" b="1" dirty="0">
              <a:solidFill>
                <a:srgbClr val="011D44"/>
              </a:solidFill>
              <a:latin typeface="Arial Black" panose="020B0A04020102020204" pitchFamily="34" charset="0"/>
            </a:endParaRPr>
          </a:p>
        </p:txBody>
      </p:sp>
      <p:sp>
        <p:nvSpPr>
          <p:cNvPr id="11" name="CaixaDeTexto 10"/>
          <p:cNvSpPr txBox="1"/>
          <p:nvPr/>
        </p:nvSpPr>
        <p:spPr>
          <a:xfrm>
            <a:off x="758608" y="5722527"/>
            <a:ext cx="2708564" cy="1200329"/>
          </a:xfrm>
          <a:prstGeom prst="rect">
            <a:avLst/>
          </a:prstGeom>
          <a:noFill/>
        </p:spPr>
        <p:txBody>
          <a:bodyPr wrap="square" rtlCol="0">
            <a:spAutoFit/>
          </a:bodyPr>
          <a:lstStyle/>
          <a:p>
            <a:r>
              <a:rPr lang="pt-PT" sz="7200" dirty="0">
                <a:solidFill>
                  <a:srgbClr val="011D44"/>
                </a:solidFill>
              </a:rPr>
              <a:t>cna</a:t>
            </a:r>
          </a:p>
        </p:txBody>
      </p:sp>
      <p:pic>
        <p:nvPicPr>
          <p:cNvPr id="12" name="Imagem 11"/>
          <p:cNvPicPr>
            <a:picLocks noChangeAspect="1"/>
          </p:cNvPicPr>
          <p:nvPr/>
        </p:nvPicPr>
        <p:blipFill rotWithShape="1">
          <a:blip r:embed="rId2">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8502" r="12224"/>
          <a:stretch/>
        </p:blipFill>
        <p:spPr>
          <a:xfrm>
            <a:off x="-1" y="0"/>
            <a:ext cx="1000141" cy="1261629"/>
          </a:xfrm>
          <a:prstGeom prst="rect">
            <a:avLst/>
          </a:prstGeom>
        </p:spPr>
      </p:pic>
      <p:pic>
        <p:nvPicPr>
          <p:cNvPr id="13" name="Picture 82"/>
          <p:cNvPicPr/>
          <p:nvPr/>
        </p:nvPicPr>
        <p:blipFill>
          <a:blip r:embed="rId3" cstate="print">
            <a:clrChange>
              <a:clrFrom>
                <a:srgbClr val="FFFFFF"/>
              </a:clrFrom>
              <a:clrTo>
                <a:srgbClr val="FFFFFF">
                  <a:alpha val="0"/>
                </a:srgbClr>
              </a:clrTo>
            </a:clrChange>
            <a:biLevel thresh="75000"/>
            <a:extLst>
              <a:ext uri="{BEBA8EAE-BF5A-486C-A8C5-ECC9F3942E4B}">
                <a14:imgProps xmlns:a14="http://schemas.microsoft.com/office/drawing/2010/main">
                  <a14:imgLayer r:embed="rId4">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11125056" y="58737"/>
            <a:ext cx="956108" cy="938790"/>
          </a:xfrm>
          <a:prstGeom prst="rect">
            <a:avLst/>
          </a:prstGeom>
          <a:noFill/>
          <a:ln>
            <a:noFill/>
          </a:ln>
        </p:spPr>
      </p:pic>
      <p:sp>
        <p:nvSpPr>
          <p:cNvPr id="3" name="Rectangle 2"/>
          <p:cNvSpPr/>
          <p:nvPr/>
        </p:nvSpPr>
        <p:spPr>
          <a:xfrm>
            <a:off x="500069" y="1850275"/>
            <a:ext cx="7057178" cy="3901068"/>
          </a:xfrm>
          <a:prstGeom prst="rect">
            <a:avLst/>
          </a:prstGeom>
        </p:spPr>
        <p:txBody>
          <a:bodyPr wrap="square">
            <a:spAutoFit/>
          </a:bodyPr>
          <a:lstStyle/>
          <a:p>
            <a:pPr algn="just">
              <a:spcBef>
                <a:spcPts val="300"/>
              </a:spcBef>
            </a:pPr>
            <a:r>
              <a:rPr lang="pt-PT" sz="1600" dirty="0" smtClean="0"/>
              <a:t>Num aquífero livre, o nível máximo que a água atinge num local num dado momento é designado por </a:t>
            </a:r>
            <a:r>
              <a:rPr lang="pt-PT" sz="1600" b="1" dirty="0" smtClean="0">
                <a:solidFill>
                  <a:schemeClr val="accent6"/>
                </a:solidFill>
              </a:rPr>
              <a:t>nível freático (nível hidrostático). </a:t>
            </a:r>
            <a:r>
              <a:rPr lang="pt-PT" sz="1600" dirty="0" smtClean="0"/>
              <a:t>Num furo que atravesse, total ou parcialmente, um aquífero livre, o nível da água ou nível freático coincidirá com o limite superior do aquífero, uma vez que a água está à mesma pressão que a atmosférica. </a:t>
            </a:r>
          </a:p>
          <a:p>
            <a:pPr algn="just">
              <a:spcBef>
                <a:spcPts val="300"/>
              </a:spcBef>
            </a:pPr>
            <a:r>
              <a:rPr lang="pt-PT" sz="1600" dirty="0" smtClean="0"/>
              <a:t>A zona que se situa imediatamente abaixo da superfície topográfica e acima do nível freático designa-se por </a:t>
            </a:r>
            <a:r>
              <a:rPr lang="pt-PT" sz="1600" b="1" dirty="0" smtClean="0">
                <a:solidFill>
                  <a:schemeClr val="accent6"/>
                </a:solidFill>
              </a:rPr>
              <a:t>zona de aeração</a:t>
            </a:r>
            <a:r>
              <a:rPr lang="pt-PT" sz="1600" dirty="0" smtClean="0"/>
              <a:t>. Nesta zona, os espaços vazios entre as partículas estão parcialmente preenchidos por gases (essencialmente ar e vapor de água) e por água. A água contida nesta zona pode ser utilizada pelas raízes das plantas ou contribuir para o aumento das reservas de água subterrâneas.</a:t>
            </a:r>
          </a:p>
          <a:p>
            <a:pPr algn="just">
              <a:spcBef>
                <a:spcPts val="300"/>
              </a:spcBef>
            </a:pPr>
            <a:r>
              <a:rPr lang="pt-PT" sz="1600" dirty="0" smtClean="0"/>
              <a:t>A </a:t>
            </a:r>
            <a:r>
              <a:rPr lang="pt-PT" sz="1600" b="1" dirty="0" smtClean="0">
                <a:solidFill>
                  <a:schemeClr val="accent6"/>
                </a:solidFill>
              </a:rPr>
              <a:t>zona de saturação </a:t>
            </a:r>
            <a:r>
              <a:rPr lang="pt-PT" sz="1600" dirty="0" smtClean="0"/>
              <a:t>que apresenta na base uma camada impermeável pode ser constituída por diferentes níveis ou camadas de solo ou formações rochosas, onde todos os espaços vazios ou fraturas existentes estão completamente preenchidos por água. O limite superior desta zona é o nível freático.</a:t>
            </a:r>
          </a:p>
          <a:p>
            <a:pPr algn="just">
              <a:spcBef>
                <a:spcPts val="300"/>
              </a:spcBef>
            </a:pPr>
            <a:endParaRPr lang="pt-PT" sz="1600" dirty="0"/>
          </a:p>
        </p:txBody>
      </p:sp>
      <p:sp>
        <p:nvSpPr>
          <p:cNvPr id="16" name="Marcador de Posição de Conteúdo 2"/>
          <p:cNvSpPr txBox="1">
            <a:spLocks/>
          </p:cNvSpPr>
          <p:nvPr/>
        </p:nvSpPr>
        <p:spPr>
          <a:xfrm>
            <a:off x="7694738" y="5219055"/>
            <a:ext cx="3963790" cy="3835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pt-PT" sz="1200" b="1" dirty="0" smtClean="0">
                <a:solidFill>
                  <a:schemeClr val="bg2">
                    <a:lumMod val="50000"/>
                  </a:schemeClr>
                </a:solidFill>
                <a:sym typeface="Wingdings" panose="05000000000000000000" pitchFamily="2" charset="2"/>
              </a:rPr>
              <a:t>Figura 3 – A</a:t>
            </a:r>
            <a:r>
              <a:rPr lang="pt-PT" sz="1200" dirty="0" smtClean="0">
                <a:solidFill>
                  <a:schemeClr val="bg2">
                    <a:lumMod val="50000"/>
                  </a:schemeClr>
                </a:solidFill>
                <a:sym typeface="Wingdings" panose="05000000000000000000" pitchFamily="2" charset="2"/>
              </a:rPr>
              <a:t>quífero livre.</a:t>
            </a:r>
            <a:endParaRPr lang="pt-PT" sz="1200" b="1" dirty="0">
              <a:solidFill>
                <a:schemeClr val="bg2">
                  <a:lumMod val="50000"/>
                </a:schemeClr>
              </a:solidFill>
              <a:sym typeface="Wingdings" panose="05000000000000000000" pitchFamily="2" charset="2"/>
            </a:endParaRPr>
          </a:p>
        </p:txBody>
      </p:sp>
      <p:pic>
        <p:nvPicPr>
          <p:cNvPr id="5122" name="Picture 2" descr="http://1.bp.blogspot.com/_n7IZaFYjR4Y/SE1Ju_EucVI/AAAAAAAAAKU/3EGqkox4iRg/w1200-h630-p-nu/aquifero_livr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4737" y="1850275"/>
            <a:ext cx="3963791" cy="3409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0669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00140" y="365125"/>
            <a:ext cx="10353660" cy="1325563"/>
          </a:xfrm>
        </p:spPr>
        <p:txBody>
          <a:bodyPr/>
          <a:lstStyle/>
          <a:p>
            <a:r>
              <a:rPr lang="pt-PT" dirty="0" smtClean="0">
                <a:solidFill>
                  <a:srgbClr val="011D44"/>
                </a:solidFill>
              </a:rPr>
              <a:t>Reservatórios de Água Subterrânea</a:t>
            </a:r>
            <a:endParaRPr lang="pt-PT" dirty="0">
              <a:solidFill>
                <a:srgbClr val="011D44"/>
              </a:solidFill>
            </a:endParaRPr>
          </a:p>
        </p:txBody>
      </p:sp>
      <p:grpSp>
        <p:nvGrpSpPr>
          <p:cNvPr id="15" name="Grupo 14"/>
          <p:cNvGrpSpPr/>
          <p:nvPr/>
        </p:nvGrpSpPr>
        <p:grpSpPr>
          <a:xfrm>
            <a:off x="-1" y="5694518"/>
            <a:ext cx="12192001" cy="1191293"/>
            <a:chOff x="-1" y="5694518"/>
            <a:chExt cx="12192001" cy="1191293"/>
          </a:xfrm>
        </p:grpSpPr>
        <p:sp>
          <p:nvSpPr>
            <p:cNvPr id="5" name="Ondulado duplo 15"/>
            <p:cNvSpPr/>
            <p:nvPr/>
          </p:nvSpPr>
          <p:spPr>
            <a:xfrm>
              <a:off x="7416704" y="5712596"/>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Ondulado duplo 15"/>
            <p:cNvSpPr/>
            <p:nvPr/>
          </p:nvSpPr>
          <p:spPr>
            <a:xfrm>
              <a:off x="3708352" y="5701464"/>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Ondulado duplo 15"/>
            <p:cNvSpPr/>
            <p:nvPr/>
          </p:nvSpPr>
          <p:spPr>
            <a:xfrm>
              <a:off x="-1" y="5701464"/>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Ondulado duplo 15"/>
            <p:cNvSpPr/>
            <p:nvPr/>
          </p:nvSpPr>
          <p:spPr>
            <a:xfrm>
              <a:off x="11125056" y="5694518"/>
              <a:ext cx="1066944" cy="1191293"/>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86235 h 1478405"/>
                <a:gd name="connsiteX1" fmla="*/ 1080799 w 3708352"/>
                <a:gd name="connsiteY1" fmla="*/ 142426 h 1478405"/>
                <a:gd name="connsiteX2" fmla="*/ 1854176 w 3708352"/>
                <a:gd name="connsiteY2" fmla="*/ 86235 h 1478405"/>
                <a:gd name="connsiteX3" fmla="*/ 3708352 w 3708352"/>
                <a:gd name="connsiteY3" fmla="*/ 86235 h 1478405"/>
                <a:gd name="connsiteX4" fmla="*/ 3708351 w 3708352"/>
                <a:gd name="connsiteY4" fmla="*/ 1478405 h 1478405"/>
                <a:gd name="connsiteX5" fmla="*/ 0 w 3708352"/>
                <a:gd name="connsiteY5" fmla="*/ 1478405 h 1478405"/>
                <a:gd name="connsiteX6" fmla="*/ 0 w 3708352"/>
                <a:gd name="connsiteY6" fmla="*/ 86235 h 1478405"/>
                <a:gd name="connsiteX0" fmla="*/ 0 w 3708352"/>
                <a:gd name="connsiteY0" fmla="*/ 146502 h 1538672"/>
                <a:gd name="connsiteX1" fmla="*/ 1080799 w 3708352"/>
                <a:gd name="connsiteY1" fmla="*/ 202693 h 1538672"/>
                <a:gd name="connsiteX2" fmla="*/ 1854176 w 3708352"/>
                <a:gd name="connsiteY2" fmla="*/ 146502 h 1538672"/>
                <a:gd name="connsiteX3" fmla="*/ 3708352 w 3708352"/>
                <a:gd name="connsiteY3" fmla="*/ 146502 h 1538672"/>
                <a:gd name="connsiteX4" fmla="*/ 3708351 w 3708352"/>
                <a:gd name="connsiteY4" fmla="*/ 1538672 h 1538672"/>
                <a:gd name="connsiteX5" fmla="*/ 0 w 3708352"/>
                <a:gd name="connsiteY5" fmla="*/ 1538672 h 1538672"/>
                <a:gd name="connsiteX6" fmla="*/ 0 w 3708352"/>
                <a:gd name="connsiteY6" fmla="*/ 146502 h 1538672"/>
                <a:gd name="connsiteX0" fmla="*/ 0 w 3708352"/>
                <a:gd name="connsiteY0" fmla="*/ 146502 h 1538672"/>
                <a:gd name="connsiteX1" fmla="*/ 1080799 w 3708352"/>
                <a:gd name="connsiteY1" fmla="*/ 202693 h 1538672"/>
                <a:gd name="connsiteX2" fmla="*/ 3708352 w 3708352"/>
                <a:gd name="connsiteY2" fmla="*/ 146502 h 1538672"/>
                <a:gd name="connsiteX3" fmla="*/ 3708351 w 3708352"/>
                <a:gd name="connsiteY3" fmla="*/ 1538672 h 1538672"/>
                <a:gd name="connsiteX4" fmla="*/ 0 w 3708352"/>
                <a:gd name="connsiteY4" fmla="*/ 1538672 h 1538672"/>
                <a:gd name="connsiteX5" fmla="*/ 0 w 3708352"/>
                <a:gd name="connsiteY5" fmla="*/ 146502 h 1538672"/>
                <a:gd name="connsiteX0" fmla="*/ 0 w 3718847"/>
                <a:gd name="connsiteY0" fmla="*/ 146502 h 1538672"/>
                <a:gd name="connsiteX1" fmla="*/ 1080799 w 3718847"/>
                <a:gd name="connsiteY1" fmla="*/ 202693 h 1538672"/>
                <a:gd name="connsiteX2" fmla="*/ 3708351 w 3718847"/>
                <a:gd name="connsiteY2" fmla="*/ 1538672 h 1538672"/>
                <a:gd name="connsiteX3" fmla="*/ 0 w 3718847"/>
                <a:gd name="connsiteY3" fmla="*/ 1538672 h 1538672"/>
                <a:gd name="connsiteX4" fmla="*/ 0 w 3718847"/>
                <a:gd name="connsiteY4" fmla="*/ 146502 h 1538672"/>
                <a:gd name="connsiteX0" fmla="*/ 0 w 1407782"/>
                <a:gd name="connsiteY0" fmla="*/ 146502 h 1538672"/>
                <a:gd name="connsiteX1" fmla="*/ 1080799 w 1407782"/>
                <a:gd name="connsiteY1" fmla="*/ 202693 h 1538672"/>
                <a:gd name="connsiteX2" fmla="*/ 1103697 w 1407782"/>
                <a:gd name="connsiteY2" fmla="*/ 1538672 h 1538672"/>
                <a:gd name="connsiteX3" fmla="*/ 0 w 1407782"/>
                <a:gd name="connsiteY3" fmla="*/ 1538672 h 1538672"/>
                <a:gd name="connsiteX4" fmla="*/ 0 w 1407782"/>
                <a:gd name="connsiteY4" fmla="*/ 146502 h 1538672"/>
                <a:gd name="connsiteX0" fmla="*/ 0 w 1364784"/>
                <a:gd name="connsiteY0" fmla="*/ 146502 h 1538672"/>
                <a:gd name="connsiteX1" fmla="*/ 1080799 w 1364784"/>
                <a:gd name="connsiteY1" fmla="*/ 202693 h 1538672"/>
                <a:gd name="connsiteX2" fmla="*/ 1103697 w 1364784"/>
                <a:gd name="connsiteY2" fmla="*/ 1538672 h 1538672"/>
                <a:gd name="connsiteX3" fmla="*/ 0 w 1364784"/>
                <a:gd name="connsiteY3" fmla="*/ 1538672 h 1538672"/>
                <a:gd name="connsiteX4" fmla="*/ 0 w 1364784"/>
                <a:gd name="connsiteY4" fmla="*/ 146502 h 1538672"/>
                <a:gd name="connsiteX0" fmla="*/ 0 w 1109143"/>
                <a:gd name="connsiteY0" fmla="*/ 146502 h 1538672"/>
                <a:gd name="connsiteX1" fmla="*/ 1080799 w 1109143"/>
                <a:gd name="connsiteY1" fmla="*/ 202693 h 1538672"/>
                <a:gd name="connsiteX2" fmla="*/ 1103697 w 1109143"/>
                <a:gd name="connsiteY2" fmla="*/ 1538672 h 1538672"/>
                <a:gd name="connsiteX3" fmla="*/ 0 w 1109143"/>
                <a:gd name="connsiteY3" fmla="*/ 1538672 h 1538672"/>
                <a:gd name="connsiteX4" fmla="*/ 0 w 1109143"/>
                <a:gd name="connsiteY4" fmla="*/ 146502 h 1538672"/>
                <a:gd name="connsiteX0" fmla="*/ 0 w 1092751"/>
                <a:gd name="connsiteY0" fmla="*/ 146502 h 1538672"/>
                <a:gd name="connsiteX1" fmla="*/ 1080799 w 1092751"/>
                <a:gd name="connsiteY1" fmla="*/ 202693 h 1538672"/>
                <a:gd name="connsiteX2" fmla="*/ 1075988 w 1092751"/>
                <a:gd name="connsiteY2" fmla="*/ 1538672 h 1538672"/>
                <a:gd name="connsiteX3" fmla="*/ 0 w 1092751"/>
                <a:gd name="connsiteY3" fmla="*/ 1538672 h 1538672"/>
                <a:gd name="connsiteX4" fmla="*/ 0 w 1092751"/>
                <a:gd name="connsiteY4" fmla="*/ 146502 h 1538672"/>
                <a:gd name="connsiteX0" fmla="*/ 0 w 1082211"/>
                <a:gd name="connsiteY0" fmla="*/ 146502 h 1538672"/>
                <a:gd name="connsiteX1" fmla="*/ 1080799 w 1082211"/>
                <a:gd name="connsiteY1" fmla="*/ 202693 h 1538672"/>
                <a:gd name="connsiteX2" fmla="*/ 1075988 w 1082211"/>
                <a:gd name="connsiteY2" fmla="*/ 1538672 h 1538672"/>
                <a:gd name="connsiteX3" fmla="*/ 0 w 1082211"/>
                <a:gd name="connsiteY3" fmla="*/ 1538672 h 1538672"/>
                <a:gd name="connsiteX4" fmla="*/ 0 w 1082211"/>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188929 h 1538672"/>
                <a:gd name="connsiteX4" fmla="*/ 0 w 1080799"/>
                <a:gd name="connsiteY4" fmla="*/ 146502 h 1538672"/>
                <a:gd name="connsiteX0" fmla="*/ 0 w 1080799"/>
                <a:gd name="connsiteY0" fmla="*/ 146502 h 1202918"/>
                <a:gd name="connsiteX1" fmla="*/ 1080799 w 1080799"/>
                <a:gd name="connsiteY1" fmla="*/ 202693 h 1202918"/>
                <a:gd name="connsiteX2" fmla="*/ 1075988 w 1080799"/>
                <a:gd name="connsiteY2" fmla="*/ 1202918 h 1202918"/>
                <a:gd name="connsiteX3" fmla="*/ 0 w 1080799"/>
                <a:gd name="connsiteY3" fmla="*/ 1188929 h 1202918"/>
                <a:gd name="connsiteX4" fmla="*/ 0 w 1080799"/>
                <a:gd name="connsiteY4" fmla="*/ 146502 h 1202918"/>
                <a:gd name="connsiteX0" fmla="*/ 0 w 1075988"/>
                <a:gd name="connsiteY0" fmla="*/ 146502 h 1202918"/>
                <a:gd name="connsiteX1" fmla="*/ 1053090 w 1075988"/>
                <a:gd name="connsiteY1" fmla="*/ 202693 h 1202918"/>
                <a:gd name="connsiteX2" fmla="*/ 1075988 w 1075988"/>
                <a:gd name="connsiteY2" fmla="*/ 1202918 h 1202918"/>
                <a:gd name="connsiteX3" fmla="*/ 0 w 1075988"/>
                <a:gd name="connsiteY3" fmla="*/ 1188929 h 1202918"/>
                <a:gd name="connsiteX4" fmla="*/ 0 w 1075988"/>
                <a:gd name="connsiteY4" fmla="*/ 146502 h 1202918"/>
                <a:gd name="connsiteX0" fmla="*/ 0 w 1053090"/>
                <a:gd name="connsiteY0" fmla="*/ 146502 h 1202918"/>
                <a:gd name="connsiteX1" fmla="*/ 1053090 w 1053090"/>
                <a:gd name="connsiteY1" fmla="*/ 202693 h 1202918"/>
                <a:gd name="connsiteX2" fmla="*/ 1048278 w 1053090"/>
                <a:gd name="connsiteY2" fmla="*/ 1202918 h 1202918"/>
                <a:gd name="connsiteX3" fmla="*/ 0 w 1053090"/>
                <a:gd name="connsiteY3" fmla="*/ 1188929 h 1202918"/>
                <a:gd name="connsiteX4" fmla="*/ 0 w 1053090"/>
                <a:gd name="connsiteY4" fmla="*/ 146502 h 1202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3090" h="1202918">
                  <a:moveTo>
                    <a:pt x="0" y="146502"/>
                  </a:moveTo>
                  <a:cubicBezTo>
                    <a:pt x="249406" y="-76161"/>
                    <a:pt x="550097" y="-35133"/>
                    <a:pt x="1053090" y="202693"/>
                  </a:cubicBezTo>
                  <a:cubicBezTo>
                    <a:pt x="1047693" y="1008300"/>
                    <a:pt x="1048301" y="392685"/>
                    <a:pt x="1048278" y="1202918"/>
                  </a:cubicBezTo>
                  <a:lnTo>
                    <a:pt x="0" y="1188929"/>
                  </a:lnTo>
                  <a:lnTo>
                    <a:pt x="0" y="146502"/>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sp>
        <p:nvSpPr>
          <p:cNvPr id="9" name="Marcador de Posição do Número do Diapositivo 8"/>
          <p:cNvSpPr>
            <a:spLocks noGrp="1"/>
          </p:cNvSpPr>
          <p:nvPr>
            <p:ph type="sldNum" sz="quarter" idx="12"/>
          </p:nvPr>
        </p:nvSpPr>
        <p:spPr>
          <a:xfrm>
            <a:off x="8610600" y="6195042"/>
            <a:ext cx="2743200" cy="526434"/>
          </a:xfrm>
        </p:spPr>
        <p:txBody>
          <a:bodyPr/>
          <a:lstStyle/>
          <a:p>
            <a:fld id="{0B41A958-1C4B-4855-8ABB-ECFBAF21EE7E}" type="slidenum">
              <a:rPr lang="pt-PT" sz="2000" b="1" smtClean="0">
                <a:solidFill>
                  <a:srgbClr val="011D44"/>
                </a:solidFill>
                <a:latin typeface="Arial Black" panose="020B0A04020102020204" pitchFamily="34" charset="0"/>
              </a:rPr>
              <a:t>6</a:t>
            </a:fld>
            <a:endParaRPr lang="pt-PT" b="1" dirty="0">
              <a:solidFill>
                <a:srgbClr val="011D44"/>
              </a:solidFill>
              <a:latin typeface="Arial Black" panose="020B0A04020102020204" pitchFamily="34" charset="0"/>
            </a:endParaRPr>
          </a:p>
        </p:txBody>
      </p:sp>
      <p:sp>
        <p:nvSpPr>
          <p:cNvPr id="11" name="CaixaDeTexto 10"/>
          <p:cNvSpPr txBox="1"/>
          <p:nvPr/>
        </p:nvSpPr>
        <p:spPr>
          <a:xfrm>
            <a:off x="758608" y="5722527"/>
            <a:ext cx="2708564" cy="1200329"/>
          </a:xfrm>
          <a:prstGeom prst="rect">
            <a:avLst/>
          </a:prstGeom>
          <a:noFill/>
        </p:spPr>
        <p:txBody>
          <a:bodyPr wrap="square" rtlCol="0">
            <a:spAutoFit/>
          </a:bodyPr>
          <a:lstStyle/>
          <a:p>
            <a:r>
              <a:rPr lang="pt-PT" sz="7200" dirty="0">
                <a:solidFill>
                  <a:srgbClr val="011D44"/>
                </a:solidFill>
              </a:rPr>
              <a:t>cna</a:t>
            </a:r>
          </a:p>
        </p:txBody>
      </p:sp>
      <p:pic>
        <p:nvPicPr>
          <p:cNvPr id="12" name="Imagem 11"/>
          <p:cNvPicPr>
            <a:picLocks noChangeAspect="1"/>
          </p:cNvPicPr>
          <p:nvPr/>
        </p:nvPicPr>
        <p:blipFill rotWithShape="1">
          <a:blip r:embed="rId2">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8502" r="12224"/>
          <a:stretch/>
        </p:blipFill>
        <p:spPr>
          <a:xfrm>
            <a:off x="-1" y="0"/>
            <a:ext cx="1000141" cy="1261629"/>
          </a:xfrm>
          <a:prstGeom prst="rect">
            <a:avLst/>
          </a:prstGeom>
        </p:spPr>
      </p:pic>
      <p:pic>
        <p:nvPicPr>
          <p:cNvPr id="13" name="Picture 82"/>
          <p:cNvPicPr/>
          <p:nvPr/>
        </p:nvPicPr>
        <p:blipFill>
          <a:blip r:embed="rId3" cstate="print">
            <a:clrChange>
              <a:clrFrom>
                <a:srgbClr val="FFFFFF"/>
              </a:clrFrom>
              <a:clrTo>
                <a:srgbClr val="FFFFFF">
                  <a:alpha val="0"/>
                </a:srgbClr>
              </a:clrTo>
            </a:clrChange>
            <a:biLevel thresh="75000"/>
            <a:extLst>
              <a:ext uri="{BEBA8EAE-BF5A-486C-A8C5-ECC9F3942E4B}">
                <a14:imgProps xmlns:a14="http://schemas.microsoft.com/office/drawing/2010/main">
                  <a14:imgLayer r:embed="rId4">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11125056" y="58737"/>
            <a:ext cx="956108" cy="938790"/>
          </a:xfrm>
          <a:prstGeom prst="rect">
            <a:avLst/>
          </a:prstGeom>
          <a:noFill/>
          <a:ln>
            <a:noFill/>
          </a:ln>
        </p:spPr>
      </p:pic>
      <p:sp>
        <p:nvSpPr>
          <p:cNvPr id="3" name="Rectangle 2"/>
          <p:cNvSpPr/>
          <p:nvPr/>
        </p:nvSpPr>
        <p:spPr>
          <a:xfrm>
            <a:off x="423446" y="1431790"/>
            <a:ext cx="7348217" cy="4539704"/>
          </a:xfrm>
          <a:prstGeom prst="rect">
            <a:avLst/>
          </a:prstGeom>
        </p:spPr>
        <p:txBody>
          <a:bodyPr wrap="square">
            <a:spAutoFit/>
          </a:bodyPr>
          <a:lstStyle/>
          <a:p>
            <a:pPr algn="just">
              <a:spcBef>
                <a:spcPts val="300"/>
              </a:spcBef>
            </a:pPr>
            <a:r>
              <a:rPr lang="pt-PT" sz="1600" b="1" dirty="0" smtClean="0">
                <a:solidFill>
                  <a:schemeClr val="accent6"/>
                </a:solidFill>
              </a:rPr>
              <a:t>Aquífero confinado ou cativo – </a:t>
            </a:r>
            <a:r>
              <a:rPr lang="pt-PT" sz="1600" dirty="0" smtClean="0"/>
              <a:t>formação geológica onde a água se acumula e movimenta, estando limitada no topo e na base por materiais geológicos </a:t>
            </a:r>
            <a:r>
              <a:rPr lang="pt-PT" sz="1600" dirty="0" smtClean="0"/>
              <a:t>impermeáveis. Nos aquíferos cativos a pressão da água é superior à atmosférica. A recarga é efetuada lateralmente, não sendo realizada através das camadas suprajacentes à formação onde a água subterrânea é armazenada e circula, como acontece nos aquíferos livres.</a:t>
            </a:r>
          </a:p>
          <a:p>
            <a:pPr algn="just">
              <a:spcBef>
                <a:spcPts val="300"/>
              </a:spcBef>
            </a:pPr>
            <a:endParaRPr lang="pt-PT" sz="1000" dirty="0" smtClean="0"/>
          </a:p>
          <a:p>
            <a:pPr algn="just">
              <a:spcBef>
                <a:spcPts val="300"/>
              </a:spcBef>
            </a:pPr>
            <a:r>
              <a:rPr lang="pt-PT" sz="1600" dirty="0" smtClean="0"/>
              <a:t>A captação das águas subterrâneas nos dois tipos de aquíferos pode ser efetuada através de furos (captações) realizados por empresas especializadas em hidrogeologia.</a:t>
            </a:r>
          </a:p>
          <a:p>
            <a:pPr algn="just">
              <a:spcBef>
                <a:spcPts val="300"/>
              </a:spcBef>
            </a:pPr>
            <a:endParaRPr lang="pt-PT" sz="1050" dirty="0"/>
          </a:p>
          <a:p>
            <a:pPr algn="just">
              <a:spcBef>
                <a:spcPts val="300"/>
              </a:spcBef>
            </a:pPr>
            <a:r>
              <a:rPr lang="pt-PT" sz="1600" dirty="0" smtClean="0"/>
              <a:t>Quando a captação ocorre num aquífero cativo, uma vez que a água se encontra a uma pressão superior à atmosférica, a água subirá até à cota correspondente ao nível hidrostático. Uma captação nestas condições designa-se por </a:t>
            </a:r>
            <a:r>
              <a:rPr lang="pt-PT" sz="1600" b="1" dirty="0" smtClean="0">
                <a:solidFill>
                  <a:schemeClr val="accent6"/>
                </a:solidFill>
              </a:rPr>
              <a:t>captação artesiana</a:t>
            </a:r>
            <a:r>
              <a:rPr lang="pt-PT" sz="1600" dirty="0" smtClean="0"/>
              <a:t>. Se a captação é feita num local onde o nível hidrostático ultrapassa o nível topográfico a água extravasa naturalmente a boca da captação não sendo necessário qualquer sistema de bombagem. Neste caso a captação designa-se </a:t>
            </a:r>
            <a:r>
              <a:rPr lang="pt-PT" sz="1600" b="1" dirty="0" smtClean="0">
                <a:solidFill>
                  <a:schemeClr val="accent6"/>
                </a:solidFill>
              </a:rPr>
              <a:t>captação artesiana repuxante</a:t>
            </a:r>
            <a:r>
              <a:rPr lang="pt-PT" sz="1600" dirty="0" smtClean="0"/>
              <a:t>.</a:t>
            </a:r>
            <a:endParaRPr lang="pt-PT" sz="1600" dirty="0" smtClean="0"/>
          </a:p>
          <a:p>
            <a:pPr algn="just">
              <a:spcBef>
                <a:spcPts val="300"/>
              </a:spcBef>
            </a:pPr>
            <a:endParaRPr lang="pt-PT" sz="1600" dirty="0"/>
          </a:p>
        </p:txBody>
      </p:sp>
      <p:sp>
        <p:nvSpPr>
          <p:cNvPr id="16" name="Marcador de Posição de Conteúdo 2"/>
          <p:cNvSpPr txBox="1">
            <a:spLocks/>
          </p:cNvSpPr>
          <p:nvPr/>
        </p:nvSpPr>
        <p:spPr>
          <a:xfrm>
            <a:off x="7894687" y="4876572"/>
            <a:ext cx="4008776" cy="7718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pt-PT" sz="1200" b="1" dirty="0" smtClean="0">
                <a:solidFill>
                  <a:schemeClr val="bg2">
                    <a:lumMod val="50000"/>
                  </a:schemeClr>
                </a:solidFill>
                <a:sym typeface="Wingdings" panose="05000000000000000000" pitchFamily="2" charset="2"/>
              </a:rPr>
              <a:t>Figura </a:t>
            </a:r>
            <a:r>
              <a:rPr lang="pt-PT" sz="1200" b="1" dirty="0">
                <a:solidFill>
                  <a:schemeClr val="bg2">
                    <a:lumMod val="50000"/>
                  </a:schemeClr>
                </a:solidFill>
                <a:sym typeface="Wingdings" panose="05000000000000000000" pitchFamily="2" charset="2"/>
              </a:rPr>
              <a:t>4</a:t>
            </a:r>
            <a:r>
              <a:rPr lang="pt-PT" sz="1200" b="1" dirty="0" smtClean="0">
                <a:solidFill>
                  <a:schemeClr val="bg2">
                    <a:lumMod val="50000"/>
                  </a:schemeClr>
                </a:solidFill>
                <a:sym typeface="Wingdings" panose="05000000000000000000" pitchFamily="2" charset="2"/>
              </a:rPr>
              <a:t> – </a:t>
            </a:r>
            <a:r>
              <a:rPr lang="pt-PT" sz="1200" dirty="0" smtClean="0">
                <a:solidFill>
                  <a:schemeClr val="bg2">
                    <a:lumMod val="50000"/>
                  </a:schemeClr>
                </a:solidFill>
                <a:sym typeface="Wingdings" panose="05000000000000000000" pitchFamily="2" charset="2"/>
              </a:rPr>
              <a:t>Zonas de humidade num aquífero livre</a:t>
            </a:r>
            <a:r>
              <a:rPr lang="pt-PT" sz="1200" dirty="0" smtClean="0">
                <a:solidFill>
                  <a:schemeClr val="bg2">
                    <a:lumMod val="50000"/>
                  </a:schemeClr>
                </a:solidFill>
                <a:sym typeface="Wingdings" panose="05000000000000000000" pitchFamily="2" charset="2"/>
              </a:rPr>
              <a:t>.</a:t>
            </a:r>
          </a:p>
          <a:p>
            <a:pPr marL="0" indent="0" algn="ctr">
              <a:lnSpc>
                <a:spcPct val="100000"/>
              </a:lnSpc>
              <a:spcBef>
                <a:spcPts val="0"/>
              </a:spcBef>
              <a:buNone/>
            </a:pPr>
            <a:r>
              <a:rPr lang="pt-PT" sz="900" b="1" dirty="0" smtClean="0">
                <a:sym typeface="Wingdings" panose="05000000000000000000" pitchFamily="2" charset="2"/>
              </a:rPr>
              <a:t>(</a:t>
            </a:r>
            <a:r>
              <a:rPr lang="pt-PT" sz="900" b="1" dirty="0" err="1" smtClean="0">
                <a:sym typeface="Wingdings" panose="05000000000000000000" pitchFamily="2" charset="2"/>
              </a:rPr>
              <a:t>Fonte:</a:t>
            </a:r>
            <a:r>
              <a:rPr lang="pt-PT" sz="900" dirty="0" err="1" smtClean="0">
                <a:sym typeface="Wingdings" panose="05000000000000000000" pitchFamily="2" charset="2"/>
              </a:rPr>
              <a:t>http</a:t>
            </a:r>
            <a:r>
              <a:rPr lang="pt-PT" sz="900" dirty="0">
                <a:sym typeface="Wingdings" panose="05000000000000000000" pitchFamily="2" charset="2"/>
              </a:rPr>
              <a:t>://</a:t>
            </a:r>
            <a:r>
              <a:rPr lang="pt-PT" sz="900" dirty="0" smtClean="0">
                <a:sym typeface="Wingdings" panose="05000000000000000000" pitchFamily="2" charset="2"/>
              </a:rPr>
              <a:t>www.lneg.pt/</a:t>
            </a:r>
            <a:r>
              <a:rPr lang="pt-PT" sz="900" dirty="0" err="1" smtClean="0">
                <a:sym typeface="Wingdings" panose="05000000000000000000" pitchFamily="2" charset="2"/>
              </a:rPr>
              <a:t>CienciaParaTodos</a:t>
            </a:r>
            <a:r>
              <a:rPr lang="pt-PT" sz="900" dirty="0" smtClean="0">
                <a:sym typeface="Wingdings" panose="05000000000000000000" pitchFamily="2" charset="2"/>
              </a:rPr>
              <a:t>/</a:t>
            </a:r>
            <a:r>
              <a:rPr lang="pt-PT" sz="900" dirty="0" err="1" smtClean="0">
                <a:sym typeface="Wingdings" panose="05000000000000000000" pitchFamily="2" charset="2"/>
              </a:rPr>
              <a:t>edicoes_online</a:t>
            </a:r>
            <a:r>
              <a:rPr lang="pt-PT" sz="900" dirty="0" smtClean="0">
                <a:sym typeface="Wingdings" panose="05000000000000000000" pitchFamily="2" charset="2"/>
              </a:rPr>
              <a:t>/diversos/</a:t>
            </a:r>
            <a:r>
              <a:rPr lang="pt-PT" sz="900" dirty="0" err="1" smtClean="0">
                <a:sym typeface="Wingdings" panose="05000000000000000000" pitchFamily="2" charset="2"/>
              </a:rPr>
              <a:t>agua_subterranea</a:t>
            </a:r>
            <a:r>
              <a:rPr lang="pt-PT" sz="900" dirty="0" smtClean="0">
                <a:sym typeface="Wingdings" panose="05000000000000000000" pitchFamily="2" charset="2"/>
              </a:rPr>
              <a:t>/texto)</a:t>
            </a:r>
            <a:endParaRPr lang="pt-PT" sz="900" dirty="0">
              <a:sym typeface="Wingdings" panose="05000000000000000000" pitchFamily="2" charset="2"/>
            </a:endParaRPr>
          </a:p>
        </p:txBody>
      </p:sp>
      <p:pic>
        <p:nvPicPr>
          <p:cNvPr id="1026" name="Picture 2" descr="http://www.lneg.pt/download/3059/fig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31364" y="1612117"/>
            <a:ext cx="4072099" cy="3236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5455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00140" y="365125"/>
            <a:ext cx="10353660" cy="1325563"/>
          </a:xfrm>
        </p:spPr>
        <p:txBody>
          <a:bodyPr/>
          <a:lstStyle/>
          <a:p>
            <a:r>
              <a:rPr lang="pt-PT" dirty="0" smtClean="0">
                <a:solidFill>
                  <a:srgbClr val="011D44"/>
                </a:solidFill>
              </a:rPr>
              <a:t>Reservatórios de Água Subterrânea</a:t>
            </a:r>
            <a:endParaRPr lang="pt-PT" dirty="0">
              <a:solidFill>
                <a:srgbClr val="011D44"/>
              </a:solidFill>
            </a:endParaRPr>
          </a:p>
        </p:txBody>
      </p:sp>
      <p:grpSp>
        <p:nvGrpSpPr>
          <p:cNvPr id="15" name="Grupo 14"/>
          <p:cNvGrpSpPr/>
          <p:nvPr/>
        </p:nvGrpSpPr>
        <p:grpSpPr>
          <a:xfrm>
            <a:off x="-1" y="5694518"/>
            <a:ext cx="12192001" cy="1191293"/>
            <a:chOff x="-1" y="5694518"/>
            <a:chExt cx="12192001" cy="1191293"/>
          </a:xfrm>
        </p:grpSpPr>
        <p:sp>
          <p:nvSpPr>
            <p:cNvPr id="5" name="Ondulado duplo 15"/>
            <p:cNvSpPr/>
            <p:nvPr/>
          </p:nvSpPr>
          <p:spPr>
            <a:xfrm>
              <a:off x="7416704" y="5712596"/>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Ondulado duplo 15"/>
            <p:cNvSpPr/>
            <p:nvPr/>
          </p:nvSpPr>
          <p:spPr>
            <a:xfrm>
              <a:off x="3708352" y="5701464"/>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Ondulado duplo 15"/>
            <p:cNvSpPr/>
            <p:nvPr/>
          </p:nvSpPr>
          <p:spPr>
            <a:xfrm>
              <a:off x="-1" y="5701464"/>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Ondulado duplo 15"/>
            <p:cNvSpPr/>
            <p:nvPr/>
          </p:nvSpPr>
          <p:spPr>
            <a:xfrm>
              <a:off x="11125056" y="5694518"/>
              <a:ext cx="1066944" cy="1191293"/>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86235 h 1478405"/>
                <a:gd name="connsiteX1" fmla="*/ 1080799 w 3708352"/>
                <a:gd name="connsiteY1" fmla="*/ 142426 h 1478405"/>
                <a:gd name="connsiteX2" fmla="*/ 1854176 w 3708352"/>
                <a:gd name="connsiteY2" fmla="*/ 86235 h 1478405"/>
                <a:gd name="connsiteX3" fmla="*/ 3708352 w 3708352"/>
                <a:gd name="connsiteY3" fmla="*/ 86235 h 1478405"/>
                <a:gd name="connsiteX4" fmla="*/ 3708351 w 3708352"/>
                <a:gd name="connsiteY4" fmla="*/ 1478405 h 1478405"/>
                <a:gd name="connsiteX5" fmla="*/ 0 w 3708352"/>
                <a:gd name="connsiteY5" fmla="*/ 1478405 h 1478405"/>
                <a:gd name="connsiteX6" fmla="*/ 0 w 3708352"/>
                <a:gd name="connsiteY6" fmla="*/ 86235 h 1478405"/>
                <a:gd name="connsiteX0" fmla="*/ 0 w 3708352"/>
                <a:gd name="connsiteY0" fmla="*/ 146502 h 1538672"/>
                <a:gd name="connsiteX1" fmla="*/ 1080799 w 3708352"/>
                <a:gd name="connsiteY1" fmla="*/ 202693 h 1538672"/>
                <a:gd name="connsiteX2" fmla="*/ 1854176 w 3708352"/>
                <a:gd name="connsiteY2" fmla="*/ 146502 h 1538672"/>
                <a:gd name="connsiteX3" fmla="*/ 3708352 w 3708352"/>
                <a:gd name="connsiteY3" fmla="*/ 146502 h 1538672"/>
                <a:gd name="connsiteX4" fmla="*/ 3708351 w 3708352"/>
                <a:gd name="connsiteY4" fmla="*/ 1538672 h 1538672"/>
                <a:gd name="connsiteX5" fmla="*/ 0 w 3708352"/>
                <a:gd name="connsiteY5" fmla="*/ 1538672 h 1538672"/>
                <a:gd name="connsiteX6" fmla="*/ 0 w 3708352"/>
                <a:gd name="connsiteY6" fmla="*/ 146502 h 1538672"/>
                <a:gd name="connsiteX0" fmla="*/ 0 w 3708352"/>
                <a:gd name="connsiteY0" fmla="*/ 146502 h 1538672"/>
                <a:gd name="connsiteX1" fmla="*/ 1080799 w 3708352"/>
                <a:gd name="connsiteY1" fmla="*/ 202693 h 1538672"/>
                <a:gd name="connsiteX2" fmla="*/ 3708352 w 3708352"/>
                <a:gd name="connsiteY2" fmla="*/ 146502 h 1538672"/>
                <a:gd name="connsiteX3" fmla="*/ 3708351 w 3708352"/>
                <a:gd name="connsiteY3" fmla="*/ 1538672 h 1538672"/>
                <a:gd name="connsiteX4" fmla="*/ 0 w 3708352"/>
                <a:gd name="connsiteY4" fmla="*/ 1538672 h 1538672"/>
                <a:gd name="connsiteX5" fmla="*/ 0 w 3708352"/>
                <a:gd name="connsiteY5" fmla="*/ 146502 h 1538672"/>
                <a:gd name="connsiteX0" fmla="*/ 0 w 3718847"/>
                <a:gd name="connsiteY0" fmla="*/ 146502 h 1538672"/>
                <a:gd name="connsiteX1" fmla="*/ 1080799 w 3718847"/>
                <a:gd name="connsiteY1" fmla="*/ 202693 h 1538672"/>
                <a:gd name="connsiteX2" fmla="*/ 3708351 w 3718847"/>
                <a:gd name="connsiteY2" fmla="*/ 1538672 h 1538672"/>
                <a:gd name="connsiteX3" fmla="*/ 0 w 3718847"/>
                <a:gd name="connsiteY3" fmla="*/ 1538672 h 1538672"/>
                <a:gd name="connsiteX4" fmla="*/ 0 w 3718847"/>
                <a:gd name="connsiteY4" fmla="*/ 146502 h 1538672"/>
                <a:gd name="connsiteX0" fmla="*/ 0 w 1407782"/>
                <a:gd name="connsiteY0" fmla="*/ 146502 h 1538672"/>
                <a:gd name="connsiteX1" fmla="*/ 1080799 w 1407782"/>
                <a:gd name="connsiteY1" fmla="*/ 202693 h 1538672"/>
                <a:gd name="connsiteX2" fmla="*/ 1103697 w 1407782"/>
                <a:gd name="connsiteY2" fmla="*/ 1538672 h 1538672"/>
                <a:gd name="connsiteX3" fmla="*/ 0 w 1407782"/>
                <a:gd name="connsiteY3" fmla="*/ 1538672 h 1538672"/>
                <a:gd name="connsiteX4" fmla="*/ 0 w 1407782"/>
                <a:gd name="connsiteY4" fmla="*/ 146502 h 1538672"/>
                <a:gd name="connsiteX0" fmla="*/ 0 w 1364784"/>
                <a:gd name="connsiteY0" fmla="*/ 146502 h 1538672"/>
                <a:gd name="connsiteX1" fmla="*/ 1080799 w 1364784"/>
                <a:gd name="connsiteY1" fmla="*/ 202693 h 1538672"/>
                <a:gd name="connsiteX2" fmla="*/ 1103697 w 1364784"/>
                <a:gd name="connsiteY2" fmla="*/ 1538672 h 1538672"/>
                <a:gd name="connsiteX3" fmla="*/ 0 w 1364784"/>
                <a:gd name="connsiteY3" fmla="*/ 1538672 h 1538672"/>
                <a:gd name="connsiteX4" fmla="*/ 0 w 1364784"/>
                <a:gd name="connsiteY4" fmla="*/ 146502 h 1538672"/>
                <a:gd name="connsiteX0" fmla="*/ 0 w 1109143"/>
                <a:gd name="connsiteY0" fmla="*/ 146502 h 1538672"/>
                <a:gd name="connsiteX1" fmla="*/ 1080799 w 1109143"/>
                <a:gd name="connsiteY1" fmla="*/ 202693 h 1538672"/>
                <a:gd name="connsiteX2" fmla="*/ 1103697 w 1109143"/>
                <a:gd name="connsiteY2" fmla="*/ 1538672 h 1538672"/>
                <a:gd name="connsiteX3" fmla="*/ 0 w 1109143"/>
                <a:gd name="connsiteY3" fmla="*/ 1538672 h 1538672"/>
                <a:gd name="connsiteX4" fmla="*/ 0 w 1109143"/>
                <a:gd name="connsiteY4" fmla="*/ 146502 h 1538672"/>
                <a:gd name="connsiteX0" fmla="*/ 0 w 1092751"/>
                <a:gd name="connsiteY0" fmla="*/ 146502 h 1538672"/>
                <a:gd name="connsiteX1" fmla="*/ 1080799 w 1092751"/>
                <a:gd name="connsiteY1" fmla="*/ 202693 h 1538672"/>
                <a:gd name="connsiteX2" fmla="*/ 1075988 w 1092751"/>
                <a:gd name="connsiteY2" fmla="*/ 1538672 h 1538672"/>
                <a:gd name="connsiteX3" fmla="*/ 0 w 1092751"/>
                <a:gd name="connsiteY3" fmla="*/ 1538672 h 1538672"/>
                <a:gd name="connsiteX4" fmla="*/ 0 w 1092751"/>
                <a:gd name="connsiteY4" fmla="*/ 146502 h 1538672"/>
                <a:gd name="connsiteX0" fmla="*/ 0 w 1082211"/>
                <a:gd name="connsiteY0" fmla="*/ 146502 h 1538672"/>
                <a:gd name="connsiteX1" fmla="*/ 1080799 w 1082211"/>
                <a:gd name="connsiteY1" fmla="*/ 202693 h 1538672"/>
                <a:gd name="connsiteX2" fmla="*/ 1075988 w 1082211"/>
                <a:gd name="connsiteY2" fmla="*/ 1538672 h 1538672"/>
                <a:gd name="connsiteX3" fmla="*/ 0 w 1082211"/>
                <a:gd name="connsiteY3" fmla="*/ 1538672 h 1538672"/>
                <a:gd name="connsiteX4" fmla="*/ 0 w 1082211"/>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188929 h 1538672"/>
                <a:gd name="connsiteX4" fmla="*/ 0 w 1080799"/>
                <a:gd name="connsiteY4" fmla="*/ 146502 h 1538672"/>
                <a:gd name="connsiteX0" fmla="*/ 0 w 1080799"/>
                <a:gd name="connsiteY0" fmla="*/ 146502 h 1202918"/>
                <a:gd name="connsiteX1" fmla="*/ 1080799 w 1080799"/>
                <a:gd name="connsiteY1" fmla="*/ 202693 h 1202918"/>
                <a:gd name="connsiteX2" fmla="*/ 1075988 w 1080799"/>
                <a:gd name="connsiteY2" fmla="*/ 1202918 h 1202918"/>
                <a:gd name="connsiteX3" fmla="*/ 0 w 1080799"/>
                <a:gd name="connsiteY3" fmla="*/ 1188929 h 1202918"/>
                <a:gd name="connsiteX4" fmla="*/ 0 w 1080799"/>
                <a:gd name="connsiteY4" fmla="*/ 146502 h 1202918"/>
                <a:gd name="connsiteX0" fmla="*/ 0 w 1075988"/>
                <a:gd name="connsiteY0" fmla="*/ 146502 h 1202918"/>
                <a:gd name="connsiteX1" fmla="*/ 1053090 w 1075988"/>
                <a:gd name="connsiteY1" fmla="*/ 202693 h 1202918"/>
                <a:gd name="connsiteX2" fmla="*/ 1075988 w 1075988"/>
                <a:gd name="connsiteY2" fmla="*/ 1202918 h 1202918"/>
                <a:gd name="connsiteX3" fmla="*/ 0 w 1075988"/>
                <a:gd name="connsiteY3" fmla="*/ 1188929 h 1202918"/>
                <a:gd name="connsiteX4" fmla="*/ 0 w 1075988"/>
                <a:gd name="connsiteY4" fmla="*/ 146502 h 1202918"/>
                <a:gd name="connsiteX0" fmla="*/ 0 w 1053090"/>
                <a:gd name="connsiteY0" fmla="*/ 146502 h 1202918"/>
                <a:gd name="connsiteX1" fmla="*/ 1053090 w 1053090"/>
                <a:gd name="connsiteY1" fmla="*/ 202693 h 1202918"/>
                <a:gd name="connsiteX2" fmla="*/ 1048278 w 1053090"/>
                <a:gd name="connsiteY2" fmla="*/ 1202918 h 1202918"/>
                <a:gd name="connsiteX3" fmla="*/ 0 w 1053090"/>
                <a:gd name="connsiteY3" fmla="*/ 1188929 h 1202918"/>
                <a:gd name="connsiteX4" fmla="*/ 0 w 1053090"/>
                <a:gd name="connsiteY4" fmla="*/ 146502 h 1202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3090" h="1202918">
                  <a:moveTo>
                    <a:pt x="0" y="146502"/>
                  </a:moveTo>
                  <a:cubicBezTo>
                    <a:pt x="249406" y="-76161"/>
                    <a:pt x="550097" y="-35133"/>
                    <a:pt x="1053090" y="202693"/>
                  </a:cubicBezTo>
                  <a:cubicBezTo>
                    <a:pt x="1047693" y="1008300"/>
                    <a:pt x="1048301" y="392685"/>
                    <a:pt x="1048278" y="1202918"/>
                  </a:cubicBezTo>
                  <a:lnTo>
                    <a:pt x="0" y="1188929"/>
                  </a:lnTo>
                  <a:lnTo>
                    <a:pt x="0" y="146502"/>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sp>
        <p:nvSpPr>
          <p:cNvPr id="9" name="Marcador de Posição do Número do Diapositivo 8"/>
          <p:cNvSpPr>
            <a:spLocks noGrp="1"/>
          </p:cNvSpPr>
          <p:nvPr>
            <p:ph type="sldNum" sz="quarter" idx="12"/>
          </p:nvPr>
        </p:nvSpPr>
        <p:spPr>
          <a:xfrm>
            <a:off x="8610600" y="6195042"/>
            <a:ext cx="2743200" cy="526434"/>
          </a:xfrm>
        </p:spPr>
        <p:txBody>
          <a:bodyPr/>
          <a:lstStyle/>
          <a:p>
            <a:fld id="{0B41A958-1C4B-4855-8ABB-ECFBAF21EE7E}" type="slidenum">
              <a:rPr lang="pt-PT" sz="2000" b="1" smtClean="0">
                <a:solidFill>
                  <a:srgbClr val="011D44"/>
                </a:solidFill>
                <a:latin typeface="Arial Black" panose="020B0A04020102020204" pitchFamily="34" charset="0"/>
              </a:rPr>
              <a:t>7</a:t>
            </a:fld>
            <a:endParaRPr lang="pt-PT" b="1" dirty="0">
              <a:solidFill>
                <a:srgbClr val="011D44"/>
              </a:solidFill>
              <a:latin typeface="Arial Black" panose="020B0A04020102020204" pitchFamily="34" charset="0"/>
            </a:endParaRPr>
          </a:p>
        </p:txBody>
      </p:sp>
      <p:sp>
        <p:nvSpPr>
          <p:cNvPr id="11" name="CaixaDeTexto 10"/>
          <p:cNvSpPr txBox="1"/>
          <p:nvPr/>
        </p:nvSpPr>
        <p:spPr>
          <a:xfrm>
            <a:off x="758608" y="5722527"/>
            <a:ext cx="2708564" cy="1200329"/>
          </a:xfrm>
          <a:prstGeom prst="rect">
            <a:avLst/>
          </a:prstGeom>
          <a:noFill/>
        </p:spPr>
        <p:txBody>
          <a:bodyPr wrap="square" rtlCol="0">
            <a:spAutoFit/>
          </a:bodyPr>
          <a:lstStyle/>
          <a:p>
            <a:r>
              <a:rPr lang="pt-PT" sz="7200" dirty="0">
                <a:solidFill>
                  <a:srgbClr val="011D44"/>
                </a:solidFill>
              </a:rPr>
              <a:t>cna</a:t>
            </a:r>
          </a:p>
        </p:txBody>
      </p:sp>
      <p:pic>
        <p:nvPicPr>
          <p:cNvPr id="12" name="Imagem 11"/>
          <p:cNvPicPr>
            <a:picLocks noChangeAspect="1"/>
          </p:cNvPicPr>
          <p:nvPr/>
        </p:nvPicPr>
        <p:blipFill rotWithShape="1">
          <a:blip r:embed="rId2">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8502" r="12224"/>
          <a:stretch/>
        </p:blipFill>
        <p:spPr>
          <a:xfrm>
            <a:off x="-1" y="0"/>
            <a:ext cx="1000141" cy="1261629"/>
          </a:xfrm>
          <a:prstGeom prst="rect">
            <a:avLst/>
          </a:prstGeom>
        </p:spPr>
      </p:pic>
      <p:pic>
        <p:nvPicPr>
          <p:cNvPr id="13" name="Picture 82"/>
          <p:cNvPicPr/>
          <p:nvPr/>
        </p:nvPicPr>
        <p:blipFill>
          <a:blip r:embed="rId3" cstate="print">
            <a:clrChange>
              <a:clrFrom>
                <a:srgbClr val="FFFFFF"/>
              </a:clrFrom>
              <a:clrTo>
                <a:srgbClr val="FFFFFF">
                  <a:alpha val="0"/>
                </a:srgbClr>
              </a:clrTo>
            </a:clrChange>
            <a:biLevel thresh="75000"/>
            <a:extLst>
              <a:ext uri="{BEBA8EAE-BF5A-486C-A8C5-ECC9F3942E4B}">
                <a14:imgProps xmlns:a14="http://schemas.microsoft.com/office/drawing/2010/main">
                  <a14:imgLayer r:embed="rId4">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11125056" y="58737"/>
            <a:ext cx="956108" cy="938790"/>
          </a:xfrm>
          <a:prstGeom prst="rect">
            <a:avLst/>
          </a:prstGeom>
          <a:noFill/>
          <a:ln>
            <a:noFill/>
          </a:ln>
        </p:spPr>
      </p:pic>
      <p:sp>
        <p:nvSpPr>
          <p:cNvPr id="3" name="Rectangle 2"/>
          <p:cNvSpPr/>
          <p:nvPr/>
        </p:nvSpPr>
        <p:spPr>
          <a:xfrm>
            <a:off x="436821" y="1568017"/>
            <a:ext cx="11221707" cy="1392689"/>
          </a:xfrm>
          <a:prstGeom prst="rect">
            <a:avLst/>
          </a:prstGeom>
        </p:spPr>
        <p:txBody>
          <a:bodyPr wrap="square">
            <a:spAutoFit/>
          </a:bodyPr>
          <a:lstStyle/>
          <a:p>
            <a:pPr algn="just">
              <a:spcBef>
                <a:spcPts val="300"/>
              </a:spcBef>
            </a:pPr>
            <a:r>
              <a:rPr lang="pt-PT" b="1" dirty="0" smtClean="0">
                <a:solidFill>
                  <a:schemeClr val="accent6"/>
                </a:solidFill>
              </a:rPr>
              <a:t>Parâmetros característicos dos aquíferos</a:t>
            </a:r>
          </a:p>
          <a:p>
            <a:pPr algn="just">
              <a:spcBef>
                <a:spcPts val="300"/>
              </a:spcBef>
            </a:pPr>
            <a:r>
              <a:rPr lang="pt-PT" sz="1700" dirty="0" smtClean="0"/>
              <a:t>Em hidrogeologia, é muito importante quantificar a capacidade de um aquífero para armazenar água e a determinação da viabilidade da sua extração, pelo que se torna necessário utilizar diversos parâmetros, como a porosidade e a permeabilidade.</a:t>
            </a:r>
          </a:p>
          <a:p>
            <a:pPr algn="just">
              <a:spcBef>
                <a:spcPts val="300"/>
              </a:spcBef>
            </a:pPr>
            <a:endParaRPr lang="pt-PT" sz="1050" dirty="0"/>
          </a:p>
        </p:txBody>
      </p:sp>
      <p:sp>
        <p:nvSpPr>
          <p:cNvPr id="16" name="Marcador de Posição de Conteúdo 2"/>
          <p:cNvSpPr txBox="1">
            <a:spLocks/>
          </p:cNvSpPr>
          <p:nvPr/>
        </p:nvSpPr>
        <p:spPr>
          <a:xfrm>
            <a:off x="7505519" y="4836427"/>
            <a:ext cx="4008776" cy="7718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pt-PT" sz="1200" b="1" dirty="0" smtClean="0">
                <a:solidFill>
                  <a:schemeClr val="bg2">
                    <a:lumMod val="50000"/>
                  </a:schemeClr>
                </a:solidFill>
                <a:sym typeface="Wingdings" panose="05000000000000000000" pitchFamily="2" charset="2"/>
              </a:rPr>
              <a:t>Figura </a:t>
            </a:r>
            <a:r>
              <a:rPr lang="pt-PT" sz="1200" b="1" dirty="0" smtClean="0">
                <a:solidFill>
                  <a:schemeClr val="bg2">
                    <a:lumMod val="50000"/>
                  </a:schemeClr>
                </a:solidFill>
                <a:sym typeface="Wingdings" panose="05000000000000000000" pitchFamily="2" charset="2"/>
              </a:rPr>
              <a:t>5 </a:t>
            </a:r>
            <a:r>
              <a:rPr lang="pt-PT" sz="1200" b="1" dirty="0" smtClean="0">
                <a:solidFill>
                  <a:schemeClr val="bg2">
                    <a:lumMod val="50000"/>
                  </a:schemeClr>
                </a:solidFill>
                <a:sym typeface="Wingdings" panose="05000000000000000000" pitchFamily="2" charset="2"/>
              </a:rPr>
              <a:t>– </a:t>
            </a:r>
            <a:r>
              <a:rPr lang="pt-PT" sz="1200" dirty="0" smtClean="0">
                <a:solidFill>
                  <a:schemeClr val="bg2">
                    <a:lumMod val="50000"/>
                  </a:schemeClr>
                </a:solidFill>
                <a:sym typeface="Wingdings" panose="05000000000000000000" pitchFamily="2" charset="2"/>
              </a:rPr>
              <a:t>As características do material rochoso influenciam a porosidade.</a:t>
            </a:r>
            <a:endParaRPr lang="pt-PT" sz="900" dirty="0">
              <a:sym typeface="Wingdings" panose="05000000000000000000" pitchFamily="2" charset="2"/>
            </a:endParaRPr>
          </a:p>
        </p:txBody>
      </p:sp>
      <p:pic>
        <p:nvPicPr>
          <p:cNvPr id="2050" name="Picture 2" descr=" photo porosidad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6704" y="2539749"/>
            <a:ext cx="4186406" cy="234438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19172" y="2742882"/>
            <a:ext cx="6748110" cy="1077218"/>
          </a:xfrm>
          <a:prstGeom prst="rect">
            <a:avLst/>
          </a:prstGeom>
        </p:spPr>
        <p:txBody>
          <a:bodyPr wrap="square">
            <a:spAutoFit/>
          </a:bodyPr>
          <a:lstStyle/>
          <a:p>
            <a:pPr algn="just">
              <a:spcBef>
                <a:spcPts val="300"/>
              </a:spcBef>
            </a:pPr>
            <a:r>
              <a:rPr lang="pt-PT" sz="1600" dirty="0"/>
              <a:t>A porosidade é um parâmetro que quantifica o volume máximo de água que um dado material pode comportar e que corresponde à sua saturação. A </a:t>
            </a:r>
            <a:r>
              <a:rPr lang="pt-PT" sz="1600" b="1" dirty="0">
                <a:solidFill>
                  <a:schemeClr val="accent6"/>
                </a:solidFill>
              </a:rPr>
              <a:t>porosidade</a:t>
            </a:r>
            <a:r>
              <a:rPr lang="pt-PT" sz="1600" dirty="0"/>
              <a:t> (N) define-se como a relação, normalmente apresentada em percentagem, entre o volume de vazios (</a:t>
            </a:r>
            <a:r>
              <a:rPr lang="pt-PT" sz="1600" dirty="0" err="1"/>
              <a:t>V</a:t>
            </a:r>
            <a:r>
              <a:rPr lang="pt-PT" sz="1600" baseline="-25000" dirty="0" err="1"/>
              <a:t>v</a:t>
            </a:r>
            <a:r>
              <a:rPr lang="pt-PT" sz="1600" dirty="0"/>
              <a:t>) e o volume total da amostra (</a:t>
            </a:r>
            <a:r>
              <a:rPr lang="pt-PT" sz="1600" dirty="0" err="1"/>
              <a:t>V</a:t>
            </a:r>
            <a:r>
              <a:rPr lang="pt-PT" sz="1600" baseline="-25000" dirty="0" err="1"/>
              <a:t>t</a:t>
            </a:r>
            <a:r>
              <a:rPr lang="pt-PT" sz="1600" dirty="0"/>
              <a:t>).</a:t>
            </a:r>
            <a:endParaRPr lang="pt-PT" sz="1600" dirty="0"/>
          </a:p>
        </p:txBody>
      </p:sp>
      <mc:AlternateContent xmlns:mc="http://schemas.openxmlformats.org/markup-compatibility/2006">
        <mc:Choice xmlns:a14="http://schemas.microsoft.com/office/drawing/2010/main" Requires="a14">
          <p:sp>
            <p:nvSpPr>
              <p:cNvPr id="17" name="Rectangle 16"/>
              <p:cNvSpPr/>
              <p:nvPr/>
            </p:nvSpPr>
            <p:spPr>
              <a:xfrm>
                <a:off x="1532965" y="4351871"/>
                <a:ext cx="4644005" cy="509050"/>
              </a:xfrm>
              <a:prstGeom prst="rect">
                <a:avLst/>
              </a:prstGeom>
              <a:ln w="38100"/>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300"/>
                  </a:spcBef>
                </a:pPr>
                <a14:m>
                  <m:oMath xmlns:m="http://schemas.openxmlformats.org/officeDocument/2006/math">
                    <m:sSub>
                      <m:sSubPr>
                        <m:ctrlPr>
                          <a:rPr lang="pt-PT" sz="1700" b="1" i="1" dirty="0" smtClean="0">
                            <a:latin typeface="Cambria Math" panose="02040503050406030204" pitchFamily="18" charset="0"/>
                          </a:rPr>
                        </m:ctrlPr>
                      </m:sSubPr>
                      <m:e>
                        <m:r>
                          <a:rPr lang="pt-PT" sz="1700" b="1" i="1" dirty="0" smtClean="0">
                            <a:latin typeface="Cambria Math" panose="02040503050406030204" pitchFamily="18" charset="0"/>
                          </a:rPr>
                          <m:t>𝑵</m:t>
                        </m:r>
                      </m:e>
                      <m:sub>
                        <m:r>
                          <a:rPr lang="pt-PT" sz="1700" b="1" i="1" dirty="0" smtClean="0">
                            <a:latin typeface="Cambria Math" panose="02040503050406030204" pitchFamily="18" charset="0"/>
                          </a:rPr>
                          <m:t>(</m:t>
                        </m:r>
                        <m:r>
                          <a:rPr lang="pt-PT" sz="1700" b="1" i="1" dirty="0" smtClean="0">
                            <a:latin typeface="Cambria Math" panose="02040503050406030204" pitchFamily="18" charset="0"/>
                          </a:rPr>
                          <m:t>𝒑𝒐𝒓𝒐𝒔𝒊𝒅𝒂𝒅𝒆</m:t>
                        </m:r>
                        <m:r>
                          <a:rPr lang="pt-PT" sz="1700" b="1" i="1" dirty="0" smtClean="0">
                            <a:latin typeface="Cambria Math" panose="02040503050406030204" pitchFamily="18" charset="0"/>
                          </a:rPr>
                          <m:t>)</m:t>
                        </m:r>
                      </m:sub>
                    </m:sSub>
                    <m:r>
                      <a:rPr lang="pt-PT" sz="1700" b="1" i="1" dirty="0" smtClean="0">
                        <a:latin typeface="Cambria Math" panose="02040503050406030204" pitchFamily="18" charset="0"/>
                      </a:rPr>
                      <m:t>= </m:t>
                    </m:r>
                    <m:f>
                      <m:fPr>
                        <m:ctrlPr>
                          <a:rPr lang="pt-PT" sz="1700" b="1" i="1" dirty="0" smtClean="0">
                            <a:latin typeface="Cambria Math" panose="02040503050406030204" pitchFamily="18" charset="0"/>
                          </a:rPr>
                        </m:ctrlPr>
                      </m:fPr>
                      <m:num>
                        <m:r>
                          <a:rPr lang="pt-PT" sz="1700" b="1" i="1" dirty="0" smtClean="0">
                            <a:latin typeface="Cambria Math" panose="02040503050406030204" pitchFamily="18" charset="0"/>
                          </a:rPr>
                          <m:t>𝒗𝒐𝒍𝒖𝒎𝒆</m:t>
                        </m:r>
                        <m:r>
                          <a:rPr lang="pt-PT" sz="1700" b="1" i="1" dirty="0" smtClean="0">
                            <a:latin typeface="Cambria Math" panose="02040503050406030204" pitchFamily="18" charset="0"/>
                          </a:rPr>
                          <m:t> </m:t>
                        </m:r>
                        <m:r>
                          <a:rPr lang="pt-PT" sz="1700" b="1" i="1" dirty="0" smtClean="0">
                            <a:latin typeface="Cambria Math" panose="02040503050406030204" pitchFamily="18" charset="0"/>
                          </a:rPr>
                          <m:t>𝒅𝒆</m:t>
                        </m:r>
                        <m:r>
                          <a:rPr lang="pt-PT" sz="1700" b="1" i="1" dirty="0" smtClean="0">
                            <a:latin typeface="Cambria Math" panose="02040503050406030204" pitchFamily="18" charset="0"/>
                          </a:rPr>
                          <m:t> </m:t>
                        </m:r>
                        <m:r>
                          <a:rPr lang="pt-PT" sz="1700" b="1" i="1" dirty="0" smtClean="0">
                            <a:latin typeface="Cambria Math" panose="02040503050406030204" pitchFamily="18" charset="0"/>
                          </a:rPr>
                          <m:t>𝒗𝒂𝒛𝒊𝒐𝒔</m:t>
                        </m:r>
                        <m:r>
                          <a:rPr lang="pt-PT" sz="1700" b="1" i="1" dirty="0" smtClean="0">
                            <a:latin typeface="Cambria Math" panose="02040503050406030204" pitchFamily="18" charset="0"/>
                          </a:rPr>
                          <m:t> (</m:t>
                        </m:r>
                        <m:sSub>
                          <m:sSubPr>
                            <m:ctrlPr>
                              <a:rPr lang="pt-PT" sz="1700" b="1" i="1" dirty="0" smtClean="0">
                                <a:latin typeface="Cambria Math" panose="02040503050406030204" pitchFamily="18" charset="0"/>
                              </a:rPr>
                            </m:ctrlPr>
                          </m:sSubPr>
                          <m:e>
                            <m:r>
                              <a:rPr lang="pt-PT" sz="1700" b="1" i="1" dirty="0" smtClean="0">
                                <a:latin typeface="Cambria Math" panose="02040503050406030204" pitchFamily="18" charset="0"/>
                              </a:rPr>
                              <m:t>𝑽</m:t>
                            </m:r>
                          </m:e>
                          <m:sub>
                            <m:r>
                              <a:rPr lang="pt-PT" sz="1700" b="1" i="1" dirty="0" smtClean="0">
                                <a:latin typeface="Cambria Math" panose="02040503050406030204" pitchFamily="18" charset="0"/>
                              </a:rPr>
                              <m:t>𝒗</m:t>
                            </m:r>
                          </m:sub>
                        </m:sSub>
                        <m:r>
                          <a:rPr lang="pt-PT" sz="1700" b="1" i="1" dirty="0" smtClean="0">
                            <a:latin typeface="Cambria Math" panose="02040503050406030204" pitchFamily="18" charset="0"/>
                          </a:rPr>
                          <m:t>)</m:t>
                        </m:r>
                      </m:num>
                      <m:den>
                        <m:r>
                          <a:rPr lang="pt-PT" sz="1700" b="1" i="1" dirty="0">
                            <a:latin typeface="Cambria Math" panose="02040503050406030204" pitchFamily="18" charset="0"/>
                          </a:rPr>
                          <m:t>𝒗𝒐𝒍𝒖𝒎𝒆</m:t>
                        </m:r>
                        <m:r>
                          <a:rPr lang="pt-PT" sz="1700" b="1" i="1" dirty="0">
                            <a:latin typeface="Cambria Math" panose="02040503050406030204" pitchFamily="18" charset="0"/>
                          </a:rPr>
                          <m:t> </m:t>
                        </m:r>
                        <m:r>
                          <a:rPr lang="pt-PT" sz="1700" b="1" i="1" dirty="0" smtClean="0">
                            <a:latin typeface="Cambria Math" panose="02040503050406030204" pitchFamily="18" charset="0"/>
                          </a:rPr>
                          <m:t>𝒕𝒐𝒕𝒂𝒍</m:t>
                        </m:r>
                        <m:r>
                          <a:rPr lang="pt-PT" sz="1700" b="1" i="1" dirty="0" smtClean="0">
                            <a:latin typeface="Cambria Math" panose="02040503050406030204" pitchFamily="18" charset="0"/>
                          </a:rPr>
                          <m:t> </m:t>
                        </m:r>
                        <m:r>
                          <a:rPr lang="pt-PT" sz="1700" b="1" i="1" dirty="0" smtClean="0">
                            <a:latin typeface="Cambria Math" panose="02040503050406030204" pitchFamily="18" charset="0"/>
                          </a:rPr>
                          <m:t>𝒅𝒂</m:t>
                        </m:r>
                        <m:r>
                          <a:rPr lang="pt-PT" sz="1700" b="1" i="1" dirty="0" smtClean="0">
                            <a:latin typeface="Cambria Math" panose="02040503050406030204" pitchFamily="18" charset="0"/>
                          </a:rPr>
                          <m:t> </m:t>
                        </m:r>
                        <m:r>
                          <a:rPr lang="pt-PT" sz="1700" b="1" i="1" dirty="0" smtClean="0">
                            <a:latin typeface="Cambria Math" panose="02040503050406030204" pitchFamily="18" charset="0"/>
                          </a:rPr>
                          <m:t>𝒂𝒎𝒐𝒔𝒕𝒓𝒂</m:t>
                        </m:r>
                        <m:r>
                          <a:rPr lang="pt-PT" sz="1700" b="1" i="1" dirty="0" smtClean="0">
                            <a:latin typeface="Cambria Math" panose="02040503050406030204" pitchFamily="18" charset="0"/>
                          </a:rPr>
                          <m:t> (</m:t>
                        </m:r>
                        <m:sSub>
                          <m:sSubPr>
                            <m:ctrlPr>
                              <a:rPr lang="pt-PT" sz="1700" b="1" i="1" dirty="0">
                                <a:latin typeface="Cambria Math" panose="02040503050406030204" pitchFamily="18" charset="0"/>
                              </a:rPr>
                            </m:ctrlPr>
                          </m:sSubPr>
                          <m:e>
                            <m:r>
                              <a:rPr lang="pt-PT" sz="1700" b="1" i="1" dirty="0">
                                <a:latin typeface="Cambria Math" panose="02040503050406030204" pitchFamily="18" charset="0"/>
                              </a:rPr>
                              <m:t>𝑽</m:t>
                            </m:r>
                          </m:e>
                          <m:sub>
                            <m:r>
                              <a:rPr lang="pt-PT" sz="1700" b="1" i="1" dirty="0" smtClean="0">
                                <a:latin typeface="Cambria Math" panose="02040503050406030204" pitchFamily="18" charset="0"/>
                              </a:rPr>
                              <m:t>𝒕</m:t>
                            </m:r>
                          </m:sub>
                        </m:sSub>
                        <m:r>
                          <a:rPr lang="pt-PT" sz="1700" b="1" i="1" dirty="0">
                            <a:latin typeface="Cambria Math" panose="02040503050406030204" pitchFamily="18" charset="0"/>
                          </a:rPr>
                          <m:t>)</m:t>
                        </m:r>
                      </m:den>
                    </m:f>
                  </m:oMath>
                </a14:m>
                <a:r>
                  <a:rPr lang="pt-PT" sz="1700" b="1" dirty="0" smtClean="0"/>
                  <a:t> </a:t>
                </a:r>
                <a14:m>
                  <m:oMath xmlns:m="http://schemas.openxmlformats.org/officeDocument/2006/math">
                    <m:r>
                      <a:rPr lang="pt-PT" sz="1700" b="1" i="1" dirty="0" smtClean="0">
                        <a:latin typeface="Cambria Math" panose="02040503050406030204" pitchFamily="18" charset="0"/>
                        <a:ea typeface="Cambria Math" panose="02040503050406030204" pitchFamily="18" charset="0"/>
                      </a:rPr>
                      <m:t>×</m:t>
                    </m:r>
                    <m:r>
                      <a:rPr lang="pt-PT" sz="1700" b="1" i="1" dirty="0" smtClean="0">
                        <a:latin typeface="Cambria Math" panose="02040503050406030204" pitchFamily="18" charset="0"/>
                        <a:ea typeface="Cambria Math" panose="02040503050406030204" pitchFamily="18" charset="0"/>
                      </a:rPr>
                      <m:t>𝟏𝟎𝟎</m:t>
                    </m:r>
                  </m:oMath>
                </a14:m>
                <a:endParaRPr lang="pt-PT" sz="1700" b="1" dirty="0"/>
              </a:p>
            </p:txBody>
          </p:sp>
        </mc:Choice>
        <mc:Fallback>
          <p:sp>
            <p:nvSpPr>
              <p:cNvPr id="17" name="Rectangle 16"/>
              <p:cNvSpPr>
                <a:spLocks noRot="1" noChangeAspect="1" noMove="1" noResize="1" noEditPoints="1" noAdjustHandles="1" noChangeArrowheads="1" noChangeShapeType="1" noTextEdit="1"/>
              </p:cNvSpPr>
              <p:nvPr/>
            </p:nvSpPr>
            <p:spPr>
              <a:xfrm>
                <a:off x="1532965" y="4351871"/>
                <a:ext cx="4644005" cy="509050"/>
              </a:xfrm>
              <a:prstGeom prst="rect">
                <a:avLst/>
              </a:prstGeom>
              <a:blipFill rotWithShape="0">
                <a:blip r:embed="rId6"/>
                <a:stretch>
                  <a:fillRect b="-2247"/>
                </a:stretch>
              </a:blipFill>
              <a:ln w="38100"/>
            </p:spPr>
            <p:txBody>
              <a:bodyPr/>
              <a:lstStyle/>
              <a:p>
                <a:r>
                  <a:rPr lang="pt-PT">
                    <a:noFill/>
                  </a:rPr>
                  <a:t> </a:t>
                </a:r>
              </a:p>
            </p:txBody>
          </p:sp>
        </mc:Fallback>
      </mc:AlternateContent>
    </p:spTree>
    <p:extLst>
      <p:ext uri="{BB962C8B-B14F-4D97-AF65-F5344CB8AC3E}">
        <p14:creationId xmlns:p14="http://schemas.microsoft.com/office/powerpoint/2010/main" val="6117120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00140" y="365125"/>
            <a:ext cx="10353660" cy="1325563"/>
          </a:xfrm>
        </p:spPr>
        <p:txBody>
          <a:bodyPr/>
          <a:lstStyle/>
          <a:p>
            <a:r>
              <a:rPr lang="pt-PT" dirty="0" smtClean="0">
                <a:solidFill>
                  <a:srgbClr val="011D44"/>
                </a:solidFill>
              </a:rPr>
              <a:t>Reservatórios de Água Subterrânea</a:t>
            </a:r>
            <a:endParaRPr lang="pt-PT" dirty="0">
              <a:solidFill>
                <a:srgbClr val="011D44"/>
              </a:solidFill>
            </a:endParaRPr>
          </a:p>
        </p:txBody>
      </p:sp>
      <p:grpSp>
        <p:nvGrpSpPr>
          <p:cNvPr id="15" name="Grupo 14"/>
          <p:cNvGrpSpPr/>
          <p:nvPr/>
        </p:nvGrpSpPr>
        <p:grpSpPr>
          <a:xfrm>
            <a:off x="-1" y="5694518"/>
            <a:ext cx="12192001" cy="1191293"/>
            <a:chOff x="-1" y="5694518"/>
            <a:chExt cx="12192001" cy="1191293"/>
          </a:xfrm>
        </p:grpSpPr>
        <p:sp>
          <p:nvSpPr>
            <p:cNvPr id="5" name="Ondulado duplo 15"/>
            <p:cNvSpPr/>
            <p:nvPr/>
          </p:nvSpPr>
          <p:spPr>
            <a:xfrm>
              <a:off x="7416704" y="5712596"/>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Ondulado duplo 15"/>
            <p:cNvSpPr/>
            <p:nvPr/>
          </p:nvSpPr>
          <p:spPr>
            <a:xfrm>
              <a:off x="3708352" y="5701464"/>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Ondulado duplo 15"/>
            <p:cNvSpPr/>
            <p:nvPr/>
          </p:nvSpPr>
          <p:spPr>
            <a:xfrm>
              <a:off x="-1" y="5701464"/>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Ondulado duplo 15"/>
            <p:cNvSpPr/>
            <p:nvPr/>
          </p:nvSpPr>
          <p:spPr>
            <a:xfrm>
              <a:off x="11125056" y="5694518"/>
              <a:ext cx="1066944" cy="1191293"/>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86235 h 1478405"/>
                <a:gd name="connsiteX1" fmla="*/ 1080799 w 3708352"/>
                <a:gd name="connsiteY1" fmla="*/ 142426 h 1478405"/>
                <a:gd name="connsiteX2" fmla="*/ 1854176 w 3708352"/>
                <a:gd name="connsiteY2" fmla="*/ 86235 h 1478405"/>
                <a:gd name="connsiteX3" fmla="*/ 3708352 w 3708352"/>
                <a:gd name="connsiteY3" fmla="*/ 86235 h 1478405"/>
                <a:gd name="connsiteX4" fmla="*/ 3708351 w 3708352"/>
                <a:gd name="connsiteY4" fmla="*/ 1478405 h 1478405"/>
                <a:gd name="connsiteX5" fmla="*/ 0 w 3708352"/>
                <a:gd name="connsiteY5" fmla="*/ 1478405 h 1478405"/>
                <a:gd name="connsiteX6" fmla="*/ 0 w 3708352"/>
                <a:gd name="connsiteY6" fmla="*/ 86235 h 1478405"/>
                <a:gd name="connsiteX0" fmla="*/ 0 w 3708352"/>
                <a:gd name="connsiteY0" fmla="*/ 146502 h 1538672"/>
                <a:gd name="connsiteX1" fmla="*/ 1080799 w 3708352"/>
                <a:gd name="connsiteY1" fmla="*/ 202693 h 1538672"/>
                <a:gd name="connsiteX2" fmla="*/ 1854176 w 3708352"/>
                <a:gd name="connsiteY2" fmla="*/ 146502 h 1538672"/>
                <a:gd name="connsiteX3" fmla="*/ 3708352 w 3708352"/>
                <a:gd name="connsiteY3" fmla="*/ 146502 h 1538672"/>
                <a:gd name="connsiteX4" fmla="*/ 3708351 w 3708352"/>
                <a:gd name="connsiteY4" fmla="*/ 1538672 h 1538672"/>
                <a:gd name="connsiteX5" fmla="*/ 0 w 3708352"/>
                <a:gd name="connsiteY5" fmla="*/ 1538672 h 1538672"/>
                <a:gd name="connsiteX6" fmla="*/ 0 w 3708352"/>
                <a:gd name="connsiteY6" fmla="*/ 146502 h 1538672"/>
                <a:gd name="connsiteX0" fmla="*/ 0 w 3708352"/>
                <a:gd name="connsiteY0" fmla="*/ 146502 h 1538672"/>
                <a:gd name="connsiteX1" fmla="*/ 1080799 w 3708352"/>
                <a:gd name="connsiteY1" fmla="*/ 202693 h 1538672"/>
                <a:gd name="connsiteX2" fmla="*/ 3708352 w 3708352"/>
                <a:gd name="connsiteY2" fmla="*/ 146502 h 1538672"/>
                <a:gd name="connsiteX3" fmla="*/ 3708351 w 3708352"/>
                <a:gd name="connsiteY3" fmla="*/ 1538672 h 1538672"/>
                <a:gd name="connsiteX4" fmla="*/ 0 w 3708352"/>
                <a:gd name="connsiteY4" fmla="*/ 1538672 h 1538672"/>
                <a:gd name="connsiteX5" fmla="*/ 0 w 3708352"/>
                <a:gd name="connsiteY5" fmla="*/ 146502 h 1538672"/>
                <a:gd name="connsiteX0" fmla="*/ 0 w 3718847"/>
                <a:gd name="connsiteY0" fmla="*/ 146502 h 1538672"/>
                <a:gd name="connsiteX1" fmla="*/ 1080799 w 3718847"/>
                <a:gd name="connsiteY1" fmla="*/ 202693 h 1538672"/>
                <a:gd name="connsiteX2" fmla="*/ 3708351 w 3718847"/>
                <a:gd name="connsiteY2" fmla="*/ 1538672 h 1538672"/>
                <a:gd name="connsiteX3" fmla="*/ 0 w 3718847"/>
                <a:gd name="connsiteY3" fmla="*/ 1538672 h 1538672"/>
                <a:gd name="connsiteX4" fmla="*/ 0 w 3718847"/>
                <a:gd name="connsiteY4" fmla="*/ 146502 h 1538672"/>
                <a:gd name="connsiteX0" fmla="*/ 0 w 1407782"/>
                <a:gd name="connsiteY0" fmla="*/ 146502 h 1538672"/>
                <a:gd name="connsiteX1" fmla="*/ 1080799 w 1407782"/>
                <a:gd name="connsiteY1" fmla="*/ 202693 h 1538672"/>
                <a:gd name="connsiteX2" fmla="*/ 1103697 w 1407782"/>
                <a:gd name="connsiteY2" fmla="*/ 1538672 h 1538672"/>
                <a:gd name="connsiteX3" fmla="*/ 0 w 1407782"/>
                <a:gd name="connsiteY3" fmla="*/ 1538672 h 1538672"/>
                <a:gd name="connsiteX4" fmla="*/ 0 w 1407782"/>
                <a:gd name="connsiteY4" fmla="*/ 146502 h 1538672"/>
                <a:gd name="connsiteX0" fmla="*/ 0 w 1364784"/>
                <a:gd name="connsiteY0" fmla="*/ 146502 h 1538672"/>
                <a:gd name="connsiteX1" fmla="*/ 1080799 w 1364784"/>
                <a:gd name="connsiteY1" fmla="*/ 202693 h 1538672"/>
                <a:gd name="connsiteX2" fmla="*/ 1103697 w 1364784"/>
                <a:gd name="connsiteY2" fmla="*/ 1538672 h 1538672"/>
                <a:gd name="connsiteX3" fmla="*/ 0 w 1364784"/>
                <a:gd name="connsiteY3" fmla="*/ 1538672 h 1538672"/>
                <a:gd name="connsiteX4" fmla="*/ 0 w 1364784"/>
                <a:gd name="connsiteY4" fmla="*/ 146502 h 1538672"/>
                <a:gd name="connsiteX0" fmla="*/ 0 w 1109143"/>
                <a:gd name="connsiteY0" fmla="*/ 146502 h 1538672"/>
                <a:gd name="connsiteX1" fmla="*/ 1080799 w 1109143"/>
                <a:gd name="connsiteY1" fmla="*/ 202693 h 1538672"/>
                <a:gd name="connsiteX2" fmla="*/ 1103697 w 1109143"/>
                <a:gd name="connsiteY2" fmla="*/ 1538672 h 1538672"/>
                <a:gd name="connsiteX3" fmla="*/ 0 w 1109143"/>
                <a:gd name="connsiteY3" fmla="*/ 1538672 h 1538672"/>
                <a:gd name="connsiteX4" fmla="*/ 0 w 1109143"/>
                <a:gd name="connsiteY4" fmla="*/ 146502 h 1538672"/>
                <a:gd name="connsiteX0" fmla="*/ 0 w 1092751"/>
                <a:gd name="connsiteY0" fmla="*/ 146502 h 1538672"/>
                <a:gd name="connsiteX1" fmla="*/ 1080799 w 1092751"/>
                <a:gd name="connsiteY1" fmla="*/ 202693 h 1538672"/>
                <a:gd name="connsiteX2" fmla="*/ 1075988 w 1092751"/>
                <a:gd name="connsiteY2" fmla="*/ 1538672 h 1538672"/>
                <a:gd name="connsiteX3" fmla="*/ 0 w 1092751"/>
                <a:gd name="connsiteY3" fmla="*/ 1538672 h 1538672"/>
                <a:gd name="connsiteX4" fmla="*/ 0 w 1092751"/>
                <a:gd name="connsiteY4" fmla="*/ 146502 h 1538672"/>
                <a:gd name="connsiteX0" fmla="*/ 0 w 1082211"/>
                <a:gd name="connsiteY0" fmla="*/ 146502 h 1538672"/>
                <a:gd name="connsiteX1" fmla="*/ 1080799 w 1082211"/>
                <a:gd name="connsiteY1" fmla="*/ 202693 h 1538672"/>
                <a:gd name="connsiteX2" fmla="*/ 1075988 w 1082211"/>
                <a:gd name="connsiteY2" fmla="*/ 1538672 h 1538672"/>
                <a:gd name="connsiteX3" fmla="*/ 0 w 1082211"/>
                <a:gd name="connsiteY3" fmla="*/ 1538672 h 1538672"/>
                <a:gd name="connsiteX4" fmla="*/ 0 w 1082211"/>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188929 h 1538672"/>
                <a:gd name="connsiteX4" fmla="*/ 0 w 1080799"/>
                <a:gd name="connsiteY4" fmla="*/ 146502 h 1538672"/>
                <a:gd name="connsiteX0" fmla="*/ 0 w 1080799"/>
                <a:gd name="connsiteY0" fmla="*/ 146502 h 1202918"/>
                <a:gd name="connsiteX1" fmla="*/ 1080799 w 1080799"/>
                <a:gd name="connsiteY1" fmla="*/ 202693 h 1202918"/>
                <a:gd name="connsiteX2" fmla="*/ 1075988 w 1080799"/>
                <a:gd name="connsiteY2" fmla="*/ 1202918 h 1202918"/>
                <a:gd name="connsiteX3" fmla="*/ 0 w 1080799"/>
                <a:gd name="connsiteY3" fmla="*/ 1188929 h 1202918"/>
                <a:gd name="connsiteX4" fmla="*/ 0 w 1080799"/>
                <a:gd name="connsiteY4" fmla="*/ 146502 h 1202918"/>
                <a:gd name="connsiteX0" fmla="*/ 0 w 1075988"/>
                <a:gd name="connsiteY0" fmla="*/ 146502 h 1202918"/>
                <a:gd name="connsiteX1" fmla="*/ 1053090 w 1075988"/>
                <a:gd name="connsiteY1" fmla="*/ 202693 h 1202918"/>
                <a:gd name="connsiteX2" fmla="*/ 1075988 w 1075988"/>
                <a:gd name="connsiteY2" fmla="*/ 1202918 h 1202918"/>
                <a:gd name="connsiteX3" fmla="*/ 0 w 1075988"/>
                <a:gd name="connsiteY3" fmla="*/ 1188929 h 1202918"/>
                <a:gd name="connsiteX4" fmla="*/ 0 w 1075988"/>
                <a:gd name="connsiteY4" fmla="*/ 146502 h 1202918"/>
                <a:gd name="connsiteX0" fmla="*/ 0 w 1053090"/>
                <a:gd name="connsiteY0" fmla="*/ 146502 h 1202918"/>
                <a:gd name="connsiteX1" fmla="*/ 1053090 w 1053090"/>
                <a:gd name="connsiteY1" fmla="*/ 202693 h 1202918"/>
                <a:gd name="connsiteX2" fmla="*/ 1048278 w 1053090"/>
                <a:gd name="connsiteY2" fmla="*/ 1202918 h 1202918"/>
                <a:gd name="connsiteX3" fmla="*/ 0 w 1053090"/>
                <a:gd name="connsiteY3" fmla="*/ 1188929 h 1202918"/>
                <a:gd name="connsiteX4" fmla="*/ 0 w 1053090"/>
                <a:gd name="connsiteY4" fmla="*/ 146502 h 1202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3090" h="1202918">
                  <a:moveTo>
                    <a:pt x="0" y="146502"/>
                  </a:moveTo>
                  <a:cubicBezTo>
                    <a:pt x="249406" y="-76161"/>
                    <a:pt x="550097" y="-35133"/>
                    <a:pt x="1053090" y="202693"/>
                  </a:cubicBezTo>
                  <a:cubicBezTo>
                    <a:pt x="1047693" y="1008300"/>
                    <a:pt x="1048301" y="392685"/>
                    <a:pt x="1048278" y="1202918"/>
                  </a:cubicBezTo>
                  <a:lnTo>
                    <a:pt x="0" y="1188929"/>
                  </a:lnTo>
                  <a:lnTo>
                    <a:pt x="0" y="146502"/>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sp>
        <p:nvSpPr>
          <p:cNvPr id="9" name="Marcador de Posição do Número do Diapositivo 8"/>
          <p:cNvSpPr>
            <a:spLocks noGrp="1"/>
          </p:cNvSpPr>
          <p:nvPr>
            <p:ph type="sldNum" sz="quarter" idx="12"/>
          </p:nvPr>
        </p:nvSpPr>
        <p:spPr>
          <a:xfrm>
            <a:off x="8610600" y="6195042"/>
            <a:ext cx="2743200" cy="526434"/>
          </a:xfrm>
        </p:spPr>
        <p:txBody>
          <a:bodyPr/>
          <a:lstStyle/>
          <a:p>
            <a:fld id="{0B41A958-1C4B-4855-8ABB-ECFBAF21EE7E}" type="slidenum">
              <a:rPr lang="pt-PT" sz="2000" b="1" smtClean="0">
                <a:solidFill>
                  <a:srgbClr val="011D44"/>
                </a:solidFill>
                <a:latin typeface="Arial Black" panose="020B0A04020102020204" pitchFamily="34" charset="0"/>
              </a:rPr>
              <a:t>8</a:t>
            </a:fld>
            <a:endParaRPr lang="pt-PT" b="1" dirty="0">
              <a:solidFill>
                <a:srgbClr val="011D44"/>
              </a:solidFill>
              <a:latin typeface="Arial Black" panose="020B0A04020102020204" pitchFamily="34" charset="0"/>
            </a:endParaRPr>
          </a:p>
        </p:txBody>
      </p:sp>
      <p:sp>
        <p:nvSpPr>
          <p:cNvPr id="11" name="CaixaDeTexto 10"/>
          <p:cNvSpPr txBox="1"/>
          <p:nvPr/>
        </p:nvSpPr>
        <p:spPr>
          <a:xfrm>
            <a:off x="758608" y="5722527"/>
            <a:ext cx="2708564" cy="1200329"/>
          </a:xfrm>
          <a:prstGeom prst="rect">
            <a:avLst/>
          </a:prstGeom>
          <a:noFill/>
        </p:spPr>
        <p:txBody>
          <a:bodyPr wrap="square" rtlCol="0">
            <a:spAutoFit/>
          </a:bodyPr>
          <a:lstStyle/>
          <a:p>
            <a:r>
              <a:rPr lang="pt-PT" sz="7200" dirty="0">
                <a:solidFill>
                  <a:srgbClr val="011D44"/>
                </a:solidFill>
              </a:rPr>
              <a:t>cna</a:t>
            </a:r>
          </a:p>
        </p:txBody>
      </p:sp>
      <p:pic>
        <p:nvPicPr>
          <p:cNvPr id="12" name="Imagem 11"/>
          <p:cNvPicPr>
            <a:picLocks noChangeAspect="1"/>
          </p:cNvPicPr>
          <p:nvPr/>
        </p:nvPicPr>
        <p:blipFill rotWithShape="1">
          <a:blip r:embed="rId2">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8502" r="12224"/>
          <a:stretch/>
        </p:blipFill>
        <p:spPr>
          <a:xfrm>
            <a:off x="-1" y="0"/>
            <a:ext cx="1000141" cy="1261629"/>
          </a:xfrm>
          <a:prstGeom prst="rect">
            <a:avLst/>
          </a:prstGeom>
        </p:spPr>
      </p:pic>
      <p:pic>
        <p:nvPicPr>
          <p:cNvPr id="13" name="Picture 82"/>
          <p:cNvPicPr/>
          <p:nvPr/>
        </p:nvPicPr>
        <p:blipFill>
          <a:blip r:embed="rId3" cstate="print">
            <a:clrChange>
              <a:clrFrom>
                <a:srgbClr val="FFFFFF"/>
              </a:clrFrom>
              <a:clrTo>
                <a:srgbClr val="FFFFFF">
                  <a:alpha val="0"/>
                </a:srgbClr>
              </a:clrTo>
            </a:clrChange>
            <a:biLevel thresh="75000"/>
            <a:extLst>
              <a:ext uri="{BEBA8EAE-BF5A-486C-A8C5-ECC9F3942E4B}">
                <a14:imgProps xmlns:a14="http://schemas.microsoft.com/office/drawing/2010/main">
                  <a14:imgLayer r:embed="rId4">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11125056" y="58737"/>
            <a:ext cx="956108" cy="938790"/>
          </a:xfrm>
          <a:prstGeom prst="rect">
            <a:avLst/>
          </a:prstGeom>
          <a:noFill/>
          <a:ln>
            <a:noFill/>
          </a:ln>
        </p:spPr>
      </p:pic>
      <p:sp>
        <p:nvSpPr>
          <p:cNvPr id="3" name="Rectangle 2"/>
          <p:cNvSpPr/>
          <p:nvPr/>
        </p:nvSpPr>
        <p:spPr>
          <a:xfrm>
            <a:off x="436821" y="1568017"/>
            <a:ext cx="11221707" cy="4154984"/>
          </a:xfrm>
          <a:prstGeom prst="rect">
            <a:avLst/>
          </a:prstGeom>
        </p:spPr>
        <p:txBody>
          <a:bodyPr wrap="square">
            <a:spAutoFit/>
          </a:bodyPr>
          <a:lstStyle/>
          <a:p>
            <a:pPr algn="just">
              <a:spcBef>
                <a:spcPts val="300"/>
              </a:spcBef>
            </a:pPr>
            <a:r>
              <a:rPr lang="pt-PT" b="1" dirty="0" smtClean="0">
                <a:solidFill>
                  <a:schemeClr val="accent6"/>
                </a:solidFill>
              </a:rPr>
              <a:t>Parâmetros característicos dos aquíferos</a:t>
            </a:r>
          </a:p>
          <a:p>
            <a:pPr algn="just">
              <a:spcBef>
                <a:spcPts val="300"/>
              </a:spcBef>
            </a:pPr>
            <a:r>
              <a:rPr lang="pt-PT" sz="1700" dirty="0" smtClean="0"/>
              <a:t>A porosidade depende quer do tamanho quer da forma dos grãos, bem como do grau de compactação do material geológico. Quanto menos compactada for a rocha maior será o espaço entre os vários </a:t>
            </a:r>
          </a:p>
          <a:p>
            <a:pPr algn="just">
              <a:spcBef>
                <a:spcPts val="300"/>
              </a:spcBef>
            </a:pPr>
            <a:r>
              <a:rPr lang="pt-PT" sz="1700" dirty="0" smtClean="0"/>
              <a:t>Consoante o material geológico a porosidade é muito variável:</a:t>
            </a:r>
          </a:p>
          <a:p>
            <a:pPr marL="285750" indent="-285750" algn="just">
              <a:spcBef>
                <a:spcPts val="300"/>
              </a:spcBef>
              <a:buFontTx/>
              <a:buChar char="-"/>
            </a:pPr>
            <a:r>
              <a:rPr lang="pt-PT" sz="1700" dirty="0" smtClean="0"/>
              <a:t>Rochas </a:t>
            </a:r>
            <a:r>
              <a:rPr lang="pt-PT" sz="1700" dirty="0" err="1" smtClean="0"/>
              <a:t>Metamórifcas</a:t>
            </a:r>
            <a:r>
              <a:rPr lang="pt-PT" sz="1700" dirty="0" smtClean="0"/>
              <a:t> – porosidade &lt; 3 %;</a:t>
            </a:r>
          </a:p>
          <a:p>
            <a:pPr marL="285750" indent="-285750" algn="just">
              <a:spcBef>
                <a:spcPts val="300"/>
              </a:spcBef>
              <a:buFontTx/>
              <a:buChar char="-"/>
            </a:pPr>
            <a:r>
              <a:rPr lang="pt-PT" sz="1700" dirty="0" smtClean="0"/>
              <a:t>Rochas Magmáticas – porosidade &lt; 3 %;</a:t>
            </a:r>
          </a:p>
          <a:p>
            <a:pPr marL="285750" indent="-285750" algn="just">
              <a:spcBef>
                <a:spcPts val="300"/>
              </a:spcBef>
              <a:buFontTx/>
              <a:buChar char="-"/>
            </a:pPr>
            <a:r>
              <a:rPr lang="pt-PT" sz="1700" dirty="0" smtClean="0"/>
              <a:t>Rochas Sedimentares – porosidade em areias e argilas pode atingir os 30 a 40 % (em rochas sedimentares muito compactadas como certo tipo de calcários a porosidade pode ser inferior a 3%);</a:t>
            </a:r>
          </a:p>
          <a:p>
            <a:pPr marL="285750" indent="-285750" algn="just">
              <a:spcBef>
                <a:spcPts val="300"/>
              </a:spcBef>
              <a:buFontTx/>
              <a:buChar char="-"/>
            </a:pPr>
            <a:r>
              <a:rPr lang="pt-PT" sz="1700" dirty="0" smtClean="0"/>
              <a:t>Casos especiais – porosidade pode atingir os 60 %.</a:t>
            </a:r>
          </a:p>
          <a:p>
            <a:pPr marL="285750" indent="-285750" algn="just">
              <a:spcBef>
                <a:spcPts val="300"/>
              </a:spcBef>
              <a:buFontTx/>
              <a:buChar char="-"/>
            </a:pPr>
            <a:endParaRPr lang="pt-PT" sz="1400" dirty="0"/>
          </a:p>
          <a:p>
            <a:pPr algn="just">
              <a:spcBef>
                <a:spcPts val="300"/>
              </a:spcBef>
            </a:pPr>
            <a:r>
              <a:rPr lang="pt-PT" sz="1700" dirty="0"/>
              <a:t>O parâmetro </a:t>
            </a:r>
            <a:r>
              <a:rPr lang="pt-PT" sz="1700" dirty="0" smtClean="0"/>
              <a:t>que avalia a capacidade de movimentação da água num dado aquífero designa-se por permeabilidade. Esta pode ser definida como a propriedade que um dado material geológico apresenta em se deixar atravessar pela água. </a:t>
            </a:r>
          </a:p>
          <a:p>
            <a:pPr algn="just">
              <a:spcBef>
                <a:spcPts val="300"/>
              </a:spcBef>
            </a:pPr>
            <a:endParaRPr lang="pt-PT" sz="1400" dirty="0"/>
          </a:p>
          <a:p>
            <a:pPr algn="just">
              <a:spcBef>
                <a:spcPts val="300"/>
              </a:spcBef>
            </a:pPr>
            <a:r>
              <a:rPr lang="pt-PT" sz="1700" dirty="0" smtClean="0"/>
              <a:t>A qualidade de uma captação depende quer da porosidade, quer da permeabilidade do respetivo aquífero.</a:t>
            </a:r>
            <a:endParaRPr lang="pt-PT" sz="1700" dirty="0"/>
          </a:p>
        </p:txBody>
      </p:sp>
    </p:spTree>
    <p:extLst>
      <p:ext uri="{BB962C8B-B14F-4D97-AF65-F5344CB8AC3E}">
        <p14:creationId xmlns:p14="http://schemas.microsoft.com/office/powerpoint/2010/main" val="23901386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00140" y="365125"/>
            <a:ext cx="10353660" cy="1325563"/>
          </a:xfrm>
        </p:spPr>
        <p:txBody>
          <a:bodyPr/>
          <a:lstStyle/>
          <a:p>
            <a:r>
              <a:rPr lang="pt-PT" dirty="0" smtClean="0">
                <a:solidFill>
                  <a:srgbClr val="011D44"/>
                </a:solidFill>
              </a:rPr>
              <a:t>Reservatórios de Água Subterrânea</a:t>
            </a:r>
            <a:endParaRPr lang="pt-PT" dirty="0">
              <a:solidFill>
                <a:srgbClr val="011D44"/>
              </a:solidFill>
            </a:endParaRPr>
          </a:p>
        </p:txBody>
      </p:sp>
      <p:grpSp>
        <p:nvGrpSpPr>
          <p:cNvPr id="15" name="Grupo 14"/>
          <p:cNvGrpSpPr/>
          <p:nvPr/>
        </p:nvGrpSpPr>
        <p:grpSpPr>
          <a:xfrm>
            <a:off x="-1" y="5694518"/>
            <a:ext cx="12192001" cy="1191293"/>
            <a:chOff x="-1" y="5694518"/>
            <a:chExt cx="12192001" cy="1191293"/>
          </a:xfrm>
        </p:grpSpPr>
        <p:sp>
          <p:nvSpPr>
            <p:cNvPr id="5" name="Ondulado duplo 15"/>
            <p:cNvSpPr/>
            <p:nvPr/>
          </p:nvSpPr>
          <p:spPr>
            <a:xfrm>
              <a:off x="7416704" y="5712596"/>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Ondulado duplo 15"/>
            <p:cNvSpPr/>
            <p:nvPr/>
          </p:nvSpPr>
          <p:spPr>
            <a:xfrm>
              <a:off x="3708352" y="5701464"/>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Ondulado duplo 15"/>
            <p:cNvSpPr/>
            <p:nvPr/>
          </p:nvSpPr>
          <p:spPr>
            <a:xfrm>
              <a:off x="-1" y="5701464"/>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Ondulado duplo 15"/>
            <p:cNvSpPr/>
            <p:nvPr/>
          </p:nvSpPr>
          <p:spPr>
            <a:xfrm>
              <a:off x="11125056" y="5694518"/>
              <a:ext cx="1066944" cy="1191293"/>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86235 h 1478405"/>
                <a:gd name="connsiteX1" fmla="*/ 1080799 w 3708352"/>
                <a:gd name="connsiteY1" fmla="*/ 142426 h 1478405"/>
                <a:gd name="connsiteX2" fmla="*/ 1854176 w 3708352"/>
                <a:gd name="connsiteY2" fmla="*/ 86235 h 1478405"/>
                <a:gd name="connsiteX3" fmla="*/ 3708352 w 3708352"/>
                <a:gd name="connsiteY3" fmla="*/ 86235 h 1478405"/>
                <a:gd name="connsiteX4" fmla="*/ 3708351 w 3708352"/>
                <a:gd name="connsiteY4" fmla="*/ 1478405 h 1478405"/>
                <a:gd name="connsiteX5" fmla="*/ 0 w 3708352"/>
                <a:gd name="connsiteY5" fmla="*/ 1478405 h 1478405"/>
                <a:gd name="connsiteX6" fmla="*/ 0 w 3708352"/>
                <a:gd name="connsiteY6" fmla="*/ 86235 h 1478405"/>
                <a:gd name="connsiteX0" fmla="*/ 0 w 3708352"/>
                <a:gd name="connsiteY0" fmla="*/ 146502 h 1538672"/>
                <a:gd name="connsiteX1" fmla="*/ 1080799 w 3708352"/>
                <a:gd name="connsiteY1" fmla="*/ 202693 h 1538672"/>
                <a:gd name="connsiteX2" fmla="*/ 1854176 w 3708352"/>
                <a:gd name="connsiteY2" fmla="*/ 146502 h 1538672"/>
                <a:gd name="connsiteX3" fmla="*/ 3708352 w 3708352"/>
                <a:gd name="connsiteY3" fmla="*/ 146502 h 1538672"/>
                <a:gd name="connsiteX4" fmla="*/ 3708351 w 3708352"/>
                <a:gd name="connsiteY4" fmla="*/ 1538672 h 1538672"/>
                <a:gd name="connsiteX5" fmla="*/ 0 w 3708352"/>
                <a:gd name="connsiteY5" fmla="*/ 1538672 h 1538672"/>
                <a:gd name="connsiteX6" fmla="*/ 0 w 3708352"/>
                <a:gd name="connsiteY6" fmla="*/ 146502 h 1538672"/>
                <a:gd name="connsiteX0" fmla="*/ 0 w 3708352"/>
                <a:gd name="connsiteY0" fmla="*/ 146502 h 1538672"/>
                <a:gd name="connsiteX1" fmla="*/ 1080799 w 3708352"/>
                <a:gd name="connsiteY1" fmla="*/ 202693 h 1538672"/>
                <a:gd name="connsiteX2" fmla="*/ 3708352 w 3708352"/>
                <a:gd name="connsiteY2" fmla="*/ 146502 h 1538672"/>
                <a:gd name="connsiteX3" fmla="*/ 3708351 w 3708352"/>
                <a:gd name="connsiteY3" fmla="*/ 1538672 h 1538672"/>
                <a:gd name="connsiteX4" fmla="*/ 0 w 3708352"/>
                <a:gd name="connsiteY4" fmla="*/ 1538672 h 1538672"/>
                <a:gd name="connsiteX5" fmla="*/ 0 w 3708352"/>
                <a:gd name="connsiteY5" fmla="*/ 146502 h 1538672"/>
                <a:gd name="connsiteX0" fmla="*/ 0 w 3718847"/>
                <a:gd name="connsiteY0" fmla="*/ 146502 h 1538672"/>
                <a:gd name="connsiteX1" fmla="*/ 1080799 w 3718847"/>
                <a:gd name="connsiteY1" fmla="*/ 202693 h 1538672"/>
                <a:gd name="connsiteX2" fmla="*/ 3708351 w 3718847"/>
                <a:gd name="connsiteY2" fmla="*/ 1538672 h 1538672"/>
                <a:gd name="connsiteX3" fmla="*/ 0 w 3718847"/>
                <a:gd name="connsiteY3" fmla="*/ 1538672 h 1538672"/>
                <a:gd name="connsiteX4" fmla="*/ 0 w 3718847"/>
                <a:gd name="connsiteY4" fmla="*/ 146502 h 1538672"/>
                <a:gd name="connsiteX0" fmla="*/ 0 w 1407782"/>
                <a:gd name="connsiteY0" fmla="*/ 146502 h 1538672"/>
                <a:gd name="connsiteX1" fmla="*/ 1080799 w 1407782"/>
                <a:gd name="connsiteY1" fmla="*/ 202693 h 1538672"/>
                <a:gd name="connsiteX2" fmla="*/ 1103697 w 1407782"/>
                <a:gd name="connsiteY2" fmla="*/ 1538672 h 1538672"/>
                <a:gd name="connsiteX3" fmla="*/ 0 w 1407782"/>
                <a:gd name="connsiteY3" fmla="*/ 1538672 h 1538672"/>
                <a:gd name="connsiteX4" fmla="*/ 0 w 1407782"/>
                <a:gd name="connsiteY4" fmla="*/ 146502 h 1538672"/>
                <a:gd name="connsiteX0" fmla="*/ 0 w 1364784"/>
                <a:gd name="connsiteY0" fmla="*/ 146502 h 1538672"/>
                <a:gd name="connsiteX1" fmla="*/ 1080799 w 1364784"/>
                <a:gd name="connsiteY1" fmla="*/ 202693 h 1538672"/>
                <a:gd name="connsiteX2" fmla="*/ 1103697 w 1364784"/>
                <a:gd name="connsiteY2" fmla="*/ 1538672 h 1538672"/>
                <a:gd name="connsiteX3" fmla="*/ 0 w 1364784"/>
                <a:gd name="connsiteY3" fmla="*/ 1538672 h 1538672"/>
                <a:gd name="connsiteX4" fmla="*/ 0 w 1364784"/>
                <a:gd name="connsiteY4" fmla="*/ 146502 h 1538672"/>
                <a:gd name="connsiteX0" fmla="*/ 0 w 1109143"/>
                <a:gd name="connsiteY0" fmla="*/ 146502 h 1538672"/>
                <a:gd name="connsiteX1" fmla="*/ 1080799 w 1109143"/>
                <a:gd name="connsiteY1" fmla="*/ 202693 h 1538672"/>
                <a:gd name="connsiteX2" fmla="*/ 1103697 w 1109143"/>
                <a:gd name="connsiteY2" fmla="*/ 1538672 h 1538672"/>
                <a:gd name="connsiteX3" fmla="*/ 0 w 1109143"/>
                <a:gd name="connsiteY3" fmla="*/ 1538672 h 1538672"/>
                <a:gd name="connsiteX4" fmla="*/ 0 w 1109143"/>
                <a:gd name="connsiteY4" fmla="*/ 146502 h 1538672"/>
                <a:gd name="connsiteX0" fmla="*/ 0 w 1092751"/>
                <a:gd name="connsiteY0" fmla="*/ 146502 h 1538672"/>
                <a:gd name="connsiteX1" fmla="*/ 1080799 w 1092751"/>
                <a:gd name="connsiteY1" fmla="*/ 202693 h 1538672"/>
                <a:gd name="connsiteX2" fmla="*/ 1075988 w 1092751"/>
                <a:gd name="connsiteY2" fmla="*/ 1538672 h 1538672"/>
                <a:gd name="connsiteX3" fmla="*/ 0 w 1092751"/>
                <a:gd name="connsiteY3" fmla="*/ 1538672 h 1538672"/>
                <a:gd name="connsiteX4" fmla="*/ 0 w 1092751"/>
                <a:gd name="connsiteY4" fmla="*/ 146502 h 1538672"/>
                <a:gd name="connsiteX0" fmla="*/ 0 w 1082211"/>
                <a:gd name="connsiteY0" fmla="*/ 146502 h 1538672"/>
                <a:gd name="connsiteX1" fmla="*/ 1080799 w 1082211"/>
                <a:gd name="connsiteY1" fmla="*/ 202693 h 1538672"/>
                <a:gd name="connsiteX2" fmla="*/ 1075988 w 1082211"/>
                <a:gd name="connsiteY2" fmla="*/ 1538672 h 1538672"/>
                <a:gd name="connsiteX3" fmla="*/ 0 w 1082211"/>
                <a:gd name="connsiteY3" fmla="*/ 1538672 h 1538672"/>
                <a:gd name="connsiteX4" fmla="*/ 0 w 1082211"/>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188929 h 1538672"/>
                <a:gd name="connsiteX4" fmla="*/ 0 w 1080799"/>
                <a:gd name="connsiteY4" fmla="*/ 146502 h 1538672"/>
                <a:gd name="connsiteX0" fmla="*/ 0 w 1080799"/>
                <a:gd name="connsiteY0" fmla="*/ 146502 h 1202918"/>
                <a:gd name="connsiteX1" fmla="*/ 1080799 w 1080799"/>
                <a:gd name="connsiteY1" fmla="*/ 202693 h 1202918"/>
                <a:gd name="connsiteX2" fmla="*/ 1075988 w 1080799"/>
                <a:gd name="connsiteY2" fmla="*/ 1202918 h 1202918"/>
                <a:gd name="connsiteX3" fmla="*/ 0 w 1080799"/>
                <a:gd name="connsiteY3" fmla="*/ 1188929 h 1202918"/>
                <a:gd name="connsiteX4" fmla="*/ 0 w 1080799"/>
                <a:gd name="connsiteY4" fmla="*/ 146502 h 1202918"/>
                <a:gd name="connsiteX0" fmla="*/ 0 w 1075988"/>
                <a:gd name="connsiteY0" fmla="*/ 146502 h 1202918"/>
                <a:gd name="connsiteX1" fmla="*/ 1053090 w 1075988"/>
                <a:gd name="connsiteY1" fmla="*/ 202693 h 1202918"/>
                <a:gd name="connsiteX2" fmla="*/ 1075988 w 1075988"/>
                <a:gd name="connsiteY2" fmla="*/ 1202918 h 1202918"/>
                <a:gd name="connsiteX3" fmla="*/ 0 w 1075988"/>
                <a:gd name="connsiteY3" fmla="*/ 1188929 h 1202918"/>
                <a:gd name="connsiteX4" fmla="*/ 0 w 1075988"/>
                <a:gd name="connsiteY4" fmla="*/ 146502 h 1202918"/>
                <a:gd name="connsiteX0" fmla="*/ 0 w 1053090"/>
                <a:gd name="connsiteY0" fmla="*/ 146502 h 1202918"/>
                <a:gd name="connsiteX1" fmla="*/ 1053090 w 1053090"/>
                <a:gd name="connsiteY1" fmla="*/ 202693 h 1202918"/>
                <a:gd name="connsiteX2" fmla="*/ 1048278 w 1053090"/>
                <a:gd name="connsiteY2" fmla="*/ 1202918 h 1202918"/>
                <a:gd name="connsiteX3" fmla="*/ 0 w 1053090"/>
                <a:gd name="connsiteY3" fmla="*/ 1188929 h 1202918"/>
                <a:gd name="connsiteX4" fmla="*/ 0 w 1053090"/>
                <a:gd name="connsiteY4" fmla="*/ 146502 h 1202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3090" h="1202918">
                  <a:moveTo>
                    <a:pt x="0" y="146502"/>
                  </a:moveTo>
                  <a:cubicBezTo>
                    <a:pt x="249406" y="-76161"/>
                    <a:pt x="550097" y="-35133"/>
                    <a:pt x="1053090" y="202693"/>
                  </a:cubicBezTo>
                  <a:cubicBezTo>
                    <a:pt x="1047693" y="1008300"/>
                    <a:pt x="1048301" y="392685"/>
                    <a:pt x="1048278" y="1202918"/>
                  </a:cubicBezTo>
                  <a:lnTo>
                    <a:pt x="0" y="1188929"/>
                  </a:lnTo>
                  <a:lnTo>
                    <a:pt x="0" y="146502"/>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sp>
        <p:nvSpPr>
          <p:cNvPr id="9" name="Marcador de Posição do Número do Diapositivo 8"/>
          <p:cNvSpPr>
            <a:spLocks noGrp="1"/>
          </p:cNvSpPr>
          <p:nvPr>
            <p:ph type="sldNum" sz="quarter" idx="12"/>
          </p:nvPr>
        </p:nvSpPr>
        <p:spPr>
          <a:xfrm>
            <a:off x="8610600" y="6195042"/>
            <a:ext cx="2743200" cy="526434"/>
          </a:xfrm>
        </p:spPr>
        <p:txBody>
          <a:bodyPr/>
          <a:lstStyle/>
          <a:p>
            <a:fld id="{0B41A958-1C4B-4855-8ABB-ECFBAF21EE7E}" type="slidenum">
              <a:rPr lang="pt-PT" sz="2000" b="1" smtClean="0">
                <a:solidFill>
                  <a:srgbClr val="011D44"/>
                </a:solidFill>
                <a:latin typeface="Arial Black" panose="020B0A04020102020204" pitchFamily="34" charset="0"/>
              </a:rPr>
              <a:t>9</a:t>
            </a:fld>
            <a:endParaRPr lang="pt-PT" b="1" dirty="0">
              <a:solidFill>
                <a:srgbClr val="011D44"/>
              </a:solidFill>
              <a:latin typeface="Arial Black" panose="020B0A04020102020204" pitchFamily="34" charset="0"/>
            </a:endParaRPr>
          </a:p>
        </p:txBody>
      </p:sp>
      <p:sp>
        <p:nvSpPr>
          <p:cNvPr id="11" name="CaixaDeTexto 10"/>
          <p:cNvSpPr txBox="1"/>
          <p:nvPr/>
        </p:nvSpPr>
        <p:spPr>
          <a:xfrm>
            <a:off x="758608" y="5722527"/>
            <a:ext cx="2708564" cy="1200329"/>
          </a:xfrm>
          <a:prstGeom prst="rect">
            <a:avLst/>
          </a:prstGeom>
          <a:noFill/>
        </p:spPr>
        <p:txBody>
          <a:bodyPr wrap="square" rtlCol="0">
            <a:spAutoFit/>
          </a:bodyPr>
          <a:lstStyle/>
          <a:p>
            <a:r>
              <a:rPr lang="pt-PT" sz="7200" dirty="0">
                <a:solidFill>
                  <a:srgbClr val="011D44"/>
                </a:solidFill>
              </a:rPr>
              <a:t>cna</a:t>
            </a:r>
          </a:p>
        </p:txBody>
      </p:sp>
      <p:pic>
        <p:nvPicPr>
          <p:cNvPr id="12" name="Imagem 11"/>
          <p:cNvPicPr>
            <a:picLocks noChangeAspect="1"/>
          </p:cNvPicPr>
          <p:nvPr/>
        </p:nvPicPr>
        <p:blipFill rotWithShape="1">
          <a:blip r:embed="rId2">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8502" r="12224"/>
          <a:stretch/>
        </p:blipFill>
        <p:spPr>
          <a:xfrm>
            <a:off x="-1" y="0"/>
            <a:ext cx="1000141" cy="1261629"/>
          </a:xfrm>
          <a:prstGeom prst="rect">
            <a:avLst/>
          </a:prstGeom>
        </p:spPr>
      </p:pic>
      <p:pic>
        <p:nvPicPr>
          <p:cNvPr id="13" name="Picture 82"/>
          <p:cNvPicPr/>
          <p:nvPr/>
        </p:nvPicPr>
        <p:blipFill>
          <a:blip r:embed="rId3" cstate="print">
            <a:clrChange>
              <a:clrFrom>
                <a:srgbClr val="FFFFFF"/>
              </a:clrFrom>
              <a:clrTo>
                <a:srgbClr val="FFFFFF">
                  <a:alpha val="0"/>
                </a:srgbClr>
              </a:clrTo>
            </a:clrChange>
            <a:biLevel thresh="75000"/>
            <a:extLst>
              <a:ext uri="{BEBA8EAE-BF5A-486C-A8C5-ECC9F3942E4B}">
                <a14:imgProps xmlns:a14="http://schemas.microsoft.com/office/drawing/2010/main">
                  <a14:imgLayer r:embed="rId4">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11125056" y="58737"/>
            <a:ext cx="956108" cy="938790"/>
          </a:xfrm>
          <a:prstGeom prst="rect">
            <a:avLst/>
          </a:prstGeom>
          <a:noFill/>
          <a:ln>
            <a:noFill/>
          </a:ln>
        </p:spPr>
      </p:pic>
      <p:sp>
        <p:nvSpPr>
          <p:cNvPr id="3" name="Rectangle 2"/>
          <p:cNvSpPr/>
          <p:nvPr/>
        </p:nvSpPr>
        <p:spPr>
          <a:xfrm>
            <a:off x="436821" y="1568017"/>
            <a:ext cx="11221707" cy="3978012"/>
          </a:xfrm>
          <a:prstGeom prst="rect">
            <a:avLst/>
          </a:prstGeom>
        </p:spPr>
        <p:txBody>
          <a:bodyPr wrap="square">
            <a:spAutoFit/>
          </a:bodyPr>
          <a:lstStyle/>
          <a:p>
            <a:pPr algn="just">
              <a:spcBef>
                <a:spcPts val="300"/>
              </a:spcBef>
            </a:pPr>
            <a:r>
              <a:rPr lang="pt-PT" b="1" dirty="0" smtClean="0">
                <a:solidFill>
                  <a:schemeClr val="accent6"/>
                </a:solidFill>
              </a:rPr>
              <a:t>Parâmetros característicos dos aquíferos</a:t>
            </a:r>
          </a:p>
          <a:p>
            <a:pPr algn="just">
              <a:spcBef>
                <a:spcPts val="300"/>
              </a:spcBef>
            </a:pPr>
            <a:endParaRPr lang="pt-PT" b="1" dirty="0" smtClean="0">
              <a:solidFill>
                <a:schemeClr val="accent6"/>
              </a:solidFill>
            </a:endParaRPr>
          </a:p>
          <a:p>
            <a:pPr algn="just">
              <a:spcBef>
                <a:spcPts val="300"/>
              </a:spcBef>
            </a:pPr>
            <a:endParaRPr lang="pt-PT" b="1" dirty="0">
              <a:solidFill>
                <a:schemeClr val="accent6"/>
              </a:solidFill>
            </a:endParaRPr>
          </a:p>
          <a:p>
            <a:pPr algn="just">
              <a:spcBef>
                <a:spcPts val="300"/>
              </a:spcBef>
            </a:pPr>
            <a:endParaRPr lang="pt-PT" b="1" dirty="0" smtClean="0">
              <a:solidFill>
                <a:schemeClr val="accent6"/>
              </a:solidFill>
            </a:endParaRPr>
          </a:p>
          <a:p>
            <a:pPr algn="just">
              <a:spcBef>
                <a:spcPts val="300"/>
              </a:spcBef>
            </a:pPr>
            <a:endParaRPr lang="pt-PT" b="1" dirty="0">
              <a:solidFill>
                <a:schemeClr val="accent6"/>
              </a:solidFill>
            </a:endParaRPr>
          </a:p>
          <a:p>
            <a:pPr algn="just">
              <a:spcBef>
                <a:spcPts val="300"/>
              </a:spcBef>
            </a:pPr>
            <a:endParaRPr lang="pt-PT" b="1" dirty="0" smtClean="0">
              <a:solidFill>
                <a:schemeClr val="accent6"/>
              </a:solidFill>
            </a:endParaRPr>
          </a:p>
          <a:p>
            <a:pPr algn="just">
              <a:spcBef>
                <a:spcPts val="300"/>
              </a:spcBef>
            </a:pPr>
            <a:endParaRPr lang="pt-PT" b="1" dirty="0">
              <a:solidFill>
                <a:schemeClr val="accent6"/>
              </a:solidFill>
            </a:endParaRPr>
          </a:p>
          <a:p>
            <a:pPr algn="just">
              <a:spcBef>
                <a:spcPts val="300"/>
              </a:spcBef>
            </a:pPr>
            <a:endParaRPr lang="pt-PT" b="1" dirty="0" smtClean="0">
              <a:solidFill>
                <a:schemeClr val="accent6"/>
              </a:solidFill>
            </a:endParaRPr>
          </a:p>
          <a:p>
            <a:pPr algn="just">
              <a:spcBef>
                <a:spcPts val="300"/>
              </a:spcBef>
            </a:pPr>
            <a:endParaRPr lang="pt-PT" b="1" dirty="0">
              <a:solidFill>
                <a:schemeClr val="accent6"/>
              </a:solidFill>
            </a:endParaRPr>
          </a:p>
          <a:p>
            <a:pPr algn="just">
              <a:spcBef>
                <a:spcPts val="300"/>
              </a:spcBef>
            </a:pPr>
            <a:r>
              <a:rPr lang="pt-PT" sz="1700" dirty="0" smtClean="0"/>
              <a:t>As formações geológicas com alta porosidade e alta permeabilidade constituem bons aquíferos. Uma formação rochosa com alta porosidade, mas baixa permeabilidade, pode conter uma elevada quantidade de água, mas como esta flui muito lentamente torna-se difícil bombeá-la desse local. As formações argilosas são porosas, no entanto apresentam poros com reduzidas dimensões e semifechados, pelo que estes materiais apresentam reduzida permeabilidade.</a:t>
            </a:r>
          </a:p>
        </p:txBody>
      </p:sp>
      <p:graphicFrame>
        <p:nvGraphicFramePr>
          <p:cNvPr id="4" name="Table 3"/>
          <p:cNvGraphicFramePr>
            <a:graphicFrameLocks noGrp="1"/>
          </p:cNvGraphicFramePr>
          <p:nvPr>
            <p:extLst>
              <p:ext uri="{D42A27DB-BD31-4B8C-83A1-F6EECF244321}">
                <p14:modId xmlns:p14="http://schemas.microsoft.com/office/powerpoint/2010/main" val="176185030"/>
              </p:ext>
            </p:extLst>
          </p:nvPr>
        </p:nvGraphicFramePr>
        <p:xfrm>
          <a:off x="1924424" y="2373654"/>
          <a:ext cx="8127999" cy="1645920"/>
        </p:xfrm>
        <a:graphic>
          <a:graphicData uri="http://schemas.openxmlformats.org/drawingml/2006/table">
            <a:tbl>
              <a:tblPr firstRow="1" bandRow="1">
                <a:tableStyleId>{5C22544A-7EE6-4342-B048-85BDC9FD1C3A}</a:tableStyleId>
              </a:tblPr>
              <a:tblGrid>
                <a:gridCol w="2365188"/>
                <a:gridCol w="3213847"/>
                <a:gridCol w="2548964"/>
              </a:tblGrid>
              <a:tr h="261970">
                <a:tc>
                  <a:txBody>
                    <a:bodyPr/>
                    <a:lstStyle/>
                    <a:p>
                      <a:pPr algn="ctr"/>
                      <a:r>
                        <a:rPr lang="pt-PT" sz="1200" dirty="0" smtClean="0"/>
                        <a:t>Material Geológico</a:t>
                      </a:r>
                      <a:endParaRPr lang="pt-PT" sz="1200" dirty="0"/>
                    </a:p>
                  </a:txBody>
                  <a:tcPr>
                    <a:solidFill>
                      <a:schemeClr val="accent6"/>
                    </a:solidFill>
                  </a:tcPr>
                </a:tc>
                <a:tc>
                  <a:txBody>
                    <a:bodyPr/>
                    <a:lstStyle/>
                    <a:p>
                      <a:pPr algn="ctr"/>
                      <a:r>
                        <a:rPr lang="pt-PT" sz="1200" dirty="0" smtClean="0"/>
                        <a:t>Coeficiente de permeabilidade (m/dia)</a:t>
                      </a:r>
                      <a:endParaRPr lang="pt-PT" sz="1200" dirty="0"/>
                    </a:p>
                  </a:txBody>
                  <a:tcPr>
                    <a:solidFill>
                      <a:schemeClr val="accent6"/>
                    </a:solidFill>
                  </a:tcPr>
                </a:tc>
                <a:tc>
                  <a:txBody>
                    <a:bodyPr/>
                    <a:lstStyle/>
                    <a:p>
                      <a:pPr algn="ctr"/>
                      <a:r>
                        <a:rPr lang="pt-PT" sz="1200" dirty="0" smtClean="0"/>
                        <a:t>Porosidade (%)</a:t>
                      </a:r>
                      <a:endParaRPr lang="pt-PT" sz="1200" dirty="0"/>
                    </a:p>
                  </a:txBody>
                  <a:tcPr>
                    <a:solidFill>
                      <a:schemeClr val="accent6"/>
                    </a:solidFill>
                  </a:tcPr>
                </a:tc>
              </a:tr>
              <a:tr h="370840">
                <a:tc>
                  <a:txBody>
                    <a:bodyPr/>
                    <a:lstStyle/>
                    <a:p>
                      <a:pPr algn="ctr"/>
                      <a:r>
                        <a:rPr lang="pt-PT" sz="1200" dirty="0" smtClean="0"/>
                        <a:t>Aluvião</a:t>
                      </a:r>
                    </a:p>
                    <a:p>
                      <a:pPr algn="ctr"/>
                      <a:r>
                        <a:rPr lang="pt-PT" sz="1200" dirty="0" smtClean="0"/>
                        <a:t>Arenito</a:t>
                      </a:r>
                    </a:p>
                    <a:p>
                      <a:pPr algn="ctr"/>
                      <a:r>
                        <a:rPr lang="pt-PT" sz="1200" dirty="0" smtClean="0"/>
                        <a:t>Basalto</a:t>
                      </a:r>
                    </a:p>
                    <a:p>
                      <a:pPr algn="ctr"/>
                      <a:r>
                        <a:rPr lang="pt-PT" sz="1200" dirty="0" smtClean="0"/>
                        <a:t>Calcário</a:t>
                      </a:r>
                    </a:p>
                    <a:p>
                      <a:pPr algn="ctr"/>
                      <a:r>
                        <a:rPr lang="pt-PT" sz="1200" dirty="0" smtClean="0"/>
                        <a:t>Granito</a:t>
                      </a:r>
                    </a:p>
                    <a:p>
                      <a:pPr algn="ctr"/>
                      <a:r>
                        <a:rPr lang="pt-PT" sz="1200" dirty="0" smtClean="0"/>
                        <a:t>Tufo vulcânico</a:t>
                      </a:r>
                    </a:p>
                    <a:p>
                      <a:pPr algn="ctr"/>
                      <a:r>
                        <a:rPr lang="pt-PT" sz="1200" dirty="0" smtClean="0"/>
                        <a:t>Xisto</a:t>
                      </a:r>
                      <a:endParaRPr lang="pt-PT" sz="1200" dirty="0"/>
                    </a:p>
                  </a:txBody>
                  <a:tcPr>
                    <a:solidFill>
                      <a:schemeClr val="accent1">
                        <a:lumMod val="20000"/>
                        <a:lumOff val="80000"/>
                      </a:schemeClr>
                    </a:solidFill>
                  </a:tcPr>
                </a:tc>
                <a:tc>
                  <a:txBody>
                    <a:bodyPr/>
                    <a:lstStyle/>
                    <a:p>
                      <a:pPr algn="ctr"/>
                      <a:r>
                        <a:rPr lang="pt-PT" sz="1200" dirty="0" smtClean="0"/>
                        <a:t>200</a:t>
                      </a:r>
                    </a:p>
                    <a:p>
                      <a:pPr algn="ctr"/>
                      <a:r>
                        <a:rPr lang="pt-PT" sz="1200" dirty="0" smtClean="0"/>
                        <a:t>2</a:t>
                      </a:r>
                    </a:p>
                    <a:p>
                      <a:pPr algn="ctr"/>
                      <a:r>
                        <a:rPr lang="pt-PT" sz="1200" dirty="0" smtClean="0"/>
                        <a:t>0,05</a:t>
                      </a:r>
                    </a:p>
                    <a:p>
                      <a:pPr algn="ctr"/>
                      <a:r>
                        <a:rPr lang="pt-PT" sz="1200" dirty="0" smtClean="0"/>
                        <a:t>50</a:t>
                      </a:r>
                    </a:p>
                    <a:p>
                      <a:pPr algn="ctr"/>
                      <a:r>
                        <a:rPr lang="pt-PT" sz="1200" dirty="0" smtClean="0"/>
                        <a:t>0,02</a:t>
                      </a:r>
                    </a:p>
                    <a:p>
                      <a:pPr algn="ctr"/>
                      <a:r>
                        <a:rPr lang="pt-PT" sz="1200" dirty="0" smtClean="0"/>
                        <a:t>0,01</a:t>
                      </a:r>
                    </a:p>
                    <a:p>
                      <a:pPr algn="ctr"/>
                      <a:r>
                        <a:rPr lang="pt-PT" sz="1200" dirty="0" smtClean="0"/>
                        <a:t>0,02</a:t>
                      </a:r>
                      <a:endParaRPr lang="pt-PT" sz="1200" dirty="0"/>
                    </a:p>
                  </a:txBody>
                  <a:tcPr>
                    <a:solidFill>
                      <a:schemeClr val="accent1">
                        <a:lumMod val="20000"/>
                        <a:lumOff val="80000"/>
                      </a:schemeClr>
                    </a:solidFill>
                  </a:tcPr>
                </a:tc>
                <a:tc>
                  <a:txBody>
                    <a:bodyPr/>
                    <a:lstStyle/>
                    <a:p>
                      <a:pPr algn="ctr"/>
                      <a:r>
                        <a:rPr lang="pt-PT" sz="1200" dirty="0" smtClean="0"/>
                        <a:t>20</a:t>
                      </a:r>
                    </a:p>
                    <a:p>
                      <a:pPr algn="ctr"/>
                      <a:r>
                        <a:rPr lang="pt-PT" sz="1200" dirty="0" smtClean="0"/>
                        <a:t>10</a:t>
                      </a:r>
                    </a:p>
                    <a:p>
                      <a:pPr algn="ctr"/>
                      <a:r>
                        <a:rPr lang="pt-PT" sz="1200" dirty="0" smtClean="0"/>
                        <a:t>5</a:t>
                      </a:r>
                    </a:p>
                    <a:p>
                      <a:pPr algn="ctr"/>
                      <a:r>
                        <a:rPr lang="pt-PT" sz="1200" dirty="0" smtClean="0"/>
                        <a:t>3</a:t>
                      </a:r>
                    </a:p>
                    <a:p>
                      <a:pPr algn="ctr"/>
                      <a:r>
                        <a:rPr lang="pt-PT" sz="1200" dirty="0" smtClean="0"/>
                        <a:t>0,5</a:t>
                      </a:r>
                    </a:p>
                    <a:p>
                      <a:pPr algn="ctr"/>
                      <a:r>
                        <a:rPr lang="pt-PT" sz="1200" dirty="0" smtClean="0"/>
                        <a:t>10</a:t>
                      </a:r>
                    </a:p>
                    <a:p>
                      <a:pPr algn="ctr"/>
                      <a:r>
                        <a:rPr lang="pt-PT" sz="1200" dirty="0" smtClean="0"/>
                        <a:t>1</a:t>
                      </a:r>
                      <a:endParaRPr lang="pt-PT" sz="1200" dirty="0"/>
                    </a:p>
                  </a:txBody>
                  <a:tcPr>
                    <a:solidFill>
                      <a:schemeClr val="accent1">
                        <a:lumMod val="20000"/>
                        <a:lumOff val="80000"/>
                      </a:schemeClr>
                    </a:solidFill>
                  </a:tcPr>
                </a:tc>
              </a:tr>
            </a:tbl>
          </a:graphicData>
        </a:graphic>
      </p:graphicFrame>
      <p:sp>
        <p:nvSpPr>
          <p:cNvPr id="14" name="Marcador de Posição de Conteúdo 2"/>
          <p:cNvSpPr txBox="1">
            <a:spLocks/>
          </p:cNvSpPr>
          <p:nvPr/>
        </p:nvSpPr>
        <p:spPr>
          <a:xfrm>
            <a:off x="2056827" y="2104652"/>
            <a:ext cx="7925373" cy="7718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pt-PT" sz="1200" b="1" dirty="0" smtClean="0">
                <a:solidFill>
                  <a:schemeClr val="bg2">
                    <a:lumMod val="50000"/>
                  </a:schemeClr>
                </a:solidFill>
                <a:sym typeface="Wingdings" panose="05000000000000000000" pitchFamily="2" charset="2"/>
              </a:rPr>
              <a:t>Tabela 1 </a:t>
            </a:r>
            <a:r>
              <a:rPr lang="pt-PT" sz="1200" b="1" dirty="0" smtClean="0">
                <a:solidFill>
                  <a:schemeClr val="bg2">
                    <a:lumMod val="50000"/>
                  </a:schemeClr>
                </a:solidFill>
                <a:sym typeface="Wingdings" panose="05000000000000000000" pitchFamily="2" charset="2"/>
              </a:rPr>
              <a:t>– </a:t>
            </a:r>
            <a:r>
              <a:rPr lang="pt-PT" sz="1200" dirty="0" smtClean="0">
                <a:solidFill>
                  <a:schemeClr val="bg2">
                    <a:lumMod val="50000"/>
                  </a:schemeClr>
                </a:solidFill>
                <a:sym typeface="Wingdings" panose="05000000000000000000" pitchFamily="2" charset="2"/>
              </a:rPr>
              <a:t>Valores indicativos do coeficiente de permeabilidade e da porosidade de algumas formações aquíferas.</a:t>
            </a:r>
            <a:endParaRPr lang="pt-PT" sz="900" dirty="0">
              <a:sym typeface="Wingdings" panose="05000000000000000000" pitchFamily="2" charset="2"/>
            </a:endParaRPr>
          </a:p>
        </p:txBody>
      </p:sp>
    </p:spTree>
    <p:extLst>
      <p:ext uri="{BB962C8B-B14F-4D97-AF65-F5344CB8AC3E}">
        <p14:creationId xmlns:p14="http://schemas.microsoft.com/office/powerpoint/2010/main" val="29553620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ma do Office">
  <a:themeElements>
    <a:clrScheme name="Verde Azulado">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Personalizado 1">
      <a:majorFont>
        <a:latin typeface="Footlight MT Light"/>
        <a:ea typeface=""/>
        <a:cs typeface=""/>
      </a:majorFont>
      <a:minorFont>
        <a:latin typeface="Footlight M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Watertheme</Template>
  <TotalTime>1208</TotalTime>
  <Words>1776</Words>
  <Application>Microsoft Office PowerPoint</Application>
  <PresentationFormat>Widescreen</PresentationFormat>
  <Paragraphs>138</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Arial Black</vt:lpstr>
      <vt:lpstr>Calibri</vt:lpstr>
      <vt:lpstr>Cambria Math</vt:lpstr>
      <vt:lpstr>Footlight MT Light</vt:lpstr>
      <vt:lpstr>Times New Roman</vt:lpstr>
      <vt:lpstr>Wingdings</vt:lpstr>
      <vt:lpstr>Tema do Office</vt:lpstr>
      <vt:lpstr>Águas Subterrâneas </vt:lpstr>
      <vt:lpstr>Águas Subterrâneas</vt:lpstr>
      <vt:lpstr>Reservatórios de Água Subterrânea</vt:lpstr>
      <vt:lpstr>Reservatórios de Água Subterrânea</vt:lpstr>
      <vt:lpstr>Reservatórios de Água Subterrânea</vt:lpstr>
      <vt:lpstr>Reservatórios de Água Subterrânea</vt:lpstr>
      <vt:lpstr>Reservatórios de Água Subterrânea</vt:lpstr>
      <vt:lpstr>Reservatórios de Água Subterrânea</vt:lpstr>
      <vt:lpstr>Reservatórios de Água Subterrânea</vt:lpstr>
      <vt:lpstr>Reservatórios de Água Subterrânea</vt:lpstr>
      <vt:lpstr>Reservatórios de Água Subterrânea</vt:lpstr>
      <vt:lpstr>Gestão Sustentável das Águas Subterrâneas</vt:lpstr>
      <vt:lpstr>Gestão Sustentável das Águas Subterrâneas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Ana Cláudia Proença</dc:creator>
  <cp:lastModifiedBy>Sara P.</cp:lastModifiedBy>
  <cp:revision>120</cp:revision>
  <dcterms:created xsi:type="dcterms:W3CDTF">2016-08-07T20:08:56Z</dcterms:created>
  <dcterms:modified xsi:type="dcterms:W3CDTF">2016-09-06T21:20:23Z</dcterms:modified>
</cp:coreProperties>
</file>