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5" r:id="rId6"/>
    <p:sldId id="266" r:id="rId7"/>
    <p:sldId id="267" r:id="rId8"/>
    <p:sldId id="268" r:id="rId9"/>
    <p:sldId id="269" r:id="rId10"/>
    <p:sldId id="271" r:id="rId11"/>
    <p:sldId id="270" r:id="rId12"/>
    <p:sldId id="272" r:id="rId13"/>
    <p:sldId id="274" r:id="rId14"/>
    <p:sldId id="275" r:id="rId15"/>
    <p:sldId id="276" r:id="rId16"/>
    <p:sldId id="278" r:id="rId17"/>
    <p:sldId id="279" r:id="rId18"/>
    <p:sldId id="264" r:id="rId19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65572B-4BEC-4E6E-B209-853E19177E2C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A330DB6B-FE07-4A4E-9325-DAB1F4DD22D4}">
      <dgm:prSet phldrT="[Texto]" custT="1"/>
      <dgm:spPr/>
      <dgm:t>
        <a:bodyPr/>
        <a:lstStyle/>
        <a:p>
          <a:r>
            <a:rPr lang="pt-PT" sz="2000" b="1" dirty="0" smtClean="0"/>
            <a:t>Uso Doméstico</a:t>
          </a:r>
          <a:endParaRPr lang="pt-PT" sz="2000" b="1" dirty="0"/>
        </a:p>
      </dgm:t>
    </dgm:pt>
    <dgm:pt modelId="{6008093B-5871-41A6-9604-B74D96FACAA3}" type="parTrans" cxnId="{88E3ED8B-2D2B-4C46-A549-FF8F4CD5943C}">
      <dgm:prSet/>
      <dgm:spPr/>
      <dgm:t>
        <a:bodyPr/>
        <a:lstStyle/>
        <a:p>
          <a:endParaRPr lang="pt-PT"/>
        </a:p>
      </dgm:t>
    </dgm:pt>
    <dgm:pt modelId="{A9C4FDA9-33F0-49F2-8093-F0188E829B5F}" type="sibTrans" cxnId="{88E3ED8B-2D2B-4C46-A549-FF8F4CD5943C}">
      <dgm:prSet/>
      <dgm:spPr>
        <a:solidFill>
          <a:schemeClr val="bg1"/>
        </a:solidFill>
      </dgm:spPr>
      <dgm:t>
        <a:bodyPr/>
        <a:lstStyle/>
        <a:p>
          <a:endParaRPr lang="pt-PT"/>
        </a:p>
      </dgm:t>
    </dgm:pt>
    <dgm:pt modelId="{17ABE2FF-F352-409D-8F2A-F6297C84EE41}">
      <dgm:prSet phldrT="[Texto]" custT="1"/>
      <dgm:spPr/>
      <dgm:t>
        <a:bodyPr/>
        <a:lstStyle/>
        <a:p>
          <a:pPr algn="l"/>
          <a:r>
            <a:rPr lang="pt-PT" sz="1600" dirty="0" smtClean="0"/>
            <a:t>As águas residuais domésticas contêm poluentes resultantes da utilização de detergentes.</a:t>
          </a:r>
          <a:endParaRPr lang="pt-PT" sz="1600" dirty="0"/>
        </a:p>
      </dgm:t>
    </dgm:pt>
    <dgm:pt modelId="{57C84904-F835-4D54-A37E-DF6EE4D11EB7}" type="parTrans" cxnId="{A3D7BE2C-D0D1-474D-A1C4-05A293A57BFE}">
      <dgm:prSet/>
      <dgm:spPr/>
      <dgm:t>
        <a:bodyPr/>
        <a:lstStyle/>
        <a:p>
          <a:endParaRPr lang="pt-PT"/>
        </a:p>
      </dgm:t>
    </dgm:pt>
    <dgm:pt modelId="{3C358AF9-D14E-46CD-940D-929F7B70AA0E}" type="sibTrans" cxnId="{A3D7BE2C-D0D1-474D-A1C4-05A293A57BFE}">
      <dgm:prSet/>
      <dgm:spPr/>
      <dgm:t>
        <a:bodyPr/>
        <a:lstStyle/>
        <a:p>
          <a:endParaRPr lang="pt-PT"/>
        </a:p>
      </dgm:t>
    </dgm:pt>
    <dgm:pt modelId="{96E187F8-81C0-4CDD-9609-2E1C86C26369}">
      <dgm:prSet phldrT="[Texto]" custT="1"/>
      <dgm:spPr/>
      <dgm:t>
        <a:bodyPr/>
        <a:lstStyle/>
        <a:p>
          <a:r>
            <a:rPr lang="pt-PT" sz="2000" b="1" dirty="0" smtClean="0"/>
            <a:t>Uso na Agricultura</a:t>
          </a:r>
          <a:endParaRPr lang="pt-PT" sz="2000" b="1" dirty="0"/>
        </a:p>
      </dgm:t>
    </dgm:pt>
    <dgm:pt modelId="{5E8F3674-6504-4B96-8BEA-A3326C122976}" type="parTrans" cxnId="{E357AC67-1C9A-454E-B3ED-21776EEFEC79}">
      <dgm:prSet/>
      <dgm:spPr/>
      <dgm:t>
        <a:bodyPr/>
        <a:lstStyle/>
        <a:p>
          <a:endParaRPr lang="pt-PT"/>
        </a:p>
      </dgm:t>
    </dgm:pt>
    <dgm:pt modelId="{637B931C-0376-47E3-951C-0A5543CA7AC1}" type="sibTrans" cxnId="{E357AC67-1C9A-454E-B3ED-21776EEFEC79}">
      <dgm:prSet/>
      <dgm:spPr>
        <a:solidFill>
          <a:schemeClr val="bg1"/>
        </a:solidFill>
      </dgm:spPr>
      <dgm:t>
        <a:bodyPr/>
        <a:lstStyle/>
        <a:p>
          <a:endParaRPr lang="pt-PT"/>
        </a:p>
      </dgm:t>
    </dgm:pt>
    <dgm:pt modelId="{21B463B5-3F8F-450B-8B16-5DD259C6568A}">
      <dgm:prSet phldrT="[Texto]" custT="1"/>
      <dgm:spPr/>
      <dgm:t>
        <a:bodyPr/>
        <a:lstStyle/>
        <a:p>
          <a:r>
            <a:rPr lang="pt-PT" sz="1600" dirty="0" smtClean="0"/>
            <a:t>A utilização de fertilizantes e pesticidas provoca a poluição das águas subterrâneas e águas superficiais.</a:t>
          </a:r>
          <a:endParaRPr lang="pt-PT" sz="1600" dirty="0"/>
        </a:p>
      </dgm:t>
    </dgm:pt>
    <dgm:pt modelId="{2ED125B4-3F3B-4AEC-846A-9C792CCF3AFA}" type="parTrans" cxnId="{4E76701E-A2C8-4C30-9CBA-2B4C2BDEBEF5}">
      <dgm:prSet/>
      <dgm:spPr/>
      <dgm:t>
        <a:bodyPr/>
        <a:lstStyle/>
        <a:p>
          <a:endParaRPr lang="pt-PT"/>
        </a:p>
      </dgm:t>
    </dgm:pt>
    <dgm:pt modelId="{AE7A5D12-1340-45A0-B722-7408FB10767E}" type="sibTrans" cxnId="{4E76701E-A2C8-4C30-9CBA-2B4C2BDEBEF5}">
      <dgm:prSet/>
      <dgm:spPr/>
      <dgm:t>
        <a:bodyPr/>
        <a:lstStyle/>
        <a:p>
          <a:endParaRPr lang="pt-PT"/>
        </a:p>
      </dgm:t>
    </dgm:pt>
    <dgm:pt modelId="{BBB549E7-F04E-46DA-8D97-F504A0FB47FB}">
      <dgm:prSet phldrT="[Texto]" custT="1"/>
      <dgm:spPr/>
      <dgm:t>
        <a:bodyPr/>
        <a:lstStyle/>
        <a:p>
          <a:r>
            <a:rPr lang="pt-PT" sz="2000" b="1" dirty="0" smtClean="0"/>
            <a:t>Uso na Indústria</a:t>
          </a:r>
          <a:endParaRPr lang="pt-PT" sz="2000" b="1" dirty="0"/>
        </a:p>
      </dgm:t>
    </dgm:pt>
    <dgm:pt modelId="{060495C2-421A-44A8-B64D-0DE29BEFD2E4}" type="parTrans" cxnId="{0F3246F1-2031-4AAB-B6E6-C1041C936015}">
      <dgm:prSet/>
      <dgm:spPr/>
      <dgm:t>
        <a:bodyPr/>
        <a:lstStyle/>
        <a:p>
          <a:endParaRPr lang="pt-PT"/>
        </a:p>
      </dgm:t>
    </dgm:pt>
    <dgm:pt modelId="{757E7D10-45E3-4FE4-955D-7D24145ED31F}" type="sibTrans" cxnId="{0F3246F1-2031-4AAB-B6E6-C1041C936015}">
      <dgm:prSet/>
      <dgm:spPr/>
      <dgm:t>
        <a:bodyPr/>
        <a:lstStyle/>
        <a:p>
          <a:endParaRPr lang="pt-PT"/>
        </a:p>
      </dgm:t>
    </dgm:pt>
    <dgm:pt modelId="{75B7699F-150E-4E99-866D-036390DC6F81}">
      <dgm:prSet phldrT="[Texto]" custT="1"/>
      <dgm:spPr/>
      <dgm:t>
        <a:bodyPr/>
        <a:lstStyle/>
        <a:p>
          <a:r>
            <a:rPr lang="pt-PT" sz="1600" dirty="0" smtClean="0"/>
            <a:t>Os resíduos industriais são, também, responsáveis pela contaminação das águas.</a:t>
          </a:r>
          <a:endParaRPr lang="pt-PT" sz="1600" dirty="0"/>
        </a:p>
      </dgm:t>
    </dgm:pt>
    <dgm:pt modelId="{043C4238-517D-4C9D-AEFC-24E1143845E0}" type="parTrans" cxnId="{52208938-FBCD-4BC3-A4F6-2018C255E910}">
      <dgm:prSet/>
      <dgm:spPr/>
      <dgm:t>
        <a:bodyPr/>
        <a:lstStyle/>
        <a:p>
          <a:endParaRPr lang="pt-PT"/>
        </a:p>
      </dgm:t>
    </dgm:pt>
    <dgm:pt modelId="{87071989-AF51-46FA-A1C5-27DE24B18D89}" type="sibTrans" cxnId="{52208938-FBCD-4BC3-A4F6-2018C255E910}">
      <dgm:prSet/>
      <dgm:spPr/>
      <dgm:t>
        <a:bodyPr/>
        <a:lstStyle/>
        <a:p>
          <a:endParaRPr lang="pt-PT"/>
        </a:p>
      </dgm:t>
    </dgm:pt>
    <dgm:pt modelId="{2B9F559D-0F86-4CEE-84AE-2FE952B8EE95}" type="pres">
      <dgm:prSet presAssocID="{A465572B-4BEC-4E6E-B209-853E19177E2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1C8B919C-142E-446F-9E0F-C998988DB17A}" type="pres">
      <dgm:prSet presAssocID="{A330DB6B-FE07-4A4E-9325-DAB1F4DD22D4}" presName="composite" presStyleCnt="0"/>
      <dgm:spPr/>
    </dgm:pt>
    <dgm:pt modelId="{29B31CF1-B3EF-4372-9FD4-FE7D2F1BC630}" type="pres">
      <dgm:prSet presAssocID="{A330DB6B-FE07-4A4E-9325-DAB1F4DD22D4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724A3E8B-2D05-4ED1-8B68-F904C327B162}" type="pres">
      <dgm:prSet presAssocID="{A330DB6B-FE07-4A4E-9325-DAB1F4DD22D4}" presName="parSh" presStyleLbl="node1" presStyleIdx="0" presStyleCnt="3"/>
      <dgm:spPr/>
      <dgm:t>
        <a:bodyPr/>
        <a:lstStyle/>
        <a:p>
          <a:endParaRPr lang="pt-PT"/>
        </a:p>
      </dgm:t>
    </dgm:pt>
    <dgm:pt modelId="{17BD6E2B-098C-43AE-9ABA-7B7D31C57290}" type="pres">
      <dgm:prSet presAssocID="{A330DB6B-FE07-4A4E-9325-DAB1F4DD22D4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05A7A08-A212-4BE1-9BAE-3879EA384582}" type="pres">
      <dgm:prSet presAssocID="{A9C4FDA9-33F0-49F2-8093-F0188E829B5F}" presName="sibTrans" presStyleLbl="sibTrans2D1" presStyleIdx="0" presStyleCnt="2" custLinFactNeighborX="-5489"/>
      <dgm:spPr/>
      <dgm:t>
        <a:bodyPr/>
        <a:lstStyle/>
        <a:p>
          <a:endParaRPr lang="pt-PT"/>
        </a:p>
      </dgm:t>
    </dgm:pt>
    <dgm:pt modelId="{328C4511-663E-446C-86CC-D41A6BA1D9C9}" type="pres">
      <dgm:prSet presAssocID="{A9C4FDA9-33F0-49F2-8093-F0188E829B5F}" presName="connTx" presStyleLbl="sibTrans2D1" presStyleIdx="0" presStyleCnt="2"/>
      <dgm:spPr/>
      <dgm:t>
        <a:bodyPr/>
        <a:lstStyle/>
        <a:p>
          <a:endParaRPr lang="pt-PT"/>
        </a:p>
      </dgm:t>
    </dgm:pt>
    <dgm:pt modelId="{95F82F38-5C12-4DBF-9FC2-4FD79F9E6388}" type="pres">
      <dgm:prSet presAssocID="{96E187F8-81C0-4CDD-9609-2E1C86C26369}" presName="composite" presStyleCnt="0"/>
      <dgm:spPr/>
    </dgm:pt>
    <dgm:pt modelId="{53D76DE1-F453-424F-9B0F-2EE664A5339C}" type="pres">
      <dgm:prSet presAssocID="{96E187F8-81C0-4CDD-9609-2E1C86C26369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055F530-B667-411E-9F79-9B9700BED3DF}" type="pres">
      <dgm:prSet presAssocID="{96E187F8-81C0-4CDD-9609-2E1C86C26369}" presName="parSh" presStyleLbl="node1" presStyleIdx="1" presStyleCnt="3" custScaleX="105910"/>
      <dgm:spPr/>
      <dgm:t>
        <a:bodyPr/>
        <a:lstStyle/>
        <a:p>
          <a:endParaRPr lang="pt-PT"/>
        </a:p>
      </dgm:t>
    </dgm:pt>
    <dgm:pt modelId="{4744399E-1D19-40F6-98C7-0C89CAE2242C}" type="pres">
      <dgm:prSet presAssocID="{96E187F8-81C0-4CDD-9609-2E1C86C26369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47471DC1-E258-4FFC-B7D6-5C1325A136F9}" type="pres">
      <dgm:prSet presAssocID="{637B931C-0376-47E3-951C-0A5543CA7AC1}" presName="sibTrans" presStyleLbl="sibTrans2D1" presStyleIdx="1" presStyleCnt="2"/>
      <dgm:spPr/>
      <dgm:t>
        <a:bodyPr/>
        <a:lstStyle/>
        <a:p>
          <a:endParaRPr lang="pt-PT"/>
        </a:p>
      </dgm:t>
    </dgm:pt>
    <dgm:pt modelId="{D00B6CCB-86BC-4400-ABD8-5468A255F49B}" type="pres">
      <dgm:prSet presAssocID="{637B931C-0376-47E3-951C-0A5543CA7AC1}" presName="connTx" presStyleLbl="sibTrans2D1" presStyleIdx="1" presStyleCnt="2"/>
      <dgm:spPr/>
      <dgm:t>
        <a:bodyPr/>
        <a:lstStyle/>
        <a:p>
          <a:endParaRPr lang="pt-PT"/>
        </a:p>
      </dgm:t>
    </dgm:pt>
    <dgm:pt modelId="{11DFCFF7-3482-416E-9896-DFD8EC3DD1FD}" type="pres">
      <dgm:prSet presAssocID="{BBB549E7-F04E-46DA-8D97-F504A0FB47FB}" presName="composite" presStyleCnt="0"/>
      <dgm:spPr/>
    </dgm:pt>
    <dgm:pt modelId="{2BF0BBA1-6F75-4282-902B-91A4759C8157}" type="pres">
      <dgm:prSet presAssocID="{BBB549E7-F04E-46DA-8D97-F504A0FB47FB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69DFCF6-7B82-4DD3-A24D-3232C295361D}" type="pres">
      <dgm:prSet presAssocID="{BBB549E7-F04E-46DA-8D97-F504A0FB47FB}" presName="parSh" presStyleLbl="node1" presStyleIdx="2" presStyleCnt="3"/>
      <dgm:spPr/>
      <dgm:t>
        <a:bodyPr/>
        <a:lstStyle/>
        <a:p>
          <a:endParaRPr lang="pt-PT"/>
        </a:p>
      </dgm:t>
    </dgm:pt>
    <dgm:pt modelId="{71D62F98-7296-4879-8796-ED7DA586E083}" type="pres">
      <dgm:prSet presAssocID="{BBB549E7-F04E-46DA-8D97-F504A0FB47FB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1102B695-79F5-4469-BFB1-33F0C772DB91}" type="presOf" srcId="{BBB549E7-F04E-46DA-8D97-F504A0FB47FB}" destId="{2BF0BBA1-6F75-4282-902B-91A4759C8157}" srcOrd="0" destOrd="0" presId="urn:microsoft.com/office/officeart/2005/8/layout/process3"/>
    <dgm:cxn modelId="{88E3ED8B-2D2B-4C46-A549-FF8F4CD5943C}" srcId="{A465572B-4BEC-4E6E-B209-853E19177E2C}" destId="{A330DB6B-FE07-4A4E-9325-DAB1F4DD22D4}" srcOrd="0" destOrd="0" parTransId="{6008093B-5871-41A6-9604-B74D96FACAA3}" sibTransId="{A9C4FDA9-33F0-49F2-8093-F0188E829B5F}"/>
    <dgm:cxn modelId="{2A755681-3250-42A1-8D63-A6EA5AD099DD}" type="presOf" srcId="{96E187F8-81C0-4CDD-9609-2E1C86C26369}" destId="{53D76DE1-F453-424F-9B0F-2EE664A5339C}" srcOrd="0" destOrd="0" presId="urn:microsoft.com/office/officeart/2005/8/layout/process3"/>
    <dgm:cxn modelId="{0F3246F1-2031-4AAB-B6E6-C1041C936015}" srcId="{A465572B-4BEC-4E6E-B209-853E19177E2C}" destId="{BBB549E7-F04E-46DA-8D97-F504A0FB47FB}" srcOrd="2" destOrd="0" parTransId="{060495C2-421A-44A8-B64D-0DE29BEFD2E4}" sibTransId="{757E7D10-45E3-4FE4-955D-7D24145ED31F}"/>
    <dgm:cxn modelId="{E357AC67-1C9A-454E-B3ED-21776EEFEC79}" srcId="{A465572B-4BEC-4E6E-B209-853E19177E2C}" destId="{96E187F8-81C0-4CDD-9609-2E1C86C26369}" srcOrd="1" destOrd="0" parTransId="{5E8F3674-6504-4B96-8BEA-A3326C122976}" sibTransId="{637B931C-0376-47E3-951C-0A5543CA7AC1}"/>
    <dgm:cxn modelId="{55F8FB9E-8CB4-4297-9A5B-6A9ECF9D748C}" type="presOf" srcId="{A330DB6B-FE07-4A4E-9325-DAB1F4DD22D4}" destId="{29B31CF1-B3EF-4372-9FD4-FE7D2F1BC630}" srcOrd="0" destOrd="0" presId="urn:microsoft.com/office/officeart/2005/8/layout/process3"/>
    <dgm:cxn modelId="{85F602B6-E5C4-446C-A774-0AB04DB72557}" type="presOf" srcId="{21B463B5-3F8F-450B-8B16-5DD259C6568A}" destId="{4744399E-1D19-40F6-98C7-0C89CAE2242C}" srcOrd="0" destOrd="0" presId="urn:microsoft.com/office/officeart/2005/8/layout/process3"/>
    <dgm:cxn modelId="{7943FD66-26A0-4083-AD92-DC03AA3B1EA7}" type="presOf" srcId="{75B7699F-150E-4E99-866D-036390DC6F81}" destId="{71D62F98-7296-4879-8796-ED7DA586E083}" srcOrd="0" destOrd="0" presId="urn:microsoft.com/office/officeart/2005/8/layout/process3"/>
    <dgm:cxn modelId="{688A6A22-4352-440C-8A1B-5EE536C6FD82}" type="presOf" srcId="{A9C4FDA9-33F0-49F2-8093-F0188E829B5F}" destId="{328C4511-663E-446C-86CC-D41A6BA1D9C9}" srcOrd="1" destOrd="0" presId="urn:microsoft.com/office/officeart/2005/8/layout/process3"/>
    <dgm:cxn modelId="{C80A9ACF-35F8-4BE5-AF4B-7C3CAC3A494E}" type="presOf" srcId="{637B931C-0376-47E3-951C-0A5543CA7AC1}" destId="{D00B6CCB-86BC-4400-ABD8-5468A255F49B}" srcOrd="1" destOrd="0" presId="urn:microsoft.com/office/officeart/2005/8/layout/process3"/>
    <dgm:cxn modelId="{755AFE9F-D1CC-410C-99E0-6CF7385527DA}" type="presOf" srcId="{A465572B-4BEC-4E6E-B209-853E19177E2C}" destId="{2B9F559D-0F86-4CEE-84AE-2FE952B8EE95}" srcOrd="0" destOrd="0" presId="urn:microsoft.com/office/officeart/2005/8/layout/process3"/>
    <dgm:cxn modelId="{52208938-FBCD-4BC3-A4F6-2018C255E910}" srcId="{BBB549E7-F04E-46DA-8D97-F504A0FB47FB}" destId="{75B7699F-150E-4E99-866D-036390DC6F81}" srcOrd="0" destOrd="0" parTransId="{043C4238-517D-4C9D-AEFC-24E1143845E0}" sibTransId="{87071989-AF51-46FA-A1C5-27DE24B18D89}"/>
    <dgm:cxn modelId="{937DE0A5-BE35-4769-8F50-A37352022521}" type="presOf" srcId="{A9C4FDA9-33F0-49F2-8093-F0188E829B5F}" destId="{605A7A08-A212-4BE1-9BAE-3879EA384582}" srcOrd="0" destOrd="0" presId="urn:microsoft.com/office/officeart/2005/8/layout/process3"/>
    <dgm:cxn modelId="{755E4BBA-BB54-4E63-A635-222D273E39F7}" type="presOf" srcId="{A330DB6B-FE07-4A4E-9325-DAB1F4DD22D4}" destId="{724A3E8B-2D05-4ED1-8B68-F904C327B162}" srcOrd="1" destOrd="0" presId="urn:microsoft.com/office/officeart/2005/8/layout/process3"/>
    <dgm:cxn modelId="{AF6A6BEC-B5EC-47E2-8CDB-5BD56D43DBB3}" type="presOf" srcId="{637B931C-0376-47E3-951C-0A5543CA7AC1}" destId="{47471DC1-E258-4FFC-B7D6-5C1325A136F9}" srcOrd="0" destOrd="0" presId="urn:microsoft.com/office/officeart/2005/8/layout/process3"/>
    <dgm:cxn modelId="{AA81DC74-AFAD-4472-9AE8-97AF72061AFC}" type="presOf" srcId="{17ABE2FF-F352-409D-8F2A-F6297C84EE41}" destId="{17BD6E2B-098C-43AE-9ABA-7B7D31C57290}" srcOrd="0" destOrd="0" presId="urn:microsoft.com/office/officeart/2005/8/layout/process3"/>
    <dgm:cxn modelId="{A3D7BE2C-D0D1-474D-A1C4-05A293A57BFE}" srcId="{A330DB6B-FE07-4A4E-9325-DAB1F4DD22D4}" destId="{17ABE2FF-F352-409D-8F2A-F6297C84EE41}" srcOrd="0" destOrd="0" parTransId="{57C84904-F835-4D54-A37E-DF6EE4D11EB7}" sibTransId="{3C358AF9-D14E-46CD-940D-929F7B70AA0E}"/>
    <dgm:cxn modelId="{4E76701E-A2C8-4C30-9CBA-2B4C2BDEBEF5}" srcId="{96E187F8-81C0-4CDD-9609-2E1C86C26369}" destId="{21B463B5-3F8F-450B-8B16-5DD259C6568A}" srcOrd="0" destOrd="0" parTransId="{2ED125B4-3F3B-4AEC-846A-9C792CCF3AFA}" sibTransId="{AE7A5D12-1340-45A0-B722-7408FB10767E}"/>
    <dgm:cxn modelId="{81CFEAC5-7470-442E-8169-CBBE0021801A}" type="presOf" srcId="{BBB549E7-F04E-46DA-8D97-F504A0FB47FB}" destId="{B69DFCF6-7B82-4DD3-A24D-3232C295361D}" srcOrd="1" destOrd="0" presId="urn:microsoft.com/office/officeart/2005/8/layout/process3"/>
    <dgm:cxn modelId="{A605A8B5-84AB-4758-A2CC-C375D1386AF3}" type="presOf" srcId="{96E187F8-81C0-4CDD-9609-2E1C86C26369}" destId="{8055F530-B667-411E-9F79-9B9700BED3DF}" srcOrd="1" destOrd="0" presId="urn:microsoft.com/office/officeart/2005/8/layout/process3"/>
    <dgm:cxn modelId="{30CBC0CF-BD3E-4CE6-B597-68DC40972CBD}" type="presParOf" srcId="{2B9F559D-0F86-4CEE-84AE-2FE952B8EE95}" destId="{1C8B919C-142E-446F-9E0F-C998988DB17A}" srcOrd="0" destOrd="0" presId="urn:microsoft.com/office/officeart/2005/8/layout/process3"/>
    <dgm:cxn modelId="{B22BB617-685C-492C-AE79-96F3692AFC83}" type="presParOf" srcId="{1C8B919C-142E-446F-9E0F-C998988DB17A}" destId="{29B31CF1-B3EF-4372-9FD4-FE7D2F1BC630}" srcOrd="0" destOrd="0" presId="urn:microsoft.com/office/officeart/2005/8/layout/process3"/>
    <dgm:cxn modelId="{06FB19B2-0DE1-468E-BE82-0C688CEA6E02}" type="presParOf" srcId="{1C8B919C-142E-446F-9E0F-C998988DB17A}" destId="{724A3E8B-2D05-4ED1-8B68-F904C327B162}" srcOrd="1" destOrd="0" presId="urn:microsoft.com/office/officeart/2005/8/layout/process3"/>
    <dgm:cxn modelId="{D8A1C0E1-6553-4261-A3D2-1EFA95376D74}" type="presParOf" srcId="{1C8B919C-142E-446F-9E0F-C998988DB17A}" destId="{17BD6E2B-098C-43AE-9ABA-7B7D31C57290}" srcOrd="2" destOrd="0" presId="urn:microsoft.com/office/officeart/2005/8/layout/process3"/>
    <dgm:cxn modelId="{95B9D19A-AA81-4059-BC82-3F1CEF4DB0E1}" type="presParOf" srcId="{2B9F559D-0F86-4CEE-84AE-2FE952B8EE95}" destId="{605A7A08-A212-4BE1-9BAE-3879EA384582}" srcOrd="1" destOrd="0" presId="urn:microsoft.com/office/officeart/2005/8/layout/process3"/>
    <dgm:cxn modelId="{FD9117E4-1AE4-41F8-A714-395EA4CCF275}" type="presParOf" srcId="{605A7A08-A212-4BE1-9BAE-3879EA384582}" destId="{328C4511-663E-446C-86CC-D41A6BA1D9C9}" srcOrd="0" destOrd="0" presId="urn:microsoft.com/office/officeart/2005/8/layout/process3"/>
    <dgm:cxn modelId="{5D8322B8-38F7-4328-9411-CFF2B9A69638}" type="presParOf" srcId="{2B9F559D-0F86-4CEE-84AE-2FE952B8EE95}" destId="{95F82F38-5C12-4DBF-9FC2-4FD79F9E6388}" srcOrd="2" destOrd="0" presId="urn:microsoft.com/office/officeart/2005/8/layout/process3"/>
    <dgm:cxn modelId="{6E76C414-EFD9-4E1B-AAC6-E27184A828BD}" type="presParOf" srcId="{95F82F38-5C12-4DBF-9FC2-4FD79F9E6388}" destId="{53D76DE1-F453-424F-9B0F-2EE664A5339C}" srcOrd="0" destOrd="0" presId="urn:microsoft.com/office/officeart/2005/8/layout/process3"/>
    <dgm:cxn modelId="{0E2EA0F6-E04B-4538-A365-6A5B91DB3A4F}" type="presParOf" srcId="{95F82F38-5C12-4DBF-9FC2-4FD79F9E6388}" destId="{8055F530-B667-411E-9F79-9B9700BED3DF}" srcOrd="1" destOrd="0" presId="urn:microsoft.com/office/officeart/2005/8/layout/process3"/>
    <dgm:cxn modelId="{D8D5A230-87D0-4A34-BD0A-3AE6486175FA}" type="presParOf" srcId="{95F82F38-5C12-4DBF-9FC2-4FD79F9E6388}" destId="{4744399E-1D19-40F6-98C7-0C89CAE2242C}" srcOrd="2" destOrd="0" presId="urn:microsoft.com/office/officeart/2005/8/layout/process3"/>
    <dgm:cxn modelId="{A368B88F-FEDC-4207-A797-2B32672CDB0B}" type="presParOf" srcId="{2B9F559D-0F86-4CEE-84AE-2FE952B8EE95}" destId="{47471DC1-E258-4FFC-B7D6-5C1325A136F9}" srcOrd="3" destOrd="0" presId="urn:microsoft.com/office/officeart/2005/8/layout/process3"/>
    <dgm:cxn modelId="{B66EEE12-0C6B-432A-A202-3DD5A0D8F637}" type="presParOf" srcId="{47471DC1-E258-4FFC-B7D6-5C1325A136F9}" destId="{D00B6CCB-86BC-4400-ABD8-5468A255F49B}" srcOrd="0" destOrd="0" presId="urn:microsoft.com/office/officeart/2005/8/layout/process3"/>
    <dgm:cxn modelId="{4356E4D3-D5E5-42E9-9761-85A6A518FCB6}" type="presParOf" srcId="{2B9F559D-0F86-4CEE-84AE-2FE952B8EE95}" destId="{11DFCFF7-3482-416E-9896-DFD8EC3DD1FD}" srcOrd="4" destOrd="0" presId="urn:microsoft.com/office/officeart/2005/8/layout/process3"/>
    <dgm:cxn modelId="{AB844DC0-D4CF-4475-B88E-3F75D79AC4BE}" type="presParOf" srcId="{11DFCFF7-3482-416E-9896-DFD8EC3DD1FD}" destId="{2BF0BBA1-6F75-4282-902B-91A4759C8157}" srcOrd="0" destOrd="0" presId="urn:microsoft.com/office/officeart/2005/8/layout/process3"/>
    <dgm:cxn modelId="{57301CD5-6160-4E38-9F52-032269103B07}" type="presParOf" srcId="{11DFCFF7-3482-416E-9896-DFD8EC3DD1FD}" destId="{B69DFCF6-7B82-4DD3-A24D-3232C295361D}" srcOrd="1" destOrd="0" presId="urn:microsoft.com/office/officeart/2005/8/layout/process3"/>
    <dgm:cxn modelId="{8B8E3C6E-3A65-451E-AD58-8EB265A38FF4}" type="presParOf" srcId="{11DFCFF7-3482-416E-9896-DFD8EC3DD1FD}" destId="{71D62F98-7296-4879-8796-ED7DA586E083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80ECCE-5BF1-4E4B-92DB-2E60FCBCC64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3250AFAB-41C3-4038-BD86-D293991D1C4B}">
      <dgm:prSet phldrT="[Texto]" custT="1"/>
      <dgm:spPr/>
      <dgm:t>
        <a:bodyPr/>
        <a:lstStyle/>
        <a:p>
          <a:r>
            <a:rPr lang="pt-PT" sz="1800" b="1" dirty="0" smtClean="0"/>
            <a:t>Águas Minerais Naturais </a:t>
          </a:r>
          <a:endParaRPr lang="pt-PT" sz="1800" b="1" dirty="0"/>
        </a:p>
      </dgm:t>
    </dgm:pt>
    <dgm:pt modelId="{43A55813-4534-43E6-9A12-AE0C11FE7654}" type="parTrans" cxnId="{0D9FEC59-AD9D-4229-957B-DC8E2457CA37}">
      <dgm:prSet/>
      <dgm:spPr/>
      <dgm:t>
        <a:bodyPr/>
        <a:lstStyle/>
        <a:p>
          <a:endParaRPr lang="pt-PT"/>
        </a:p>
      </dgm:t>
    </dgm:pt>
    <dgm:pt modelId="{4B04185F-AC37-4DB2-A1D3-8BFCACA7A250}" type="sibTrans" cxnId="{0D9FEC59-AD9D-4229-957B-DC8E2457CA37}">
      <dgm:prSet/>
      <dgm:spPr/>
      <dgm:t>
        <a:bodyPr/>
        <a:lstStyle/>
        <a:p>
          <a:endParaRPr lang="pt-PT"/>
        </a:p>
      </dgm:t>
    </dgm:pt>
    <dgm:pt modelId="{CAE14503-3F82-4BFC-9D84-C39F7425C655}">
      <dgm:prSet phldrT="[Texto]" custT="1"/>
      <dgm:spPr/>
      <dgm:t>
        <a:bodyPr/>
        <a:lstStyle/>
        <a:p>
          <a:r>
            <a:rPr lang="pt-PT" sz="1400" dirty="0" smtClean="0"/>
            <a:t>Águas captadas, geralmente, em profundidade e apresentam uma maior concentração de iões e são admitidas como bacteriologicamente próprias.</a:t>
          </a:r>
          <a:endParaRPr lang="pt-PT" sz="1400" dirty="0"/>
        </a:p>
      </dgm:t>
    </dgm:pt>
    <dgm:pt modelId="{A98F86FD-A1BE-41E9-A569-582DBA5CF3E6}" type="parTrans" cxnId="{E275FE48-64A8-4040-B9FD-312FA947832F}">
      <dgm:prSet/>
      <dgm:spPr/>
      <dgm:t>
        <a:bodyPr/>
        <a:lstStyle/>
        <a:p>
          <a:endParaRPr lang="pt-PT"/>
        </a:p>
      </dgm:t>
    </dgm:pt>
    <dgm:pt modelId="{153F78C4-EE31-4C5A-BF05-E252F4D1CCD2}" type="sibTrans" cxnId="{E275FE48-64A8-4040-B9FD-312FA947832F}">
      <dgm:prSet/>
      <dgm:spPr/>
      <dgm:t>
        <a:bodyPr/>
        <a:lstStyle/>
        <a:p>
          <a:endParaRPr lang="pt-PT"/>
        </a:p>
      </dgm:t>
    </dgm:pt>
    <dgm:pt modelId="{1D3DFFAC-66D0-4BFE-8B5D-92B9F17C7426}">
      <dgm:prSet phldrT="[Texto]" custT="1"/>
      <dgm:spPr/>
      <dgm:t>
        <a:bodyPr/>
        <a:lstStyle/>
        <a:p>
          <a:r>
            <a:rPr lang="pt-PT" sz="1800" b="1" dirty="0" smtClean="0"/>
            <a:t>Águas de Nascente</a:t>
          </a:r>
          <a:endParaRPr lang="pt-PT" sz="1800" b="1" dirty="0"/>
        </a:p>
      </dgm:t>
    </dgm:pt>
    <dgm:pt modelId="{DECC57B1-3D4A-4DCC-993A-F199FA5C57E3}" type="parTrans" cxnId="{5E6BBF6E-0134-44EB-ACDE-4340FDC73A0B}">
      <dgm:prSet/>
      <dgm:spPr/>
      <dgm:t>
        <a:bodyPr/>
        <a:lstStyle/>
        <a:p>
          <a:endParaRPr lang="pt-PT"/>
        </a:p>
      </dgm:t>
    </dgm:pt>
    <dgm:pt modelId="{901FB1DB-FAF7-492B-B5BA-D3A6E8FE4312}" type="sibTrans" cxnId="{5E6BBF6E-0134-44EB-ACDE-4340FDC73A0B}">
      <dgm:prSet/>
      <dgm:spPr/>
      <dgm:t>
        <a:bodyPr/>
        <a:lstStyle/>
        <a:p>
          <a:endParaRPr lang="pt-PT"/>
        </a:p>
      </dgm:t>
    </dgm:pt>
    <dgm:pt modelId="{46BAE806-F1ED-459D-9A5B-C305F35D99F5}">
      <dgm:prSet phldrT="[Texto]" custT="1"/>
      <dgm:spPr/>
      <dgm:t>
        <a:bodyPr/>
        <a:lstStyle/>
        <a:p>
          <a:r>
            <a:rPr lang="pt-PT" sz="1400" dirty="0" smtClean="0"/>
            <a:t>Águas que circulam á superfície, caracterizadas por serem pouco mineralizadas e admitidas como bacteriologicamente próprias.</a:t>
          </a:r>
          <a:endParaRPr lang="pt-PT" sz="1400" dirty="0"/>
        </a:p>
      </dgm:t>
    </dgm:pt>
    <dgm:pt modelId="{B5D6D6C8-0897-44A2-B2D8-4B16E95C1717}" type="parTrans" cxnId="{6F04D52C-825E-4910-AD87-8F4FA3238D67}">
      <dgm:prSet/>
      <dgm:spPr/>
      <dgm:t>
        <a:bodyPr/>
        <a:lstStyle/>
        <a:p>
          <a:endParaRPr lang="pt-PT"/>
        </a:p>
      </dgm:t>
    </dgm:pt>
    <dgm:pt modelId="{63FA0E46-F5F4-41C1-9B7F-92FFC101A34F}" type="sibTrans" cxnId="{6F04D52C-825E-4910-AD87-8F4FA3238D67}">
      <dgm:prSet/>
      <dgm:spPr/>
      <dgm:t>
        <a:bodyPr/>
        <a:lstStyle/>
        <a:p>
          <a:endParaRPr lang="pt-PT"/>
        </a:p>
      </dgm:t>
    </dgm:pt>
    <dgm:pt modelId="{0D5E3AA9-1AE0-4C62-A599-970986354068}">
      <dgm:prSet phldrT="[Texto]" custT="1"/>
      <dgm:spPr/>
      <dgm:t>
        <a:bodyPr/>
        <a:lstStyle/>
        <a:p>
          <a:r>
            <a:rPr lang="pt-PT" sz="1800" b="1" dirty="0" smtClean="0"/>
            <a:t>Águas Termais</a:t>
          </a:r>
          <a:endParaRPr lang="pt-PT" sz="1800" b="1" dirty="0"/>
        </a:p>
      </dgm:t>
    </dgm:pt>
    <dgm:pt modelId="{9AB0E840-CB66-4498-BDFA-6E897322B580}" type="parTrans" cxnId="{0457BF06-058A-46EC-92CA-4E88972EE54E}">
      <dgm:prSet/>
      <dgm:spPr/>
      <dgm:t>
        <a:bodyPr/>
        <a:lstStyle/>
        <a:p>
          <a:endParaRPr lang="pt-PT"/>
        </a:p>
      </dgm:t>
    </dgm:pt>
    <dgm:pt modelId="{F024FDFF-AC50-436E-820E-FC54218A14C5}" type="sibTrans" cxnId="{0457BF06-058A-46EC-92CA-4E88972EE54E}">
      <dgm:prSet/>
      <dgm:spPr/>
      <dgm:t>
        <a:bodyPr/>
        <a:lstStyle/>
        <a:p>
          <a:endParaRPr lang="pt-PT"/>
        </a:p>
      </dgm:t>
    </dgm:pt>
    <dgm:pt modelId="{2145599F-1F8E-404B-9782-2D545340C21C}">
      <dgm:prSet phldrT="[Texto]" custT="1"/>
      <dgm:spPr/>
      <dgm:t>
        <a:bodyPr/>
        <a:lstStyle/>
        <a:p>
          <a:r>
            <a:rPr lang="pt-PT" sz="1400" dirty="0" smtClean="0"/>
            <a:t>Águas quentes, ricas em sais minerais. Ocorrem, geralmente, devido à passagem da água em zonas profundas da crusta com elevada temperatura. São utilizadas no tratamento de várias doenças.</a:t>
          </a:r>
          <a:endParaRPr lang="pt-PT" sz="1400" dirty="0"/>
        </a:p>
      </dgm:t>
    </dgm:pt>
    <dgm:pt modelId="{CA014B28-2235-4F8F-BAC7-1F966FE93753}" type="parTrans" cxnId="{8E25635A-CBBB-4273-B495-E9EE57EEEB09}">
      <dgm:prSet/>
      <dgm:spPr/>
      <dgm:t>
        <a:bodyPr/>
        <a:lstStyle/>
        <a:p>
          <a:endParaRPr lang="pt-PT"/>
        </a:p>
      </dgm:t>
    </dgm:pt>
    <dgm:pt modelId="{8FE7418F-77F0-4ECD-96F1-7EA125790299}" type="sibTrans" cxnId="{8E25635A-CBBB-4273-B495-E9EE57EEEB09}">
      <dgm:prSet/>
      <dgm:spPr/>
      <dgm:t>
        <a:bodyPr/>
        <a:lstStyle/>
        <a:p>
          <a:endParaRPr lang="pt-PT"/>
        </a:p>
      </dgm:t>
    </dgm:pt>
    <dgm:pt modelId="{27697C2B-CD8A-4032-B11B-29FED1A40CD0}" type="pres">
      <dgm:prSet presAssocID="{9280ECCE-5BF1-4E4B-92DB-2E60FCBCC64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PT"/>
        </a:p>
      </dgm:t>
    </dgm:pt>
    <dgm:pt modelId="{7B03119A-28D8-44E4-A5CF-A0260BC8AB2A}" type="pres">
      <dgm:prSet presAssocID="{3250AFAB-41C3-4038-BD86-D293991D1C4B}" presName="comp" presStyleCnt="0"/>
      <dgm:spPr/>
    </dgm:pt>
    <dgm:pt modelId="{EAEF7793-7C24-45FA-8FE8-2EFEF1AD8412}" type="pres">
      <dgm:prSet presAssocID="{3250AFAB-41C3-4038-BD86-D293991D1C4B}" presName="box" presStyleLbl="node1" presStyleIdx="0" presStyleCnt="3" custLinFactNeighborX="189" custLinFactNeighborY="2260"/>
      <dgm:spPr/>
      <dgm:t>
        <a:bodyPr/>
        <a:lstStyle/>
        <a:p>
          <a:endParaRPr lang="pt-PT"/>
        </a:p>
      </dgm:t>
    </dgm:pt>
    <dgm:pt modelId="{42DFEDC4-6804-40DD-BAA1-EFF5C946DA05}" type="pres">
      <dgm:prSet presAssocID="{3250AFAB-41C3-4038-BD86-D293991D1C4B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0529780-32DD-4E11-BE1B-B26D5C644880}" type="pres">
      <dgm:prSet presAssocID="{3250AFAB-41C3-4038-BD86-D293991D1C4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3EE053B6-8546-46EF-A64A-4096B6599044}" type="pres">
      <dgm:prSet presAssocID="{4B04185F-AC37-4DB2-A1D3-8BFCACA7A250}" presName="spacer" presStyleCnt="0"/>
      <dgm:spPr/>
    </dgm:pt>
    <dgm:pt modelId="{F716BD15-8060-4F47-AEA4-C25F6FCC2F5B}" type="pres">
      <dgm:prSet presAssocID="{1D3DFFAC-66D0-4BFE-8B5D-92B9F17C7426}" presName="comp" presStyleCnt="0"/>
      <dgm:spPr/>
    </dgm:pt>
    <dgm:pt modelId="{11A1BB9F-D104-48D1-8204-FA135E546672}" type="pres">
      <dgm:prSet presAssocID="{1D3DFFAC-66D0-4BFE-8B5D-92B9F17C7426}" presName="box" presStyleLbl="node1" presStyleIdx="1" presStyleCnt="3"/>
      <dgm:spPr/>
      <dgm:t>
        <a:bodyPr/>
        <a:lstStyle/>
        <a:p>
          <a:endParaRPr lang="pt-PT"/>
        </a:p>
      </dgm:t>
    </dgm:pt>
    <dgm:pt modelId="{A1407B36-5E71-4254-84B6-F5E1837CE08A}" type="pres">
      <dgm:prSet presAssocID="{1D3DFFAC-66D0-4BFE-8B5D-92B9F17C7426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D424ACD-F0A4-499B-BB6E-6BFE751ED064}" type="pres">
      <dgm:prSet presAssocID="{1D3DFFAC-66D0-4BFE-8B5D-92B9F17C7426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BAF814FA-7A9A-4C92-BCF8-8C2B707174F6}" type="pres">
      <dgm:prSet presAssocID="{901FB1DB-FAF7-492B-B5BA-D3A6E8FE4312}" presName="spacer" presStyleCnt="0"/>
      <dgm:spPr/>
    </dgm:pt>
    <dgm:pt modelId="{3C5090D6-7E6C-43AE-AC1A-8EFC77E879C8}" type="pres">
      <dgm:prSet presAssocID="{0D5E3AA9-1AE0-4C62-A599-970986354068}" presName="comp" presStyleCnt="0"/>
      <dgm:spPr/>
    </dgm:pt>
    <dgm:pt modelId="{577445F3-329F-461E-A53D-621E70BBA5A8}" type="pres">
      <dgm:prSet presAssocID="{0D5E3AA9-1AE0-4C62-A599-970986354068}" presName="box" presStyleLbl="node1" presStyleIdx="2" presStyleCnt="3"/>
      <dgm:spPr/>
      <dgm:t>
        <a:bodyPr/>
        <a:lstStyle/>
        <a:p>
          <a:endParaRPr lang="pt-PT"/>
        </a:p>
      </dgm:t>
    </dgm:pt>
    <dgm:pt modelId="{762836DF-1997-447F-A5D9-9D4A16B675AA}" type="pres">
      <dgm:prSet presAssocID="{0D5E3AA9-1AE0-4C62-A599-970986354068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A1861CE-8669-473E-8396-B86EB6D5D49B}" type="pres">
      <dgm:prSet presAssocID="{0D5E3AA9-1AE0-4C62-A599-97098635406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93C17A04-84FB-4F43-9DE6-5E8C823C84D2}" type="presOf" srcId="{0D5E3AA9-1AE0-4C62-A599-970986354068}" destId="{577445F3-329F-461E-A53D-621E70BBA5A8}" srcOrd="0" destOrd="0" presId="urn:microsoft.com/office/officeart/2005/8/layout/vList4"/>
    <dgm:cxn modelId="{D7233C1A-AE18-4F4C-8C71-E03926F7D6B5}" type="presOf" srcId="{1D3DFFAC-66D0-4BFE-8B5D-92B9F17C7426}" destId="{11A1BB9F-D104-48D1-8204-FA135E546672}" srcOrd="0" destOrd="0" presId="urn:microsoft.com/office/officeart/2005/8/layout/vList4"/>
    <dgm:cxn modelId="{5E6BBF6E-0134-44EB-ACDE-4340FDC73A0B}" srcId="{9280ECCE-5BF1-4E4B-92DB-2E60FCBCC64A}" destId="{1D3DFFAC-66D0-4BFE-8B5D-92B9F17C7426}" srcOrd="1" destOrd="0" parTransId="{DECC57B1-3D4A-4DCC-993A-F199FA5C57E3}" sibTransId="{901FB1DB-FAF7-492B-B5BA-D3A6E8FE4312}"/>
    <dgm:cxn modelId="{8193416E-890A-4A18-9997-09A6CFA93E95}" type="presOf" srcId="{46BAE806-F1ED-459D-9A5B-C305F35D99F5}" destId="{ED424ACD-F0A4-499B-BB6E-6BFE751ED064}" srcOrd="1" destOrd="1" presId="urn:microsoft.com/office/officeart/2005/8/layout/vList4"/>
    <dgm:cxn modelId="{7AE239C3-D891-4FE2-9AF4-96FDB4AC8C4C}" type="presOf" srcId="{1D3DFFAC-66D0-4BFE-8B5D-92B9F17C7426}" destId="{ED424ACD-F0A4-499B-BB6E-6BFE751ED064}" srcOrd="1" destOrd="0" presId="urn:microsoft.com/office/officeart/2005/8/layout/vList4"/>
    <dgm:cxn modelId="{8E367382-5C70-4EAD-82A5-CDE14D1EE6A2}" type="presOf" srcId="{CAE14503-3F82-4BFC-9D84-C39F7425C655}" destId="{E0529780-32DD-4E11-BE1B-B26D5C644880}" srcOrd="1" destOrd="1" presId="urn:microsoft.com/office/officeart/2005/8/layout/vList4"/>
    <dgm:cxn modelId="{8398E30A-1E0B-4A36-ACE6-EA17C1A3030B}" type="presOf" srcId="{CAE14503-3F82-4BFC-9D84-C39F7425C655}" destId="{EAEF7793-7C24-45FA-8FE8-2EFEF1AD8412}" srcOrd="0" destOrd="1" presId="urn:microsoft.com/office/officeart/2005/8/layout/vList4"/>
    <dgm:cxn modelId="{E2394DF9-2833-44FB-835B-33C201928E92}" type="presOf" srcId="{0D5E3AA9-1AE0-4C62-A599-970986354068}" destId="{FA1861CE-8669-473E-8396-B86EB6D5D49B}" srcOrd="1" destOrd="0" presId="urn:microsoft.com/office/officeart/2005/8/layout/vList4"/>
    <dgm:cxn modelId="{0D9FEC59-AD9D-4229-957B-DC8E2457CA37}" srcId="{9280ECCE-5BF1-4E4B-92DB-2E60FCBCC64A}" destId="{3250AFAB-41C3-4038-BD86-D293991D1C4B}" srcOrd="0" destOrd="0" parTransId="{43A55813-4534-43E6-9A12-AE0C11FE7654}" sibTransId="{4B04185F-AC37-4DB2-A1D3-8BFCACA7A250}"/>
    <dgm:cxn modelId="{8E25635A-CBBB-4273-B495-E9EE57EEEB09}" srcId="{0D5E3AA9-1AE0-4C62-A599-970986354068}" destId="{2145599F-1F8E-404B-9782-2D545340C21C}" srcOrd="0" destOrd="0" parTransId="{CA014B28-2235-4F8F-BAC7-1F966FE93753}" sibTransId="{8FE7418F-77F0-4ECD-96F1-7EA125790299}"/>
    <dgm:cxn modelId="{A03C1BD6-F36B-4BFB-8D6C-13152FD66909}" type="presOf" srcId="{3250AFAB-41C3-4038-BD86-D293991D1C4B}" destId="{E0529780-32DD-4E11-BE1B-B26D5C644880}" srcOrd="1" destOrd="0" presId="urn:microsoft.com/office/officeart/2005/8/layout/vList4"/>
    <dgm:cxn modelId="{20959167-7BDB-46E1-A45A-F15476C17666}" type="presOf" srcId="{9280ECCE-5BF1-4E4B-92DB-2E60FCBCC64A}" destId="{27697C2B-CD8A-4032-B11B-29FED1A40CD0}" srcOrd="0" destOrd="0" presId="urn:microsoft.com/office/officeart/2005/8/layout/vList4"/>
    <dgm:cxn modelId="{0457BF06-058A-46EC-92CA-4E88972EE54E}" srcId="{9280ECCE-5BF1-4E4B-92DB-2E60FCBCC64A}" destId="{0D5E3AA9-1AE0-4C62-A599-970986354068}" srcOrd="2" destOrd="0" parTransId="{9AB0E840-CB66-4498-BDFA-6E897322B580}" sibTransId="{F024FDFF-AC50-436E-820E-FC54218A14C5}"/>
    <dgm:cxn modelId="{E266A424-0E1E-46AF-8095-F9294F276CB0}" type="presOf" srcId="{2145599F-1F8E-404B-9782-2D545340C21C}" destId="{577445F3-329F-461E-A53D-621E70BBA5A8}" srcOrd="0" destOrd="1" presId="urn:microsoft.com/office/officeart/2005/8/layout/vList4"/>
    <dgm:cxn modelId="{E275FE48-64A8-4040-B9FD-312FA947832F}" srcId="{3250AFAB-41C3-4038-BD86-D293991D1C4B}" destId="{CAE14503-3F82-4BFC-9D84-C39F7425C655}" srcOrd="0" destOrd="0" parTransId="{A98F86FD-A1BE-41E9-A569-582DBA5CF3E6}" sibTransId="{153F78C4-EE31-4C5A-BF05-E252F4D1CCD2}"/>
    <dgm:cxn modelId="{E6F7C5F7-8214-4567-AA6D-5217CD642E2F}" type="presOf" srcId="{2145599F-1F8E-404B-9782-2D545340C21C}" destId="{FA1861CE-8669-473E-8396-B86EB6D5D49B}" srcOrd="1" destOrd="1" presId="urn:microsoft.com/office/officeart/2005/8/layout/vList4"/>
    <dgm:cxn modelId="{6F04D52C-825E-4910-AD87-8F4FA3238D67}" srcId="{1D3DFFAC-66D0-4BFE-8B5D-92B9F17C7426}" destId="{46BAE806-F1ED-459D-9A5B-C305F35D99F5}" srcOrd="0" destOrd="0" parTransId="{B5D6D6C8-0897-44A2-B2D8-4B16E95C1717}" sibTransId="{63FA0E46-F5F4-41C1-9B7F-92FFC101A34F}"/>
    <dgm:cxn modelId="{418A7CD3-EB99-4840-80D0-188568C9B8BF}" type="presOf" srcId="{3250AFAB-41C3-4038-BD86-D293991D1C4B}" destId="{EAEF7793-7C24-45FA-8FE8-2EFEF1AD8412}" srcOrd="0" destOrd="0" presId="urn:microsoft.com/office/officeart/2005/8/layout/vList4"/>
    <dgm:cxn modelId="{F1BC1103-5EE0-4F60-B228-5C65F343F8DF}" type="presOf" srcId="{46BAE806-F1ED-459D-9A5B-C305F35D99F5}" destId="{11A1BB9F-D104-48D1-8204-FA135E546672}" srcOrd="0" destOrd="1" presId="urn:microsoft.com/office/officeart/2005/8/layout/vList4"/>
    <dgm:cxn modelId="{A869ED54-B069-469B-984E-D05B362E6791}" type="presParOf" srcId="{27697C2B-CD8A-4032-B11B-29FED1A40CD0}" destId="{7B03119A-28D8-44E4-A5CF-A0260BC8AB2A}" srcOrd="0" destOrd="0" presId="urn:microsoft.com/office/officeart/2005/8/layout/vList4"/>
    <dgm:cxn modelId="{605FDE07-8739-4321-8A3C-D2C2A13A9BB7}" type="presParOf" srcId="{7B03119A-28D8-44E4-A5CF-A0260BC8AB2A}" destId="{EAEF7793-7C24-45FA-8FE8-2EFEF1AD8412}" srcOrd="0" destOrd="0" presId="urn:microsoft.com/office/officeart/2005/8/layout/vList4"/>
    <dgm:cxn modelId="{D6A6EEBD-489C-4A8C-8C9A-FE029E6F800D}" type="presParOf" srcId="{7B03119A-28D8-44E4-A5CF-A0260BC8AB2A}" destId="{42DFEDC4-6804-40DD-BAA1-EFF5C946DA05}" srcOrd="1" destOrd="0" presId="urn:microsoft.com/office/officeart/2005/8/layout/vList4"/>
    <dgm:cxn modelId="{A43F2477-D2E5-4063-A70C-19A839E5C837}" type="presParOf" srcId="{7B03119A-28D8-44E4-A5CF-A0260BC8AB2A}" destId="{E0529780-32DD-4E11-BE1B-B26D5C644880}" srcOrd="2" destOrd="0" presId="urn:microsoft.com/office/officeart/2005/8/layout/vList4"/>
    <dgm:cxn modelId="{DA903ACB-0C8E-4538-B021-F9E1D23AE326}" type="presParOf" srcId="{27697C2B-CD8A-4032-B11B-29FED1A40CD0}" destId="{3EE053B6-8546-46EF-A64A-4096B6599044}" srcOrd="1" destOrd="0" presId="urn:microsoft.com/office/officeart/2005/8/layout/vList4"/>
    <dgm:cxn modelId="{E4F049A6-45BF-482D-B96C-2CE6F884548E}" type="presParOf" srcId="{27697C2B-CD8A-4032-B11B-29FED1A40CD0}" destId="{F716BD15-8060-4F47-AEA4-C25F6FCC2F5B}" srcOrd="2" destOrd="0" presId="urn:microsoft.com/office/officeart/2005/8/layout/vList4"/>
    <dgm:cxn modelId="{687D972E-CAB4-4A6D-B4B7-3A52F49DDEE6}" type="presParOf" srcId="{F716BD15-8060-4F47-AEA4-C25F6FCC2F5B}" destId="{11A1BB9F-D104-48D1-8204-FA135E546672}" srcOrd="0" destOrd="0" presId="urn:microsoft.com/office/officeart/2005/8/layout/vList4"/>
    <dgm:cxn modelId="{52AD1EFE-FCFE-4F19-A623-14644AFEED1A}" type="presParOf" srcId="{F716BD15-8060-4F47-AEA4-C25F6FCC2F5B}" destId="{A1407B36-5E71-4254-84B6-F5E1837CE08A}" srcOrd="1" destOrd="0" presId="urn:microsoft.com/office/officeart/2005/8/layout/vList4"/>
    <dgm:cxn modelId="{A93ABFAB-862E-40F3-9B6A-C642BD89A2BC}" type="presParOf" srcId="{F716BD15-8060-4F47-AEA4-C25F6FCC2F5B}" destId="{ED424ACD-F0A4-499B-BB6E-6BFE751ED064}" srcOrd="2" destOrd="0" presId="urn:microsoft.com/office/officeart/2005/8/layout/vList4"/>
    <dgm:cxn modelId="{4388323C-B7B5-4D84-9978-1EBCC2F5585F}" type="presParOf" srcId="{27697C2B-CD8A-4032-B11B-29FED1A40CD0}" destId="{BAF814FA-7A9A-4C92-BCF8-8C2B707174F6}" srcOrd="3" destOrd="0" presId="urn:microsoft.com/office/officeart/2005/8/layout/vList4"/>
    <dgm:cxn modelId="{4C1F473F-C23A-4E85-86C4-CDD0D4E254E1}" type="presParOf" srcId="{27697C2B-CD8A-4032-B11B-29FED1A40CD0}" destId="{3C5090D6-7E6C-43AE-AC1A-8EFC77E879C8}" srcOrd="4" destOrd="0" presId="urn:microsoft.com/office/officeart/2005/8/layout/vList4"/>
    <dgm:cxn modelId="{241B7646-03CF-4A16-9E1E-F50FD779711B}" type="presParOf" srcId="{3C5090D6-7E6C-43AE-AC1A-8EFC77E879C8}" destId="{577445F3-329F-461E-A53D-621E70BBA5A8}" srcOrd="0" destOrd="0" presId="urn:microsoft.com/office/officeart/2005/8/layout/vList4"/>
    <dgm:cxn modelId="{0EA567ED-F25B-4959-97BA-CBBE892B69E9}" type="presParOf" srcId="{3C5090D6-7E6C-43AE-AC1A-8EFC77E879C8}" destId="{762836DF-1997-447F-A5D9-9D4A16B675AA}" srcOrd="1" destOrd="0" presId="urn:microsoft.com/office/officeart/2005/8/layout/vList4"/>
    <dgm:cxn modelId="{4C15E543-EA91-40DC-A01F-5C6C798B47D4}" type="presParOf" srcId="{3C5090D6-7E6C-43AE-AC1A-8EFC77E879C8}" destId="{FA1861CE-8669-473E-8396-B86EB6D5D49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0E844-5B92-4243-80C5-48A78F5B2B3A}" type="datetimeFigureOut">
              <a:rPr lang="pt-PT" smtClean="0"/>
              <a:t>17/09/2016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E7F5D-C856-4C61-986E-5A7812E695B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6543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A684-7224-44AD-8A8E-A7AABA84475B}" type="datetimeFigureOut">
              <a:rPr lang="pt-PT" smtClean="0"/>
              <a:t>17/09/2016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A958-1C4B-4855-8ABB-ECFBAF21EE7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480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A684-7224-44AD-8A8E-A7AABA84475B}" type="datetimeFigureOut">
              <a:rPr lang="pt-PT" smtClean="0"/>
              <a:t>17/09/2016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A958-1C4B-4855-8ABB-ECFBAF21EE7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59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A684-7224-44AD-8A8E-A7AABA84475B}" type="datetimeFigureOut">
              <a:rPr lang="pt-PT" smtClean="0"/>
              <a:t>17/09/2016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A958-1C4B-4855-8ABB-ECFBAF21EE7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240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A684-7224-44AD-8A8E-A7AABA84475B}" type="datetimeFigureOut">
              <a:rPr lang="pt-PT" smtClean="0"/>
              <a:t>17/09/2016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A958-1C4B-4855-8ABB-ECFBAF21EE7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6247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A684-7224-44AD-8A8E-A7AABA84475B}" type="datetimeFigureOut">
              <a:rPr lang="pt-PT" smtClean="0"/>
              <a:t>17/09/2016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A958-1C4B-4855-8ABB-ECFBAF21EE7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5194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A684-7224-44AD-8A8E-A7AABA84475B}" type="datetimeFigureOut">
              <a:rPr lang="pt-PT" smtClean="0"/>
              <a:t>17/09/2016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A958-1C4B-4855-8ABB-ECFBAF21EE7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3861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A684-7224-44AD-8A8E-A7AABA84475B}" type="datetimeFigureOut">
              <a:rPr lang="pt-PT" smtClean="0"/>
              <a:t>17/09/2016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A958-1C4B-4855-8ABB-ECFBAF21EE7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36613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A684-7224-44AD-8A8E-A7AABA84475B}" type="datetimeFigureOut">
              <a:rPr lang="pt-PT" smtClean="0"/>
              <a:t>17/09/2016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A958-1C4B-4855-8ABB-ECFBAF21EE7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904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A684-7224-44AD-8A8E-A7AABA84475B}" type="datetimeFigureOut">
              <a:rPr lang="pt-PT" smtClean="0"/>
              <a:t>17/09/2016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A958-1C4B-4855-8ABB-ECFBAF21EE7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0872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A684-7224-44AD-8A8E-A7AABA84475B}" type="datetimeFigureOut">
              <a:rPr lang="pt-PT" smtClean="0"/>
              <a:t>17/09/2016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A958-1C4B-4855-8ABB-ECFBAF21EE7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0940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A684-7224-44AD-8A8E-A7AABA84475B}" type="datetimeFigureOut">
              <a:rPr lang="pt-PT" smtClean="0"/>
              <a:t>17/09/2016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1A958-1C4B-4855-8ABB-ECFBAF21EE7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553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5A684-7224-44AD-8A8E-A7AABA84475B}" type="datetimeFigureOut">
              <a:rPr lang="pt-PT" smtClean="0"/>
              <a:t>17/09/2016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1A958-1C4B-4855-8ABB-ECFBAF21EE7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271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1.wdp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agriculture.org/report-topics/water.html" TargetMode="External"/><Relationship Id="rId2" Type="http://schemas.openxmlformats.org/officeDocument/2006/relationships/hyperlink" Target="http://www.ersar.pt/website/ViewContent.aspx?SubFolderPath=\Root\Contents\Sitio\MenuPrincipal\Documentacao\PublicacoesIRAR&amp;BookCategoryID=1&amp;BookTypeID=3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12223"/>
          <a:stretch/>
        </p:blipFill>
        <p:spPr>
          <a:xfrm>
            <a:off x="-1" y="675731"/>
            <a:ext cx="1891002" cy="2392957"/>
          </a:xfrm>
          <a:prstGeom prst="rect">
            <a:avLst/>
          </a:prstGeom>
        </p:spPr>
      </p:pic>
      <p:sp>
        <p:nvSpPr>
          <p:cNvPr id="20" name="Ondulado duplo 15"/>
          <p:cNvSpPr/>
          <p:nvPr/>
        </p:nvSpPr>
        <p:spPr>
          <a:xfrm>
            <a:off x="11125056" y="5694518"/>
            <a:ext cx="1066944" cy="1191293"/>
          </a:xfrm>
          <a:custGeom>
            <a:avLst/>
            <a:gdLst>
              <a:gd name="connsiteX0" fmla="*/ 0 w 3708352"/>
              <a:gd name="connsiteY0" fmla="*/ 139411 h 2230581"/>
              <a:gd name="connsiteX1" fmla="*/ 1854176 w 3708352"/>
              <a:gd name="connsiteY1" fmla="*/ 139411 h 2230581"/>
              <a:gd name="connsiteX2" fmla="*/ 3708352 w 3708352"/>
              <a:gd name="connsiteY2" fmla="*/ 139411 h 2230581"/>
              <a:gd name="connsiteX3" fmla="*/ 3708352 w 3708352"/>
              <a:gd name="connsiteY3" fmla="*/ 2091170 h 2230581"/>
              <a:gd name="connsiteX4" fmla="*/ 1854176 w 3708352"/>
              <a:gd name="connsiteY4" fmla="*/ 2091170 h 2230581"/>
              <a:gd name="connsiteX5" fmla="*/ 0 w 3708352"/>
              <a:gd name="connsiteY5" fmla="*/ 2091170 h 2230581"/>
              <a:gd name="connsiteX6" fmla="*/ 0 w 3708352"/>
              <a:gd name="connsiteY6" fmla="*/ 139411 h 2230581"/>
              <a:gd name="connsiteX0" fmla="*/ 0 w 3708352"/>
              <a:gd name="connsiteY0" fmla="*/ 134149 h 2329877"/>
              <a:gd name="connsiteX1" fmla="*/ 1854176 w 3708352"/>
              <a:gd name="connsiteY1" fmla="*/ 134149 h 2329877"/>
              <a:gd name="connsiteX2" fmla="*/ 3708352 w 3708352"/>
              <a:gd name="connsiteY2" fmla="*/ 134149 h 2329877"/>
              <a:gd name="connsiteX3" fmla="*/ 3708352 w 3708352"/>
              <a:gd name="connsiteY3" fmla="*/ 2085908 h 2329877"/>
              <a:gd name="connsiteX4" fmla="*/ 0 w 3708352"/>
              <a:gd name="connsiteY4" fmla="*/ 2085908 h 2329877"/>
              <a:gd name="connsiteX5" fmla="*/ 0 w 3708352"/>
              <a:gd name="connsiteY5" fmla="*/ 134149 h 2329877"/>
              <a:gd name="connsiteX0" fmla="*/ 0 w 3708352"/>
              <a:gd name="connsiteY0" fmla="*/ 134149 h 2231969"/>
              <a:gd name="connsiteX1" fmla="*/ 1854176 w 3708352"/>
              <a:gd name="connsiteY1" fmla="*/ 134149 h 2231969"/>
              <a:gd name="connsiteX2" fmla="*/ 3708352 w 3708352"/>
              <a:gd name="connsiteY2" fmla="*/ 134149 h 2231969"/>
              <a:gd name="connsiteX3" fmla="*/ 3708352 w 3708352"/>
              <a:gd name="connsiteY3" fmla="*/ 2085908 h 2231969"/>
              <a:gd name="connsiteX4" fmla="*/ 0 w 3708352"/>
              <a:gd name="connsiteY4" fmla="*/ 2085908 h 2231969"/>
              <a:gd name="connsiteX5" fmla="*/ 0 w 3708352"/>
              <a:gd name="connsiteY5" fmla="*/ 134149 h 2231969"/>
              <a:gd name="connsiteX0" fmla="*/ 0 w 3708352"/>
              <a:gd name="connsiteY0" fmla="*/ 134149 h 2090886"/>
              <a:gd name="connsiteX1" fmla="*/ 1854176 w 3708352"/>
              <a:gd name="connsiteY1" fmla="*/ 134149 h 2090886"/>
              <a:gd name="connsiteX2" fmla="*/ 3708352 w 3708352"/>
              <a:gd name="connsiteY2" fmla="*/ 134149 h 2090886"/>
              <a:gd name="connsiteX3" fmla="*/ 3708352 w 3708352"/>
              <a:gd name="connsiteY3" fmla="*/ 2085908 h 2090886"/>
              <a:gd name="connsiteX4" fmla="*/ 0 w 3708352"/>
              <a:gd name="connsiteY4" fmla="*/ 2085908 h 2090886"/>
              <a:gd name="connsiteX5" fmla="*/ 0 w 3708352"/>
              <a:gd name="connsiteY5" fmla="*/ 134149 h 2090886"/>
              <a:gd name="connsiteX0" fmla="*/ 0 w 3708352"/>
              <a:gd name="connsiteY0" fmla="*/ 134149 h 2085966"/>
              <a:gd name="connsiteX1" fmla="*/ 1854176 w 3708352"/>
              <a:gd name="connsiteY1" fmla="*/ 134149 h 2085966"/>
              <a:gd name="connsiteX2" fmla="*/ 3708352 w 3708352"/>
              <a:gd name="connsiteY2" fmla="*/ 134149 h 2085966"/>
              <a:gd name="connsiteX3" fmla="*/ 3708352 w 3708352"/>
              <a:gd name="connsiteY3" fmla="*/ 2085908 h 2085966"/>
              <a:gd name="connsiteX4" fmla="*/ 0 w 3708352"/>
              <a:gd name="connsiteY4" fmla="*/ 1526319 h 2085966"/>
              <a:gd name="connsiteX5" fmla="*/ 0 w 3708352"/>
              <a:gd name="connsiteY5" fmla="*/ 134149 h 2085966"/>
              <a:gd name="connsiteX0" fmla="*/ 0 w 3722206"/>
              <a:gd name="connsiteY0" fmla="*/ 134149 h 1526319"/>
              <a:gd name="connsiteX1" fmla="*/ 1854176 w 3722206"/>
              <a:gd name="connsiteY1" fmla="*/ 134149 h 1526319"/>
              <a:gd name="connsiteX2" fmla="*/ 3708352 w 3722206"/>
              <a:gd name="connsiteY2" fmla="*/ 134149 h 1526319"/>
              <a:gd name="connsiteX3" fmla="*/ 3722206 w 3722206"/>
              <a:gd name="connsiteY3" fmla="*/ 1484349 h 1526319"/>
              <a:gd name="connsiteX4" fmla="*/ 0 w 3722206"/>
              <a:gd name="connsiteY4" fmla="*/ 1526319 h 1526319"/>
              <a:gd name="connsiteX5" fmla="*/ 0 w 3722206"/>
              <a:gd name="connsiteY5" fmla="*/ 134149 h 1526319"/>
              <a:gd name="connsiteX0" fmla="*/ 0 w 3708352"/>
              <a:gd name="connsiteY0" fmla="*/ 134149 h 1526319"/>
              <a:gd name="connsiteX1" fmla="*/ 1854176 w 3708352"/>
              <a:gd name="connsiteY1" fmla="*/ 134149 h 1526319"/>
              <a:gd name="connsiteX2" fmla="*/ 3708352 w 3708352"/>
              <a:gd name="connsiteY2" fmla="*/ 134149 h 1526319"/>
              <a:gd name="connsiteX3" fmla="*/ 3708351 w 3708352"/>
              <a:gd name="connsiteY3" fmla="*/ 1526319 h 1526319"/>
              <a:gd name="connsiteX4" fmla="*/ 0 w 3708352"/>
              <a:gd name="connsiteY4" fmla="*/ 1526319 h 1526319"/>
              <a:gd name="connsiteX5" fmla="*/ 0 w 3708352"/>
              <a:gd name="connsiteY5" fmla="*/ 134149 h 1526319"/>
              <a:gd name="connsiteX0" fmla="*/ 0 w 3708352"/>
              <a:gd name="connsiteY0" fmla="*/ 86235 h 1478405"/>
              <a:gd name="connsiteX1" fmla="*/ 1080799 w 3708352"/>
              <a:gd name="connsiteY1" fmla="*/ 142426 h 1478405"/>
              <a:gd name="connsiteX2" fmla="*/ 1854176 w 3708352"/>
              <a:gd name="connsiteY2" fmla="*/ 86235 h 1478405"/>
              <a:gd name="connsiteX3" fmla="*/ 3708352 w 3708352"/>
              <a:gd name="connsiteY3" fmla="*/ 86235 h 1478405"/>
              <a:gd name="connsiteX4" fmla="*/ 3708351 w 3708352"/>
              <a:gd name="connsiteY4" fmla="*/ 1478405 h 1478405"/>
              <a:gd name="connsiteX5" fmla="*/ 0 w 3708352"/>
              <a:gd name="connsiteY5" fmla="*/ 1478405 h 1478405"/>
              <a:gd name="connsiteX6" fmla="*/ 0 w 3708352"/>
              <a:gd name="connsiteY6" fmla="*/ 86235 h 1478405"/>
              <a:gd name="connsiteX0" fmla="*/ 0 w 3708352"/>
              <a:gd name="connsiteY0" fmla="*/ 146502 h 1538672"/>
              <a:gd name="connsiteX1" fmla="*/ 1080799 w 3708352"/>
              <a:gd name="connsiteY1" fmla="*/ 202693 h 1538672"/>
              <a:gd name="connsiteX2" fmla="*/ 1854176 w 3708352"/>
              <a:gd name="connsiteY2" fmla="*/ 146502 h 1538672"/>
              <a:gd name="connsiteX3" fmla="*/ 3708352 w 3708352"/>
              <a:gd name="connsiteY3" fmla="*/ 146502 h 1538672"/>
              <a:gd name="connsiteX4" fmla="*/ 3708351 w 3708352"/>
              <a:gd name="connsiteY4" fmla="*/ 1538672 h 1538672"/>
              <a:gd name="connsiteX5" fmla="*/ 0 w 3708352"/>
              <a:gd name="connsiteY5" fmla="*/ 1538672 h 1538672"/>
              <a:gd name="connsiteX6" fmla="*/ 0 w 3708352"/>
              <a:gd name="connsiteY6" fmla="*/ 146502 h 1538672"/>
              <a:gd name="connsiteX0" fmla="*/ 0 w 3708352"/>
              <a:gd name="connsiteY0" fmla="*/ 146502 h 1538672"/>
              <a:gd name="connsiteX1" fmla="*/ 1080799 w 3708352"/>
              <a:gd name="connsiteY1" fmla="*/ 202693 h 1538672"/>
              <a:gd name="connsiteX2" fmla="*/ 3708352 w 3708352"/>
              <a:gd name="connsiteY2" fmla="*/ 146502 h 1538672"/>
              <a:gd name="connsiteX3" fmla="*/ 3708351 w 3708352"/>
              <a:gd name="connsiteY3" fmla="*/ 1538672 h 1538672"/>
              <a:gd name="connsiteX4" fmla="*/ 0 w 3708352"/>
              <a:gd name="connsiteY4" fmla="*/ 1538672 h 1538672"/>
              <a:gd name="connsiteX5" fmla="*/ 0 w 3708352"/>
              <a:gd name="connsiteY5" fmla="*/ 146502 h 1538672"/>
              <a:gd name="connsiteX0" fmla="*/ 0 w 3718847"/>
              <a:gd name="connsiteY0" fmla="*/ 146502 h 1538672"/>
              <a:gd name="connsiteX1" fmla="*/ 1080799 w 3718847"/>
              <a:gd name="connsiteY1" fmla="*/ 202693 h 1538672"/>
              <a:gd name="connsiteX2" fmla="*/ 3708351 w 3718847"/>
              <a:gd name="connsiteY2" fmla="*/ 1538672 h 1538672"/>
              <a:gd name="connsiteX3" fmla="*/ 0 w 3718847"/>
              <a:gd name="connsiteY3" fmla="*/ 1538672 h 1538672"/>
              <a:gd name="connsiteX4" fmla="*/ 0 w 3718847"/>
              <a:gd name="connsiteY4" fmla="*/ 146502 h 1538672"/>
              <a:gd name="connsiteX0" fmla="*/ 0 w 1407782"/>
              <a:gd name="connsiteY0" fmla="*/ 146502 h 1538672"/>
              <a:gd name="connsiteX1" fmla="*/ 1080799 w 1407782"/>
              <a:gd name="connsiteY1" fmla="*/ 202693 h 1538672"/>
              <a:gd name="connsiteX2" fmla="*/ 1103697 w 1407782"/>
              <a:gd name="connsiteY2" fmla="*/ 1538672 h 1538672"/>
              <a:gd name="connsiteX3" fmla="*/ 0 w 1407782"/>
              <a:gd name="connsiteY3" fmla="*/ 1538672 h 1538672"/>
              <a:gd name="connsiteX4" fmla="*/ 0 w 1407782"/>
              <a:gd name="connsiteY4" fmla="*/ 146502 h 1538672"/>
              <a:gd name="connsiteX0" fmla="*/ 0 w 1364784"/>
              <a:gd name="connsiteY0" fmla="*/ 146502 h 1538672"/>
              <a:gd name="connsiteX1" fmla="*/ 1080799 w 1364784"/>
              <a:gd name="connsiteY1" fmla="*/ 202693 h 1538672"/>
              <a:gd name="connsiteX2" fmla="*/ 1103697 w 1364784"/>
              <a:gd name="connsiteY2" fmla="*/ 1538672 h 1538672"/>
              <a:gd name="connsiteX3" fmla="*/ 0 w 1364784"/>
              <a:gd name="connsiteY3" fmla="*/ 1538672 h 1538672"/>
              <a:gd name="connsiteX4" fmla="*/ 0 w 1364784"/>
              <a:gd name="connsiteY4" fmla="*/ 146502 h 1538672"/>
              <a:gd name="connsiteX0" fmla="*/ 0 w 1109143"/>
              <a:gd name="connsiteY0" fmla="*/ 146502 h 1538672"/>
              <a:gd name="connsiteX1" fmla="*/ 1080799 w 1109143"/>
              <a:gd name="connsiteY1" fmla="*/ 202693 h 1538672"/>
              <a:gd name="connsiteX2" fmla="*/ 1103697 w 1109143"/>
              <a:gd name="connsiteY2" fmla="*/ 1538672 h 1538672"/>
              <a:gd name="connsiteX3" fmla="*/ 0 w 1109143"/>
              <a:gd name="connsiteY3" fmla="*/ 1538672 h 1538672"/>
              <a:gd name="connsiteX4" fmla="*/ 0 w 1109143"/>
              <a:gd name="connsiteY4" fmla="*/ 146502 h 1538672"/>
              <a:gd name="connsiteX0" fmla="*/ 0 w 1092751"/>
              <a:gd name="connsiteY0" fmla="*/ 146502 h 1538672"/>
              <a:gd name="connsiteX1" fmla="*/ 1080799 w 1092751"/>
              <a:gd name="connsiteY1" fmla="*/ 202693 h 1538672"/>
              <a:gd name="connsiteX2" fmla="*/ 1075988 w 1092751"/>
              <a:gd name="connsiteY2" fmla="*/ 1538672 h 1538672"/>
              <a:gd name="connsiteX3" fmla="*/ 0 w 1092751"/>
              <a:gd name="connsiteY3" fmla="*/ 1538672 h 1538672"/>
              <a:gd name="connsiteX4" fmla="*/ 0 w 1092751"/>
              <a:gd name="connsiteY4" fmla="*/ 146502 h 1538672"/>
              <a:gd name="connsiteX0" fmla="*/ 0 w 1082211"/>
              <a:gd name="connsiteY0" fmla="*/ 146502 h 1538672"/>
              <a:gd name="connsiteX1" fmla="*/ 1080799 w 1082211"/>
              <a:gd name="connsiteY1" fmla="*/ 202693 h 1538672"/>
              <a:gd name="connsiteX2" fmla="*/ 1075988 w 1082211"/>
              <a:gd name="connsiteY2" fmla="*/ 1538672 h 1538672"/>
              <a:gd name="connsiteX3" fmla="*/ 0 w 1082211"/>
              <a:gd name="connsiteY3" fmla="*/ 1538672 h 1538672"/>
              <a:gd name="connsiteX4" fmla="*/ 0 w 1082211"/>
              <a:gd name="connsiteY4" fmla="*/ 146502 h 1538672"/>
              <a:gd name="connsiteX0" fmla="*/ 0 w 1080799"/>
              <a:gd name="connsiteY0" fmla="*/ 146502 h 1538672"/>
              <a:gd name="connsiteX1" fmla="*/ 1080799 w 1080799"/>
              <a:gd name="connsiteY1" fmla="*/ 202693 h 1538672"/>
              <a:gd name="connsiteX2" fmla="*/ 1075988 w 1080799"/>
              <a:gd name="connsiteY2" fmla="*/ 1538672 h 1538672"/>
              <a:gd name="connsiteX3" fmla="*/ 0 w 1080799"/>
              <a:gd name="connsiteY3" fmla="*/ 1538672 h 1538672"/>
              <a:gd name="connsiteX4" fmla="*/ 0 w 1080799"/>
              <a:gd name="connsiteY4" fmla="*/ 146502 h 1538672"/>
              <a:gd name="connsiteX0" fmla="*/ 0 w 1080799"/>
              <a:gd name="connsiteY0" fmla="*/ 146502 h 1538672"/>
              <a:gd name="connsiteX1" fmla="*/ 1080799 w 1080799"/>
              <a:gd name="connsiteY1" fmla="*/ 202693 h 1538672"/>
              <a:gd name="connsiteX2" fmla="*/ 1075988 w 1080799"/>
              <a:gd name="connsiteY2" fmla="*/ 1538672 h 1538672"/>
              <a:gd name="connsiteX3" fmla="*/ 0 w 1080799"/>
              <a:gd name="connsiteY3" fmla="*/ 1538672 h 1538672"/>
              <a:gd name="connsiteX4" fmla="*/ 0 w 1080799"/>
              <a:gd name="connsiteY4" fmla="*/ 146502 h 1538672"/>
              <a:gd name="connsiteX0" fmla="*/ 0 w 1080799"/>
              <a:gd name="connsiteY0" fmla="*/ 146502 h 1538672"/>
              <a:gd name="connsiteX1" fmla="*/ 1080799 w 1080799"/>
              <a:gd name="connsiteY1" fmla="*/ 202693 h 1538672"/>
              <a:gd name="connsiteX2" fmla="*/ 1075988 w 1080799"/>
              <a:gd name="connsiteY2" fmla="*/ 1538672 h 1538672"/>
              <a:gd name="connsiteX3" fmla="*/ 0 w 1080799"/>
              <a:gd name="connsiteY3" fmla="*/ 1188929 h 1538672"/>
              <a:gd name="connsiteX4" fmla="*/ 0 w 1080799"/>
              <a:gd name="connsiteY4" fmla="*/ 146502 h 1538672"/>
              <a:gd name="connsiteX0" fmla="*/ 0 w 1080799"/>
              <a:gd name="connsiteY0" fmla="*/ 146502 h 1202918"/>
              <a:gd name="connsiteX1" fmla="*/ 1080799 w 1080799"/>
              <a:gd name="connsiteY1" fmla="*/ 202693 h 1202918"/>
              <a:gd name="connsiteX2" fmla="*/ 1075988 w 1080799"/>
              <a:gd name="connsiteY2" fmla="*/ 1202918 h 1202918"/>
              <a:gd name="connsiteX3" fmla="*/ 0 w 1080799"/>
              <a:gd name="connsiteY3" fmla="*/ 1188929 h 1202918"/>
              <a:gd name="connsiteX4" fmla="*/ 0 w 1080799"/>
              <a:gd name="connsiteY4" fmla="*/ 146502 h 1202918"/>
              <a:gd name="connsiteX0" fmla="*/ 0 w 1075988"/>
              <a:gd name="connsiteY0" fmla="*/ 146502 h 1202918"/>
              <a:gd name="connsiteX1" fmla="*/ 1053090 w 1075988"/>
              <a:gd name="connsiteY1" fmla="*/ 202693 h 1202918"/>
              <a:gd name="connsiteX2" fmla="*/ 1075988 w 1075988"/>
              <a:gd name="connsiteY2" fmla="*/ 1202918 h 1202918"/>
              <a:gd name="connsiteX3" fmla="*/ 0 w 1075988"/>
              <a:gd name="connsiteY3" fmla="*/ 1188929 h 1202918"/>
              <a:gd name="connsiteX4" fmla="*/ 0 w 1075988"/>
              <a:gd name="connsiteY4" fmla="*/ 146502 h 1202918"/>
              <a:gd name="connsiteX0" fmla="*/ 0 w 1053090"/>
              <a:gd name="connsiteY0" fmla="*/ 146502 h 1202918"/>
              <a:gd name="connsiteX1" fmla="*/ 1053090 w 1053090"/>
              <a:gd name="connsiteY1" fmla="*/ 202693 h 1202918"/>
              <a:gd name="connsiteX2" fmla="*/ 1048278 w 1053090"/>
              <a:gd name="connsiteY2" fmla="*/ 1202918 h 1202918"/>
              <a:gd name="connsiteX3" fmla="*/ 0 w 1053090"/>
              <a:gd name="connsiteY3" fmla="*/ 1188929 h 1202918"/>
              <a:gd name="connsiteX4" fmla="*/ 0 w 1053090"/>
              <a:gd name="connsiteY4" fmla="*/ 146502 h 120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3090" h="1202918">
                <a:moveTo>
                  <a:pt x="0" y="146502"/>
                </a:moveTo>
                <a:cubicBezTo>
                  <a:pt x="249406" y="-76161"/>
                  <a:pt x="550097" y="-35133"/>
                  <a:pt x="1053090" y="202693"/>
                </a:cubicBezTo>
                <a:cubicBezTo>
                  <a:pt x="1047693" y="1008300"/>
                  <a:pt x="1048301" y="392685"/>
                  <a:pt x="1048278" y="1202918"/>
                </a:cubicBezTo>
                <a:lnTo>
                  <a:pt x="0" y="1188929"/>
                </a:lnTo>
                <a:lnTo>
                  <a:pt x="0" y="146502"/>
                </a:lnTo>
                <a:close/>
              </a:path>
            </a:pathLst>
          </a:custGeom>
          <a:solidFill>
            <a:srgbClr val="BFCEE9"/>
          </a:solidFill>
          <a:ln>
            <a:solidFill>
              <a:srgbClr val="BDC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2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001" y="421998"/>
            <a:ext cx="939848" cy="98885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Ondulado duplo 15"/>
          <p:cNvSpPr/>
          <p:nvPr/>
        </p:nvSpPr>
        <p:spPr>
          <a:xfrm>
            <a:off x="7416704" y="5712596"/>
            <a:ext cx="3708352" cy="1165204"/>
          </a:xfrm>
          <a:custGeom>
            <a:avLst/>
            <a:gdLst>
              <a:gd name="connsiteX0" fmla="*/ 0 w 3708352"/>
              <a:gd name="connsiteY0" fmla="*/ 139411 h 2230581"/>
              <a:gd name="connsiteX1" fmla="*/ 1854176 w 3708352"/>
              <a:gd name="connsiteY1" fmla="*/ 139411 h 2230581"/>
              <a:gd name="connsiteX2" fmla="*/ 3708352 w 3708352"/>
              <a:gd name="connsiteY2" fmla="*/ 139411 h 2230581"/>
              <a:gd name="connsiteX3" fmla="*/ 3708352 w 3708352"/>
              <a:gd name="connsiteY3" fmla="*/ 2091170 h 2230581"/>
              <a:gd name="connsiteX4" fmla="*/ 1854176 w 3708352"/>
              <a:gd name="connsiteY4" fmla="*/ 2091170 h 2230581"/>
              <a:gd name="connsiteX5" fmla="*/ 0 w 3708352"/>
              <a:gd name="connsiteY5" fmla="*/ 2091170 h 2230581"/>
              <a:gd name="connsiteX6" fmla="*/ 0 w 3708352"/>
              <a:gd name="connsiteY6" fmla="*/ 139411 h 2230581"/>
              <a:gd name="connsiteX0" fmla="*/ 0 w 3708352"/>
              <a:gd name="connsiteY0" fmla="*/ 134149 h 2329877"/>
              <a:gd name="connsiteX1" fmla="*/ 1854176 w 3708352"/>
              <a:gd name="connsiteY1" fmla="*/ 134149 h 2329877"/>
              <a:gd name="connsiteX2" fmla="*/ 3708352 w 3708352"/>
              <a:gd name="connsiteY2" fmla="*/ 134149 h 2329877"/>
              <a:gd name="connsiteX3" fmla="*/ 3708352 w 3708352"/>
              <a:gd name="connsiteY3" fmla="*/ 2085908 h 2329877"/>
              <a:gd name="connsiteX4" fmla="*/ 0 w 3708352"/>
              <a:gd name="connsiteY4" fmla="*/ 2085908 h 2329877"/>
              <a:gd name="connsiteX5" fmla="*/ 0 w 3708352"/>
              <a:gd name="connsiteY5" fmla="*/ 134149 h 2329877"/>
              <a:gd name="connsiteX0" fmla="*/ 0 w 3708352"/>
              <a:gd name="connsiteY0" fmla="*/ 134149 h 2231969"/>
              <a:gd name="connsiteX1" fmla="*/ 1854176 w 3708352"/>
              <a:gd name="connsiteY1" fmla="*/ 134149 h 2231969"/>
              <a:gd name="connsiteX2" fmla="*/ 3708352 w 3708352"/>
              <a:gd name="connsiteY2" fmla="*/ 134149 h 2231969"/>
              <a:gd name="connsiteX3" fmla="*/ 3708352 w 3708352"/>
              <a:gd name="connsiteY3" fmla="*/ 2085908 h 2231969"/>
              <a:gd name="connsiteX4" fmla="*/ 0 w 3708352"/>
              <a:gd name="connsiteY4" fmla="*/ 2085908 h 2231969"/>
              <a:gd name="connsiteX5" fmla="*/ 0 w 3708352"/>
              <a:gd name="connsiteY5" fmla="*/ 134149 h 2231969"/>
              <a:gd name="connsiteX0" fmla="*/ 0 w 3708352"/>
              <a:gd name="connsiteY0" fmla="*/ 134149 h 2090886"/>
              <a:gd name="connsiteX1" fmla="*/ 1854176 w 3708352"/>
              <a:gd name="connsiteY1" fmla="*/ 134149 h 2090886"/>
              <a:gd name="connsiteX2" fmla="*/ 3708352 w 3708352"/>
              <a:gd name="connsiteY2" fmla="*/ 134149 h 2090886"/>
              <a:gd name="connsiteX3" fmla="*/ 3708352 w 3708352"/>
              <a:gd name="connsiteY3" fmla="*/ 2085908 h 2090886"/>
              <a:gd name="connsiteX4" fmla="*/ 0 w 3708352"/>
              <a:gd name="connsiteY4" fmla="*/ 2085908 h 2090886"/>
              <a:gd name="connsiteX5" fmla="*/ 0 w 3708352"/>
              <a:gd name="connsiteY5" fmla="*/ 134149 h 2090886"/>
              <a:gd name="connsiteX0" fmla="*/ 0 w 3708352"/>
              <a:gd name="connsiteY0" fmla="*/ 134149 h 2085966"/>
              <a:gd name="connsiteX1" fmla="*/ 1854176 w 3708352"/>
              <a:gd name="connsiteY1" fmla="*/ 134149 h 2085966"/>
              <a:gd name="connsiteX2" fmla="*/ 3708352 w 3708352"/>
              <a:gd name="connsiteY2" fmla="*/ 134149 h 2085966"/>
              <a:gd name="connsiteX3" fmla="*/ 3708352 w 3708352"/>
              <a:gd name="connsiteY3" fmla="*/ 2085908 h 2085966"/>
              <a:gd name="connsiteX4" fmla="*/ 0 w 3708352"/>
              <a:gd name="connsiteY4" fmla="*/ 1526319 h 2085966"/>
              <a:gd name="connsiteX5" fmla="*/ 0 w 3708352"/>
              <a:gd name="connsiteY5" fmla="*/ 134149 h 2085966"/>
              <a:gd name="connsiteX0" fmla="*/ 0 w 3722206"/>
              <a:gd name="connsiteY0" fmla="*/ 134149 h 1526319"/>
              <a:gd name="connsiteX1" fmla="*/ 1854176 w 3722206"/>
              <a:gd name="connsiteY1" fmla="*/ 134149 h 1526319"/>
              <a:gd name="connsiteX2" fmla="*/ 3708352 w 3722206"/>
              <a:gd name="connsiteY2" fmla="*/ 134149 h 1526319"/>
              <a:gd name="connsiteX3" fmla="*/ 3722206 w 3722206"/>
              <a:gd name="connsiteY3" fmla="*/ 1484349 h 1526319"/>
              <a:gd name="connsiteX4" fmla="*/ 0 w 3722206"/>
              <a:gd name="connsiteY4" fmla="*/ 1526319 h 1526319"/>
              <a:gd name="connsiteX5" fmla="*/ 0 w 3722206"/>
              <a:gd name="connsiteY5" fmla="*/ 134149 h 1526319"/>
              <a:gd name="connsiteX0" fmla="*/ 0 w 3708352"/>
              <a:gd name="connsiteY0" fmla="*/ 134149 h 1526319"/>
              <a:gd name="connsiteX1" fmla="*/ 1854176 w 3708352"/>
              <a:gd name="connsiteY1" fmla="*/ 134149 h 1526319"/>
              <a:gd name="connsiteX2" fmla="*/ 3708352 w 3708352"/>
              <a:gd name="connsiteY2" fmla="*/ 134149 h 1526319"/>
              <a:gd name="connsiteX3" fmla="*/ 3708351 w 3708352"/>
              <a:gd name="connsiteY3" fmla="*/ 1526319 h 1526319"/>
              <a:gd name="connsiteX4" fmla="*/ 0 w 3708352"/>
              <a:gd name="connsiteY4" fmla="*/ 1526319 h 1526319"/>
              <a:gd name="connsiteX5" fmla="*/ 0 w 3708352"/>
              <a:gd name="connsiteY5" fmla="*/ 134149 h 1526319"/>
              <a:gd name="connsiteX0" fmla="*/ 0 w 3708352"/>
              <a:gd name="connsiteY0" fmla="*/ 134149 h 1526319"/>
              <a:gd name="connsiteX1" fmla="*/ 1854176 w 3708352"/>
              <a:gd name="connsiteY1" fmla="*/ 134149 h 1526319"/>
              <a:gd name="connsiteX2" fmla="*/ 3708352 w 3708352"/>
              <a:gd name="connsiteY2" fmla="*/ 134149 h 1526319"/>
              <a:gd name="connsiteX3" fmla="*/ 3708351 w 3708352"/>
              <a:gd name="connsiteY3" fmla="*/ 1526319 h 1526319"/>
              <a:gd name="connsiteX4" fmla="*/ 0 w 3708352"/>
              <a:gd name="connsiteY4" fmla="*/ 1176575 h 1526319"/>
              <a:gd name="connsiteX5" fmla="*/ 0 w 3708352"/>
              <a:gd name="connsiteY5" fmla="*/ 134149 h 1526319"/>
              <a:gd name="connsiteX0" fmla="*/ 0 w 3708352"/>
              <a:gd name="connsiteY0" fmla="*/ 134149 h 1176575"/>
              <a:gd name="connsiteX1" fmla="*/ 1854176 w 3708352"/>
              <a:gd name="connsiteY1" fmla="*/ 134149 h 1176575"/>
              <a:gd name="connsiteX2" fmla="*/ 3708352 w 3708352"/>
              <a:gd name="connsiteY2" fmla="*/ 134149 h 1176575"/>
              <a:gd name="connsiteX3" fmla="*/ 3708351 w 3708352"/>
              <a:gd name="connsiteY3" fmla="*/ 1176575 h 1176575"/>
              <a:gd name="connsiteX4" fmla="*/ 0 w 3708352"/>
              <a:gd name="connsiteY4" fmla="*/ 1176575 h 1176575"/>
              <a:gd name="connsiteX5" fmla="*/ 0 w 3708352"/>
              <a:gd name="connsiteY5" fmla="*/ 134149 h 117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8352" h="1176575">
                <a:moveTo>
                  <a:pt x="0" y="134149"/>
                </a:moveTo>
                <a:cubicBezTo>
                  <a:pt x="618059" y="-330555"/>
                  <a:pt x="1236117" y="598854"/>
                  <a:pt x="1854176" y="134149"/>
                </a:cubicBezTo>
                <a:cubicBezTo>
                  <a:pt x="2472235" y="-330555"/>
                  <a:pt x="3090293" y="598854"/>
                  <a:pt x="3708352" y="134149"/>
                </a:cubicBezTo>
                <a:cubicBezTo>
                  <a:pt x="3708352" y="598206"/>
                  <a:pt x="3708351" y="712518"/>
                  <a:pt x="3708351" y="1176575"/>
                </a:cubicBezTo>
                <a:lnTo>
                  <a:pt x="0" y="1176575"/>
                </a:lnTo>
                <a:lnTo>
                  <a:pt x="0" y="134149"/>
                </a:lnTo>
                <a:close/>
              </a:path>
            </a:pathLst>
          </a:custGeom>
          <a:solidFill>
            <a:srgbClr val="BFCEE9"/>
          </a:solidFill>
          <a:ln>
            <a:solidFill>
              <a:srgbClr val="BDC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Ondulado duplo 15"/>
          <p:cNvSpPr/>
          <p:nvPr/>
        </p:nvSpPr>
        <p:spPr>
          <a:xfrm>
            <a:off x="3708352" y="5704585"/>
            <a:ext cx="3708352" cy="1165204"/>
          </a:xfrm>
          <a:custGeom>
            <a:avLst/>
            <a:gdLst>
              <a:gd name="connsiteX0" fmla="*/ 0 w 3708352"/>
              <a:gd name="connsiteY0" fmla="*/ 139411 h 2230581"/>
              <a:gd name="connsiteX1" fmla="*/ 1854176 w 3708352"/>
              <a:gd name="connsiteY1" fmla="*/ 139411 h 2230581"/>
              <a:gd name="connsiteX2" fmla="*/ 3708352 w 3708352"/>
              <a:gd name="connsiteY2" fmla="*/ 139411 h 2230581"/>
              <a:gd name="connsiteX3" fmla="*/ 3708352 w 3708352"/>
              <a:gd name="connsiteY3" fmla="*/ 2091170 h 2230581"/>
              <a:gd name="connsiteX4" fmla="*/ 1854176 w 3708352"/>
              <a:gd name="connsiteY4" fmla="*/ 2091170 h 2230581"/>
              <a:gd name="connsiteX5" fmla="*/ 0 w 3708352"/>
              <a:gd name="connsiteY5" fmla="*/ 2091170 h 2230581"/>
              <a:gd name="connsiteX6" fmla="*/ 0 w 3708352"/>
              <a:gd name="connsiteY6" fmla="*/ 139411 h 2230581"/>
              <a:gd name="connsiteX0" fmla="*/ 0 w 3708352"/>
              <a:gd name="connsiteY0" fmla="*/ 134149 h 2329877"/>
              <a:gd name="connsiteX1" fmla="*/ 1854176 w 3708352"/>
              <a:gd name="connsiteY1" fmla="*/ 134149 h 2329877"/>
              <a:gd name="connsiteX2" fmla="*/ 3708352 w 3708352"/>
              <a:gd name="connsiteY2" fmla="*/ 134149 h 2329877"/>
              <a:gd name="connsiteX3" fmla="*/ 3708352 w 3708352"/>
              <a:gd name="connsiteY3" fmla="*/ 2085908 h 2329877"/>
              <a:gd name="connsiteX4" fmla="*/ 0 w 3708352"/>
              <a:gd name="connsiteY4" fmla="*/ 2085908 h 2329877"/>
              <a:gd name="connsiteX5" fmla="*/ 0 w 3708352"/>
              <a:gd name="connsiteY5" fmla="*/ 134149 h 2329877"/>
              <a:gd name="connsiteX0" fmla="*/ 0 w 3708352"/>
              <a:gd name="connsiteY0" fmla="*/ 134149 h 2231969"/>
              <a:gd name="connsiteX1" fmla="*/ 1854176 w 3708352"/>
              <a:gd name="connsiteY1" fmla="*/ 134149 h 2231969"/>
              <a:gd name="connsiteX2" fmla="*/ 3708352 w 3708352"/>
              <a:gd name="connsiteY2" fmla="*/ 134149 h 2231969"/>
              <a:gd name="connsiteX3" fmla="*/ 3708352 w 3708352"/>
              <a:gd name="connsiteY3" fmla="*/ 2085908 h 2231969"/>
              <a:gd name="connsiteX4" fmla="*/ 0 w 3708352"/>
              <a:gd name="connsiteY4" fmla="*/ 2085908 h 2231969"/>
              <a:gd name="connsiteX5" fmla="*/ 0 w 3708352"/>
              <a:gd name="connsiteY5" fmla="*/ 134149 h 2231969"/>
              <a:gd name="connsiteX0" fmla="*/ 0 w 3708352"/>
              <a:gd name="connsiteY0" fmla="*/ 134149 h 2090886"/>
              <a:gd name="connsiteX1" fmla="*/ 1854176 w 3708352"/>
              <a:gd name="connsiteY1" fmla="*/ 134149 h 2090886"/>
              <a:gd name="connsiteX2" fmla="*/ 3708352 w 3708352"/>
              <a:gd name="connsiteY2" fmla="*/ 134149 h 2090886"/>
              <a:gd name="connsiteX3" fmla="*/ 3708352 w 3708352"/>
              <a:gd name="connsiteY3" fmla="*/ 2085908 h 2090886"/>
              <a:gd name="connsiteX4" fmla="*/ 0 w 3708352"/>
              <a:gd name="connsiteY4" fmla="*/ 2085908 h 2090886"/>
              <a:gd name="connsiteX5" fmla="*/ 0 w 3708352"/>
              <a:gd name="connsiteY5" fmla="*/ 134149 h 2090886"/>
              <a:gd name="connsiteX0" fmla="*/ 0 w 3708352"/>
              <a:gd name="connsiteY0" fmla="*/ 134149 h 2085966"/>
              <a:gd name="connsiteX1" fmla="*/ 1854176 w 3708352"/>
              <a:gd name="connsiteY1" fmla="*/ 134149 h 2085966"/>
              <a:gd name="connsiteX2" fmla="*/ 3708352 w 3708352"/>
              <a:gd name="connsiteY2" fmla="*/ 134149 h 2085966"/>
              <a:gd name="connsiteX3" fmla="*/ 3708352 w 3708352"/>
              <a:gd name="connsiteY3" fmla="*/ 2085908 h 2085966"/>
              <a:gd name="connsiteX4" fmla="*/ 0 w 3708352"/>
              <a:gd name="connsiteY4" fmla="*/ 1526319 h 2085966"/>
              <a:gd name="connsiteX5" fmla="*/ 0 w 3708352"/>
              <a:gd name="connsiteY5" fmla="*/ 134149 h 2085966"/>
              <a:gd name="connsiteX0" fmla="*/ 0 w 3722206"/>
              <a:gd name="connsiteY0" fmla="*/ 134149 h 1526319"/>
              <a:gd name="connsiteX1" fmla="*/ 1854176 w 3722206"/>
              <a:gd name="connsiteY1" fmla="*/ 134149 h 1526319"/>
              <a:gd name="connsiteX2" fmla="*/ 3708352 w 3722206"/>
              <a:gd name="connsiteY2" fmla="*/ 134149 h 1526319"/>
              <a:gd name="connsiteX3" fmla="*/ 3722206 w 3722206"/>
              <a:gd name="connsiteY3" fmla="*/ 1484349 h 1526319"/>
              <a:gd name="connsiteX4" fmla="*/ 0 w 3722206"/>
              <a:gd name="connsiteY4" fmla="*/ 1526319 h 1526319"/>
              <a:gd name="connsiteX5" fmla="*/ 0 w 3722206"/>
              <a:gd name="connsiteY5" fmla="*/ 134149 h 1526319"/>
              <a:gd name="connsiteX0" fmla="*/ 0 w 3708352"/>
              <a:gd name="connsiteY0" fmla="*/ 134149 h 1526319"/>
              <a:gd name="connsiteX1" fmla="*/ 1854176 w 3708352"/>
              <a:gd name="connsiteY1" fmla="*/ 134149 h 1526319"/>
              <a:gd name="connsiteX2" fmla="*/ 3708352 w 3708352"/>
              <a:gd name="connsiteY2" fmla="*/ 134149 h 1526319"/>
              <a:gd name="connsiteX3" fmla="*/ 3708351 w 3708352"/>
              <a:gd name="connsiteY3" fmla="*/ 1526319 h 1526319"/>
              <a:gd name="connsiteX4" fmla="*/ 0 w 3708352"/>
              <a:gd name="connsiteY4" fmla="*/ 1526319 h 1526319"/>
              <a:gd name="connsiteX5" fmla="*/ 0 w 3708352"/>
              <a:gd name="connsiteY5" fmla="*/ 134149 h 1526319"/>
              <a:gd name="connsiteX0" fmla="*/ 0 w 3708352"/>
              <a:gd name="connsiteY0" fmla="*/ 134149 h 1526319"/>
              <a:gd name="connsiteX1" fmla="*/ 1854176 w 3708352"/>
              <a:gd name="connsiteY1" fmla="*/ 134149 h 1526319"/>
              <a:gd name="connsiteX2" fmla="*/ 3708352 w 3708352"/>
              <a:gd name="connsiteY2" fmla="*/ 134149 h 1526319"/>
              <a:gd name="connsiteX3" fmla="*/ 3708351 w 3708352"/>
              <a:gd name="connsiteY3" fmla="*/ 1526319 h 1526319"/>
              <a:gd name="connsiteX4" fmla="*/ 0 w 3708352"/>
              <a:gd name="connsiteY4" fmla="*/ 1176575 h 1526319"/>
              <a:gd name="connsiteX5" fmla="*/ 0 w 3708352"/>
              <a:gd name="connsiteY5" fmla="*/ 134149 h 1526319"/>
              <a:gd name="connsiteX0" fmla="*/ 0 w 3708352"/>
              <a:gd name="connsiteY0" fmla="*/ 134149 h 1176575"/>
              <a:gd name="connsiteX1" fmla="*/ 1854176 w 3708352"/>
              <a:gd name="connsiteY1" fmla="*/ 134149 h 1176575"/>
              <a:gd name="connsiteX2" fmla="*/ 3708352 w 3708352"/>
              <a:gd name="connsiteY2" fmla="*/ 134149 h 1176575"/>
              <a:gd name="connsiteX3" fmla="*/ 3708351 w 3708352"/>
              <a:gd name="connsiteY3" fmla="*/ 1176575 h 1176575"/>
              <a:gd name="connsiteX4" fmla="*/ 0 w 3708352"/>
              <a:gd name="connsiteY4" fmla="*/ 1176575 h 1176575"/>
              <a:gd name="connsiteX5" fmla="*/ 0 w 3708352"/>
              <a:gd name="connsiteY5" fmla="*/ 134149 h 117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8352" h="1176575">
                <a:moveTo>
                  <a:pt x="0" y="134149"/>
                </a:moveTo>
                <a:cubicBezTo>
                  <a:pt x="618059" y="-330555"/>
                  <a:pt x="1236117" y="598854"/>
                  <a:pt x="1854176" y="134149"/>
                </a:cubicBezTo>
                <a:cubicBezTo>
                  <a:pt x="2472235" y="-330555"/>
                  <a:pt x="3090293" y="598854"/>
                  <a:pt x="3708352" y="134149"/>
                </a:cubicBezTo>
                <a:cubicBezTo>
                  <a:pt x="3708352" y="598206"/>
                  <a:pt x="3708351" y="712518"/>
                  <a:pt x="3708351" y="1176575"/>
                </a:cubicBezTo>
                <a:lnTo>
                  <a:pt x="0" y="1176575"/>
                </a:lnTo>
                <a:lnTo>
                  <a:pt x="0" y="134149"/>
                </a:lnTo>
                <a:close/>
              </a:path>
            </a:pathLst>
          </a:custGeom>
          <a:solidFill>
            <a:srgbClr val="BFCEE9"/>
          </a:solidFill>
          <a:ln>
            <a:solidFill>
              <a:srgbClr val="BDC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tângulo 23"/>
          <p:cNvSpPr/>
          <p:nvPr/>
        </p:nvSpPr>
        <p:spPr>
          <a:xfrm>
            <a:off x="4308764" y="0"/>
            <a:ext cx="7883236" cy="6877800"/>
          </a:xfrm>
          <a:prstGeom prst="rect">
            <a:avLst/>
          </a:prstGeom>
          <a:solidFill>
            <a:srgbClr val="011C49"/>
          </a:solidFill>
          <a:ln>
            <a:solidFill>
              <a:srgbClr val="001C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Ondulado duplo 15"/>
          <p:cNvSpPr/>
          <p:nvPr/>
        </p:nvSpPr>
        <p:spPr>
          <a:xfrm>
            <a:off x="0" y="5704585"/>
            <a:ext cx="3708352" cy="1165204"/>
          </a:xfrm>
          <a:custGeom>
            <a:avLst/>
            <a:gdLst>
              <a:gd name="connsiteX0" fmla="*/ 0 w 3708352"/>
              <a:gd name="connsiteY0" fmla="*/ 139411 h 2230581"/>
              <a:gd name="connsiteX1" fmla="*/ 1854176 w 3708352"/>
              <a:gd name="connsiteY1" fmla="*/ 139411 h 2230581"/>
              <a:gd name="connsiteX2" fmla="*/ 3708352 w 3708352"/>
              <a:gd name="connsiteY2" fmla="*/ 139411 h 2230581"/>
              <a:gd name="connsiteX3" fmla="*/ 3708352 w 3708352"/>
              <a:gd name="connsiteY3" fmla="*/ 2091170 h 2230581"/>
              <a:gd name="connsiteX4" fmla="*/ 1854176 w 3708352"/>
              <a:gd name="connsiteY4" fmla="*/ 2091170 h 2230581"/>
              <a:gd name="connsiteX5" fmla="*/ 0 w 3708352"/>
              <a:gd name="connsiteY5" fmla="*/ 2091170 h 2230581"/>
              <a:gd name="connsiteX6" fmla="*/ 0 w 3708352"/>
              <a:gd name="connsiteY6" fmla="*/ 139411 h 2230581"/>
              <a:gd name="connsiteX0" fmla="*/ 0 w 3708352"/>
              <a:gd name="connsiteY0" fmla="*/ 134149 h 2329877"/>
              <a:gd name="connsiteX1" fmla="*/ 1854176 w 3708352"/>
              <a:gd name="connsiteY1" fmla="*/ 134149 h 2329877"/>
              <a:gd name="connsiteX2" fmla="*/ 3708352 w 3708352"/>
              <a:gd name="connsiteY2" fmla="*/ 134149 h 2329877"/>
              <a:gd name="connsiteX3" fmla="*/ 3708352 w 3708352"/>
              <a:gd name="connsiteY3" fmla="*/ 2085908 h 2329877"/>
              <a:gd name="connsiteX4" fmla="*/ 0 w 3708352"/>
              <a:gd name="connsiteY4" fmla="*/ 2085908 h 2329877"/>
              <a:gd name="connsiteX5" fmla="*/ 0 w 3708352"/>
              <a:gd name="connsiteY5" fmla="*/ 134149 h 2329877"/>
              <a:gd name="connsiteX0" fmla="*/ 0 w 3708352"/>
              <a:gd name="connsiteY0" fmla="*/ 134149 h 2231969"/>
              <a:gd name="connsiteX1" fmla="*/ 1854176 w 3708352"/>
              <a:gd name="connsiteY1" fmla="*/ 134149 h 2231969"/>
              <a:gd name="connsiteX2" fmla="*/ 3708352 w 3708352"/>
              <a:gd name="connsiteY2" fmla="*/ 134149 h 2231969"/>
              <a:gd name="connsiteX3" fmla="*/ 3708352 w 3708352"/>
              <a:gd name="connsiteY3" fmla="*/ 2085908 h 2231969"/>
              <a:gd name="connsiteX4" fmla="*/ 0 w 3708352"/>
              <a:gd name="connsiteY4" fmla="*/ 2085908 h 2231969"/>
              <a:gd name="connsiteX5" fmla="*/ 0 w 3708352"/>
              <a:gd name="connsiteY5" fmla="*/ 134149 h 2231969"/>
              <a:gd name="connsiteX0" fmla="*/ 0 w 3708352"/>
              <a:gd name="connsiteY0" fmla="*/ 134149 h 2090886"/>
              <a:gd name="connsiteX1" fmla="*/ 1854176 w 3708352"/>
              <a:gd name="connsiteY1" fmla="*/ 134149 h 2090886"/>
              <a:gd name="connsiteX2" fmla="*/ 3708352 w 3708352"/>
              <a:gd name="connsiteY2" fmla="*/ 134149 h 2090886"/>
              <a:gd name="connsiteX3" fmla="*/ 3708352 w 3708352"/>
              <a:gd name="connsiteY3" fmla="*/ 2085908 h 2090886"/>
              <a:gd name="connsiteX4" fmla="*/ 0 w 3708352"/>
              <a:gd name="connsiteY4" fmla="*/ 2085908 h 2090886"/>
              <a:gd name="connsiteX5" fmla="*/ 0 w 3708352"/>
              <a:gd name="connsiteY5" fmla="*/ 134149 h 2090886"/>
              <a:gd name="connsiteX0" fmla="*/ 0 w 3708352"/>
              <a:gd name="connsiteY0" fmla="*/ 134149 h 2085966"/>
              <a:gd name="connsiteX1" fmla="*/ 1854176 w 3708352"/>
              <a:gd name="connsiteY1" fmla="*/ 134149 h 2085966"/>
              <a:gd name="connsiteX2" fmla="*/ 3708352 w 3708352"/>
              <a:gd name="connsiteY2" fmla="*/ 134149 h 2085966"/>
              <a:gd name="connsiteX3" fmla="*/ 3708352 w 3708352"/>
              <a:gd name="connsiteY3" fmla="*/ 2085908 h 2085966"/>
              <a:gd name="connsiteX4" fmla="*/ 0 w 3708352"/>
              <a:gd name="connsiteY4" fmla="*/ 1526319 h 2085966"/>
              <a:gd name="connsiteX5" fmla="*/ 0 w 3708352"/>
              <a:gd name="connsiteY5" fmla="*/ 134149 h 2085966"/>
              <a:gd name="connsiteX0" fmla="*/ 0 w 3722206"/>
              <a:gd name="connsiteY0" fmla="*/ 134149 h 1526319"/>
              <a:gd name="connsiteX1" fmla="*/ 1854176 w 3722206"/>
              <a:gd name="connsiteY1" fmla="*/ 134149 h 1526319"/>
              <a:gd name="connsiteX2" fmla="*/ 3708352 w 3722206"/>
              <a:gd name="connsiteY2" fmla="*/ 134149 h 1526319"/>
              <a:gd name="connsiteX3" fmla="*/ 3722206 w 3722206"/>
              <a:gd name="connsiteY3" fmla="*/ 1484349 h 1526319"/>
              <a:gd name="connsiteX4" fmla="*/ 0 w 3722206"/>
              <a:gd name="connsiteY4" fmla="*/ 1526319 h 1526319"/>
              <a:gd name="connsiteX5" fmla="*/ 0 w 3722206"/>
              <a:gd name="connsiteY5" fmla="*/ 134149 h 1526319"/>
              <a:gd name="connsiteX0" fmla="*/ 0 w 3708352"/>
              <a:gd name="connsiteY0" fmla="*/ 134149 h 1526319"/>
              <a:gd name="connsiteX1" fmla="*/ 1854176 w 3708352"/>
              <a:gd name="connsiteY1" fmla="*/ 134149 h 1526319"/>
              <a:gd name="connsiteX2" fmla="*/ 3708352 w 3708352"/>
              <a:gd name="connsiteY2" fmla="*/ 134149 h 1526319"/>
              <a:gd name="connsiteX3" fmla="*/ 3708351 w 3708352"/>
              <a:gd name="connsiteY3" fmla="*/ 1526319 h 1526319"/>
              <a:gd name="connsiteX4" fmla="*/ 0 w 3708352"/>
              <a:gd name="connsiteY4" fmla="*/ 1526319 h 1526319"/>
              <a:gd name="connsiteX5" fmla="*/ 0 w 3708352"/>
              <a:gd name="connsiteY5" fmla="*/ 134149 h 1526319"/>
              <a:gd name="connsiteX0" fmla="*/ 0 w 3708352"/>
              <a:gd name="connsiteY0" fmla="*/ 134149 h 1526319"/>
              <a:gd name="connsiteX1" fmla="*/ 1854176 w 3708352"/>
              <a:gd name="connsiteY1" fmla="*/ 134149 h 1526319"/>
              <a:gd name="connsiteX2" fmla="*/ 3708352 w 3708352"/>
              <a:gd name="connsiteY2" fmla="*/ 134149 h 1526319"/>
              <a:gd name="connsiteX3" fmla="*/ 3708351 w 3708352"/>
              <a:gd name="connsiteY3" fmla="*/ 1526319 h 1526319"/>
              <a:gd name="connsiteX4" fmla="*/ 0 w 3708352"/>
              <a:gd name="connsiteY4" fmla="*/ 1176575 h 1526319"/>
              <a:gd name="connsiteX5" fmla="*/ 0 w 3708352"/>
              <a:gd name="connsiteY5" fmla="*/ 134149 h 1526319"/>
              <a:gd name="connsiteX0" fmla="*/ 0 w 3708352"/>
              <a:gd name="connsiteY0" fmla="*/ 134149 h 1176575"/>
              <a:gd name="connsiteX1" fmla="*/ 1854176 w 3708352"/>
              <a:gd name="connsiteY1" fmla="*/ 134149 h 1176575"/>
              <a:gd name="connsiteX2" fmla="*/ 3708352 w 3708352"/>
              <a:gd name="connsiteY2" fmla="*/ 134149 h 1176575"/>
              <a:gd name="connsiteX3" fmla="*/ 3708351 w 3708352"/>
              <a:gd name="connsiteY3" fmla="*/ 1176575 h 1176575"/>
              <a:gd name="connsiteX4" fmla="*/ 0 w 3708352"/>
              <a:gd name="connsiteY4" fmla="*/ 1176575 h 1176575"/>
              <a:gd name="connsiteX5" fmla="*/ 0 w 3708352"/>
              <a:gd name="connsiteY5" fmla="*/ 134149 h 117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8352" h="1176575">
                <a:moveTo>
                  <a:pt x="0" y="134149"/>
                </a:moveTo>
                <a:cubicBezTo>
                  <a:pt x="618059" y="-330555"/>
                  <a:pt x="1236117" y="598854"/>
                  <a:pt x="1854176" y="134149"/>
                </a:cubicBezTo>
                <a:cubicBezTo>
                  <a:pt x="2472235" y="-330555"/>
                  <a:pt x="3090293" y="598854"/>
                  <a:pt x="3708352" y="134149"/>
                </a:cubicBezTo>
                <a:cubicBezTo>
                  <a:pt x="3708352" y="598206"/>
                  <a:pt x="3708351" y="712518"/>
                  <a:pt x="3708351" y="1176575"/>
                </a:cubicBezTo>
                <a:lnTo>
                  <a:pt x="0" y="1176575"/>
                </a:lnTo>
                <a:lnTo>
                  <a:pt x="0" y="134149"/>
                </a:lnTo>
                <a:close/>
              </a:path>
            </a:pathLst>
          </a:custGeom>
          <a:solidFill>
            <a:srgbClr val="BFCEE9"/>
          </a:solidFill>
          <a:ln>
            <a:solidFill>
              <a:srgbClr val="BDC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75577" y="50398"/>
            <a:ext cx="6497554" cy="2387600"/>
          </a:xfrm>
        </p:spPr>
        <p:txBody>
          <a:bodyPr>
            <a:normAutofit/>
          </a:bodyPr>
          <a:lstStyle/>
          <a:p>
            <a:pPr algn="l"/>
            <a:r>
              <a:rPr lang="pt-PT" sz="6600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Recursos Hídricos</a:t>
            </a:r>
            <a:endParaRPr lang="pt-PT" sz="6600" b="1" dirty="0">
              <a:solidFill>
                <a:schemeClr val="bg1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889836" y="3858593"/>
            <a:ext cx="5883660" cy="1655762"/>
          </a:xfrm>
        </p:spPr>
        <p:txBody>
          <a:bodyPr/>
          <a:lstStyle/>
          <a:p>
            <a:pPr algn="l"/>
            <a:r>
              <a:rPr lang="pt-PT" dirty="0" smtClean="0">
                <a:solidFill>
                  <a:srgbClr val="BFCEE9"/>
                </a:solidFill>
              </a:rPr>
              <a:t>Ciências da Natureza</a:t>
            </a:r>
          </a:p>
          <a:p>
            <a:pPr algn="l"/>
            <a:r>
              <a:rPr lang="pt-PT" dirty="0" smtClean="0">
                <a:solidFill>
                  <a:srgbClr val="BFCEE9"/>
                </a:solidFill>
              </a:rPr>
              <a:t>8º ano</a:t>
            </a:r>
            <a:endParaRPr lang="pt-PT" dirty="0">
              <a:solidFill>
                <a:srgbClr val="BFCEE9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5" y="5113839"/>
            <a:ext cx="3316192" cy="1197514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1411922" y="636844"/>
            <a:ext cx="293264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600" dirty="0" smtClean="0"/>
              <a:t> </a:t>
            </a:r>
            <a:endParaRPr lang="pt-PT" sz="3600" dirty="0"/>
          </a:p>
          <a:p>
            <a:pPr algn="ctr"/>
            <a:r>
              <a:rPr lang="pt-PT" sz="4400" b="1" dirty="0" smtClean="0"/>
              <a:t>A Água </a:t>
            </a:r>
            <a:r>
              <a:rPr lang="pt-PT" sz="4000" b="1" dirty="0"/>
              <a:t>na</a:t>
            </a:r>
            <a:r>
              <a:rPr lang="pt-PT" sz="4400" b="1" dirty="0"/>
              <a:t> Escola Portuguesa</a:t>
            </a:r>
          </a:p>
        </p:txBody>
      </p:sp>
      <p:sp>
        <p:nvSpPr>
          <p:cNvPr id="25" name="Oval 24"/>
          <p:cNvSpPr/>
          <p:nvPr/>
        </p:nvSpPr>
        <p:spPr>
          <a:xfrm>
            <a:off x="9836727" y="2447037"/>
            <a:ext cx="1662546" cy="1648691"/>
          </a:xfrm>
          <a:prstGeom prst="ellipse">
            <a:avLst/>
          </a:prstGeom>
          <a:solidFill>
            <a:srgbClr val="77A7CB"/>
          </a:solidFill>
          <a:ln>
            <a:solidFill>
              <a:srgbClr val="77A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Incluir imagem simples sobre tema</a:t>
            </a: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7" y="1458233"/>
            <a:ext cx="1263165" cy="1263165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12223"/>
          <a:stretch/>
        </p:blipFill>
        <p:spPr>
          <a:xfrm>
            <a:off x="903753" y="328441"/>
            <a:ext cx="190218" cy="240710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" r="12223"/>
          <a:stretch/>
        </p:blipFill>
        <p:spPr>
          <a:xfrm>
            <a:off x="911708" y="13210"/>
            <a:ext cx="190218" cy="24071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5415" y="2244205"/>
            <a:ext cx="3954968" cy="2776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399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Consumo na indústria</a:t>
            </a:r>
            <a:endParaRPr lang="pt-PT" dirty="0">
              <a:solidFill>
                <a:srgbClr val="011D44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10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Marcador de Posição de Conteúdo 2"/>
          <p:cNvSpPr txBox="1">
            <a:spLocks/>
          </p:cNvSpPr>
          <p:nvPr/>
        </p:nvSpPr>
        <p:spPr>
          <a:xfrm>
            <a:off x="983440" y="1896495"/>
            <a:ext cx="4482619" cy="3515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PT" sz="2200" dirty="0" smtClean="0"/>
              <a:t>O consumo na indústria tem aumentado ao longo dos últimos anos. Atualmente, este setor é responsável por gastar, aproximadamente, 20% da água disponível, muitas vezes de forma ineficiente.</a:t>
            </a:r>
          </a:p>
          <a:p>
            <a:pPr algn="just"/>
            <a:r>
              <a:rPr lang="pt-PT" sz="2200" dirty="0" smtClean="0"/>
              <a:t>Este consumo tende a ser maior nos países desenvolvidos (Figura 7).</a:t>
            </a:r>
            <a:endParaRPr lang="pt-PT" dirty="0"/>
          </a:p>
        </p:txBody>
      </p:sp>
      <p:sp>
        <p:nvSpPr>
          <p:cNvPr id="19" name="Retângulo 18"/>
          <p:cNvSpPr/>
          <p:nvPr/>
        </p:nvSpPr>
        <p:spPr>
          <a:xfrm>
            <a:off x="5466060" y="4987826"/>
            <a:ext cx="58877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solidFill>
                  <a:schemeClr val="accent6"/>
                </a:solidFill>
              </a:rPr>
              <a:t>Figura 7</a:t>
            </a:r>
            <a:r>
              <a:rPr lang="pt-PT" sz="1200" dirty="0" smtClean="0">
                <a:solidFill>
                  <a:schemeClr val="accent6"/>
                </a:solidFill>
              </a:rPr>
              <a:t> – Consumo mundial de água na indústria</a:t>
            </a:r>
            <a:endParaRPr lang="pt-PT" sz="1200" dirty="0">
              <a:solidFill>
                <a:schemeClr val="accent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PT" sz="1000" dirty="0"/>
              <a:t>(Fonte</a:t>
            </a:r>
            <a:r>
              <a:rPr lang="pt-PT" sz="1000" dirty="0" smtClean="0"/>
              <a:t>: UNEP. Disponível </a:t>
            </a:r>
            <a:r>
              <a:rPr lang="pt-PT" sz="1000" dirty="0"/>
              <a:t>em: http://</a:t>
            </a:r>
            <a:r>
              <a:rPr lang="pt-PT" sz="1000" dirty="0" smtClean="0"/>
              <a:t>www.unep.org/dewa/vitalwater/article48.html (adaptado))</a:t>
            </a:r>
            <a:endParaRPr lang="pt-PT" sz="10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528" y="2010192"/>
            <a:ext cx="5658996" cy="283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Consequências da utilização dos recursos hídricos </a:t>
            </a:r>
            <a:endParaRPr lang="pt-PT" dirty="0">
              <a:solidFill>
                <a:srgbClr val="011D44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11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Marcador de Posição de Conteúdo 2"/>
          <p:cNvSpPr txBox="1">
            <a:spLocks/>
          </p:cNvSpPr>
          <p:nvPr/>
        </p:nvSpPr>
        <p:spPr>
          <a:xfrm>
            <a:off x="766485" y="1783863"/>
            <a:ext cx="10471009" cy="39386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PT" sz="2400" dirty="0" smtClean="0"/>
              <a:t>A crescente utilização de água nos diferentes setores têm conduzido à degradação da sua qualidade. Esta, apesar, de ser um recurso natural renovável é um recurso limitado.</a:t>
            </a:r>
          </a:p>
          <a:p>
            <a:endParaRPr lang="pt-PT" sz="2200" dirty="0" smtClean="0"/>
          </a:p>
          <a:p>
            <a:endParaRPr lang="pt-PT" sz="2200" dirty="0"/>
          </a:p>
          <a:p>
            <a:endParaRPr lang="pt-PT" sz="2200" dirty="0" smtClean="0"/>
          </a:p>
          <a:p>
            <a:endParaRPr lang="pt-PT" sz="2200" dirty="0"/>
          </a:p>
          <a:p>
            <a:endParaRPr lang="pt-PT" sz="2200" dirty="0" smtClean="0"/>
          </a:p>
          <a:p>
            <a:endParaRPr lang="pt-PT" sz="2200" dirty="0" smtClean="0"/>
          </a:p>
          <a:p>
            <a:endParaRPr lang="pt-PT" sz="2200" dirty="0" smtClean="0"/>
          </a:p>
          <a:p>
            <a:pPr algn="just"/>
            <a:r>
              <a:rPr lang="pt-PT" sz="2400" dirty="0" smtClean="0"/>
              <a:t>Assim, é fundamental proceder ao tratamento dás águas provenientes dos diferentes setores, bem como, promover a pratica de agricultura biológica. </a:t>
            </a:r>
            <a:endParaRPr lang="pt-PT" sz="2400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969018635"/>
              </p:ext>
            </p:extLst>
          </p:nvPr>
        </p:nvGraphicFramePr>
        <p:xfrm>
          <a:off x="1373846" y="2529535"/>
          <a:ext cx="9606247" cy="2286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9702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Consequências da utilização dos recursos hídricos </a:t>
            </a:r>
            <a:endParaRPr lang="pt-PT" dirty="0">
              <a:solidFill>
                <a:srgbClr val="011D44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12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Marcador de Posição de Conteúdo 2"/>
          <p:cNvSpPr txBox="1">
            <a:spLocks/>
          </p:cNvSpPr>
          <p:nvPr/>
        </p:nvSpPr>
        <p:spPr>
          <a:xfrm>
            <a:off x="766485" y="1783863"/>
            <a:ext cx="10471009" cy="3938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PT" sz="2400" dirty="0" smtClean="0"/>
              <a:t>Receia–se que com o contínuo crescimento populacional e expansão das cidades, no futuro, se vivenciem situações graves de </a:t>
            </a:r>
            <a:r>
              <a:rPr lang="pt-PT" sz="2400" b="1" dirty="0" smtClean="0"/>
              <a:t>escassez de água </a:t>
            </a:r>
            <a:r>
              <a:rPr lang="pt-PT" sz="2400" dirty="0"/>
              <a:t>–</a:t>
            </a:r>
            <a:r>
              <a:rPr lang="pt-PT" sz="2400" dirty="0">
                <a:solidFill>
                  <a:schemeClr val="accent6"/>
                </a:solidFill>
              </a:rPr>
              <a:t> </a:t>
            </a:r>
            <a:r>
              <a:rPr lang="pt-PT" sz="2400" dirty="0" smtClean="0"/>
              <a:t>falta de água doce disponível</a:t>
            </a:r>
            <a:r>
              <a:rPr lang="pt-PT" sz="2400" dirty="0">
                <a:solidFill>
                  <a:schemeClr val="accent6"/>
                </a:solidFill>
              </a:rPr>
              <a:t> </a:t>
            </a:r>
            <a:r>
              <a:rPr lang="pt-PT" sz="2400" dirty="0"/>
              <a:t>–</a:t>
            </a:r>
            <a:r>
              <a:rPr lang="pt-PT" sz="2400" dirty="0" smtClean="0"/>
              <a:t> e de </a:t>
            </a:r>
            <a:r>
              <a:rPr lang="pt-PT" sz="2400" b="1" dirty="0" smtClean="0"/>
              <a:t>stress hídrico </a:t>
            </a:r>
            <a:r>
              <a:rPr lang="pt-PT" sz="2400" dirty="0" smtClean="0"/>
              <a:t>–</a:t>
            </a:r>
            <a:r>
              <a:rPr lang="pt-PT" sz="2400" dirty="0" smtClean="0">
                <a:solidFill>
                  <a:schemeClr val="accent6"/>
                </a:solidFill>
              </a:rPr>
              <a:t> </a:t>
            </a:r>
            <a:r>
              <a:rPr lang="pt-PT" sz="2400" dirty="0" smtClean="0"/>
              <a:t>a</a:t>
            </a:r>
            <a:r>
              <a:rPr lang="pt-PT" sz="2400" dirty="0" smtClean="0">
                <a:solidFill>
                  <a:schemeClr val="accent6"/>
                </a:solidFill>
              </a:rPr>
              <a:t> </a:t>
            </a:r>
            <a:r>
              <a:rPr lang="pt-PT" sz="2400" dirty="0" smtClean="0"/>
              <a:t>procura </a:t>
            </a:r>
            <a:r>
              <a:rPr lang="pt-PT" sz="2400" dirty="0"/>
              <a:t>de água excede a quantidade disponível durante </a:t>
            </a:r>
            <a:r>
              <a:rPr lang="pt-PT" sz="2400" dirty="0" smtClean="0"/>
              <a:t>um determinado</a:t>
            </a:r>
            <a:r>
              <a:rPr lang="pt-PT" sz="2400" dirty="0"/>
              <a:t> período </a:t>
            </a:r>
            <a:r>
              <a:rPr lang="pt-PT" sz="2400" dirty="0" smtClean="0"/>
              <a:t>de </a:t>
            </a:r>
            <a:r>
              <a:rPr lang="pt-PT" sz="2400" dirty="0"/>
              <a:t>tempo ou quando o seu uso é restringido pela sua má </a:t>
            </a:r>
            <a:r>
              <a:rPr lang="pt-PT" sz="2400" dirty="0" smtClean="0"/>
              <a:t>qualidade. </a:t>
            </a:r>
            <a:endParaRPr lang="pt-PT" sz="24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232101" y="4249949"/>
            <a:ext cx="3263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6">
                    <a:lumMod val="75000"/>
                  </a:schemeClr>
                </a:solidFill>
              </a:rPr>
              <a:t>Sabias que…</a:t>
            </a:r>
          </a:p>
          <a:p>
            <a:r>
              <a:rPr lang="pt-PT" sz="1600" dirty="0" smtClean="0"/>
              <a:t>… atualmente 1100 milhões de pessoas não têm acesso a serviço de abastecimento de água e cerca de 2600 não têm saneamento básico.</a:t>
            </a:r>
            <a:endParaRPr lang="pt-PT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/>
          <a:srcRect l="22647" t="53653" r="71414" b="22755"/>
          <a:stretch/>
        </p:blipFill>
        <p:spPr>
          <a:xfrm>
            <a:off x="566769" y="4235029"/>
            <a:ext cx="657455" cy="147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Evolução do stress hídrico entre 2013 e 2040</a:t>
            </a:r>
            <a:endParaRPr lang="pt-PT" dirty="0">
              <a:solidFill>
                <a:srgbClr val="011D44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13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5"/>
          <a:srcRect l="24231" t="39133" r="10211" b="27286"/>
          <a:stretch/>
        </p:blipFill>
        <p:spPr>
          <a:xfrm>
            <a:off x="0" y="1744075"/>
            <a:ext cx="12192000" cy="3511295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2318197" y="5286874"/>
            <a:ext cx="77885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solidFill>
                  <a:schemeClr val="accent6"/>
                </a:solidFill>
              </a:rPr>
              <a:t>Figura </a:t>
            </a:r>
            <a:r>
              <a:rPr lang="pt-PT" sz="1200" dirty="0" smtClean="0">
                <a:solidFill>
                  <a:schemeClr val="accent6"/>
                </a:solidFill>
              </a:rPr>
              <a:t>8 – Comparação stress hídrico no mundo entre 2013 (esquerda) e 2040 (direita)</a:t>
            </a:r>
            <a:endParaRPr lang="pt-PT" sz="1200" dirty="0">
              <a:solidFill>
                <a:schemeClr val="accent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PT" sz="1000" dirty="0"/>
              <a:t>(Fonte</a:t>
            </a:r>
            <a:r>
              <a:rPr lang="pt-PT" sz="1000" dirty="0" smtClean="0"/>
              <a:t>: WRI. Disponível </a:t>
            </a:r>
            <a:r>
              <a:rPr lang="pt-PT" sz="1000" dirty="0"/>
              <a:t>em: http://</a:t>
            </a:r>
            <a:r>
              <a:rPr lang="pt-PT" sz="1000" dirty="0" smtClean="0"/>
              <a:t>www.wri.org/blog/2015/08/ranking-world%E2%80%99s-most-water-stressed-countries-2040 (adaptado))</a:t>
            </a:r>
            <a:endParaRPr lang="pt-PT" sz="10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6"/>
          <a:srcRect l="959" t="3449" r="2212" b="3168"/>
          <a:stretch/>
        </p:blipFill>
        <p:spPr>
          <a:xfrm>
            <a:off x="5639802" y="4254337"/>
            <a:ext cx="1672617" cy="100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7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Água potável </a:t>
            </a:r>
            <a:endParaRPr lang="pt-PT" dirty="0">
              <a:solidFill>
                <a:srgbClr val="011D44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14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tângulo 18"/>
          <p:cNvSpPr/>
          <p:nvPr/>
        </p:nvSpPr>
        <p:spPr>
          <a:xfrm>
            <a:off x="6336406" y="5095921"/>
            <a:ext cx="5460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solidFill>
                  <a:schemeClr val="accent6"/>
                </a:solidFill>
              </a:rPr>
              <a:t>Figura 9</a:t>
            </a:r>
            <a:r>
              <a:rPr lang="pt-PT" sz="1200" dirty="0" smtClean="0">
                <a:solidFill>
                  <a:schemeClr val="accent6"/>
                </a:solidFill>
              </a:rPr>
              <a:t> – ETA de Areias de Vilar</a:t>
            </a:r>
          </a:p>
          <a:p>
            <a:pPr algn="ctr"/>
            <a:r>
              <a:rPr lang="pt-PT" sz="1000" dirty="0" smtClean="0"/>
              <a:t>(</a:t>
            </a:r>
            <a:r>
              <a:rPr lang="pt-PT" sz="1000" dirty="0"/>
              <a:t>Fonte</a:t>
            </a:r>
            <a:r>
              <a:rPr lang="pt-PT" sz="1000" dirty="0" smtClean="0"/>
              <a:t>: Águas do Norte. </a:t>
            </a:r>
            <a:r>
              <a:rPr lang="pt-PT" sz="1000" dirty="0"/>
              <a:t>Disponível em: http://www.adnorte.pt/pt/comunicacao/galeria/detalhe-galeria-imagens/?</a:t>
            </a:r>
            <a:r>
              <a:rPr lang="pt-PT" sz="1000" dirty="0" smtClean="0"/>
              <a:t>id=61&amp;img=151&amp;bl=20)</a:t>
            </a:r>
            <a:endParaRPr lang="pt-PT" sz="1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748040" y="1516838"/>
            <a:ext cx="571418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2000" dirty="0" smtClean="0"/>
              <a:t>A disponibilidade de </a:t>
            </a:r>
            <a:r>
              <a:rPr lang="pt-PT" sz="2000" b="1" dirty="0" smtClean="0"/>
              <a:t>água potável </a:t>
            </a:r>
            <a:r>
              <a:rPr lang="pt-PT" sz="2000" dirty="0" smtClean="0"/>
              <a:t>–</a:t>
            </a:r>
            <a:r>
              <a:rPr lang="pt-PT" sz="2000" dirty="0" smtClean="0">
                <a:solidFill>
                  <a:schemeClr val="accent6"/>
                </a:solidFill>
              </a:rPr>
              <a:t> </a:t>
            </a:r>
            <a:r>
              <a:rPr lang="pt-PT" sz="2000" dirty="0" smtClean="0"/>
              <a:t>água que não causa prejuízo à vida humana e não contém microrganismos patogénico nem poluentes capazes de provocar doenças – condiciona a vida dos seres humanos. </a:t>
            </a:r>
            <a:endParaRPr lang="pt-PT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2000" dirty="0" smtClean="0"/>
              <a:t>A água antes de chegar a nossas casas é sujeita a um tratamento rigoroso, que assegura que esta pode ser consumida sem riscos para a saúde humana.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2000" dirty="0" smtClean="0"/>
              <a:t>O tipo de tratamento aplicado depende da qualidade da água e do local onde foi captada. Contudo, quando o nível de poluição da água é elevado, esta não pode ser usada para abastecimento público.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428" y="1849098"/>
            <a:ext cx="4845372" cy="32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Água potável </a:t>
            </a:r>
            <a:endParaRPr lang="pt-PT" dirty="0">
              <a:solidFill>
                <a:srgbClr val="011D44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15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748040" y="1516838"/>
            <a:ext cx="1037701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2100" dirty="0" smtClean="0"/>
              <a:t>A água disponível para consumo humano não apresenta toda ela a mesma composição.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2100" dirty="0" smtClean="0"/>
              <a:t>A existência de diferentes iões em quantidades diversas garante ás águas diferentes características físico–químicas: </a:t>
            </a:r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2308201194"/>
              </p:ext>
            </p:extLst>
          </p:nvPr>
        </p:nvGraphicFramePr>
        <p:xfrm>
          <a:off x="3166414" y="2546472"/>
          <a:ext cx="6815786" cy="3143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CaixaDeTexto 15"/>
          <p:cNvSpPr txBox="1"/>
          <p:nvPr/>
        </p:nvSpPr>
        <p:spPr>
          <a:xfrm>
            <a:off x="776710" y="4167709"/>
            <a:ext cx="22111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6">
                    <a:lumMod val="75000"/>
                  </a:schemeClr>
                </a:solidFill>
              </a:rPr>
              <a:t>Sabias que…</a:t>
            </a:r>
          </a:p>
          <a:p>
            <a:r>
              <a:rPr lang="pt-PT" sz="1600" dirty="0" smtClean="0"/>
              <a:t>… em Portugal existem cerca de 408 nascentes com caraterísticas terapêuticas.</a:t>
            </a:r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10"/>
          <a:srcRect l="22647" t="53653" r="71414" b="22755"/>
          <a:stretch/>
        </p:blipFill>
        <p:spPr>
          <a:xfrm>
            <a:off x="171341" y="4219225"/>
            <a:ext cx="657455" cy="147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Carta Europeia da Água</a:t>
            </a:r>
            <a:endParaRPr lang="pt-PT" dirty="0">
              <a:solidFill>
                <a:srgbClr val="011D44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16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748040" y="1516838"/>
            <a:ext cx="103770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2200" dirty="0" smtClean="0"/>
              <a:t>Melhorar ou manter a qualidade da água requer meios tecnológicos, financeiros e culturais que muitos países não possuem. Assim, em1968, o Conselho da Europa aprovou a </a:t>
            </a:r>
            <a:r>
              <a:rPr lang="pt-PT" sz="2200" b="1" dirty="0" smtClean="0"/>
              <a:t>Carta Europeia da Água</a:t>
            </a:r>
            <a:r>
              <a:rPr lang="pt-PT" sz="2200" dirty="0" smtClean="0"/>
              <a:t> e defendeu que: </a:t>
            </a:r>
            <a:r>
              <a:rPr lang="pt-PT" sz="2200" b="1" dirty="0" smtClean="0"/>
              <a:t>“a água é um património que é necessário proteger, tratar e, como tal, defender”.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PT" sz="2200" dirty="0" smtClean="0"/>
              <a:t>Este documento estabelece 12 princípios sobre a água e a sua importância para a Humanidade.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758608" y="4234733"/>
            <a:ext cx="22111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6">
                    <a:lumMod val="75000"/>
                  </a:schemeClr>
                </a:solidFill>
              </a:rPr>
              <a:t>Sabias que…</a:t>
            </a:r>
          </a:p>
          <a:p>
            <a:r>
              <a:rPr lang="pt-PT" sz="1600" dirty="0" smtClean="0"/>
              <a:t>… o consumo, a nível mundial, de água engarrafada aumenta 12% por ano</a:t>
            </a:r>
            <a:endParaRPr lang="pt-PT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5"/>
          <a:srcRect l="22647" t="53653" r="71414" b="22755"/>
          <a:stretch/>
        </p:blipFill>
        <p:spPr>
          <a:xfrm>
            <a:off x="171341" y="4219225"/>
            <a:ext cx="657455" cy="147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2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b="15072"/>
          <a:stretch/>
        </p:blipFill>
        <p:spPr>
          <a:xfrm>
            <a:off x="678354" y="950688"/>
            <a:ext cx="4962525" cy="534708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521"/>
          <a:stretch/>
        </p:blipFill>
        <p:spPr>
          <a:xfrm>
            <a:off x="5862368" y="950688"/>
            <a:ext cx="5000625" cy="5363044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0688"/>
          </a:xfrm>
        </p:spPr>
        <p:txBody>
          <a:bodyPr>
            <a:normAutofit/>
          </a:bodyPr>
          <a:lstStyle/>
          <a:p>
            <a:pPr algn="ctr"/>
            <a:r>
              <a:rPr lang="pt-PT" sz="3600" dirty="0" smtClean="0">
                <a:solidFill>
                  <a:schemeClr val="accent6"/>
                </a:solidFill>
              </a:rPr>
              <a:t>Carta Europeia da Água</a:t>
            </a:r>
            <a:endParaRPr lang="pt-PT" sz="3600" dirty="0">
              <a:solidFill>
                <a:schemeClr val="accent6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78354" y="6323527"/>
            <a:ext cx="1018463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solidFill>
                  <a:schemeClr val="accent6"/>
                </a:solidFill>
              </a:rPr>
              <a:t>Figura </a:t>
            </a:r>
            <a:r>
              <a:rPr lang="pt-PT" sz="1200" dirty="0" smtClean="0">
                <a:solidFill>
                  <a:schemeClr val="accent6"/>
                </a:solidFill>
              </a:rPr>
              <a:t>10 – Princípios definidos na Carta Europeia da Água</a:t>
            </a:r>
          </a:p>
          <a:p>
            <a:pPr algn="ctr">
              <a:lnSpc>
                <a:spcPct val="150000"/>
              </a:lnSpc>
            </a:pPr>
            <a:r>
              <a:rPr lang="pt-PT" sz="1000" dirty="0" smtClean="0"/>
              <a:t>(</a:t>
            </a:r>
            <a:r>
              <a:rPr lang="pt-PT" sz="1000" dirty="0"/>
              <a:t>Fonte</a:t>
            </a:r>
            <a:r>
              <a:rPr lang="pt-PT" sz="1000" dirty="0" smtClean="0"/>
              <a:t>: </a:t>
            </a:r>
            <a:r>
              <a:rPr lang="pt-PT" sz="1000" dirty="0"/>
              <a:t>http://www.junior.te.pt/servlets/Bairro?P=Ambiente&amp;ID=1789)</a:t>
            </a:r>
          </a:p>
        </p:txBody>
      </p:sp>
    </p:spTree>
    <p:extLst>
      <p:ext uri="{BB962C8B-B14F-4D97-AF65-F5344CB8AC3E}">
        <p14:creationId xmlns:p14="http://schemas.microsoft.com/office/powerpoint/2010/main" val="259168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000140" y="630814"/>
            <a:ext cx="10124916" cy="41730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PT" sz="2400" b="1" dirty="0" smtClean="0"/>
              <a:t>As informações presentes neste documento tiveram como base o Manual de Ciências da </a:t>
            </a:r>
            <a:r>
              <a:rPr lang="pt-PT" sz="2400" b="1" smtClean="0"/>
              <a:t>Natureza </a:t>
            </a:r>
            <a:r>
              <a:rPr lang="pt-PT" sz="2400" b="1" smtClean="0"/>
              <a:t>do </a:t>
            </a:r>
            <a:r>
              <a:rPr lang="pt-PT" sz="2400" b="1" dirty="0" smtClean="0"/>
              <a:t>8.º ano:</a:t>
            </a:r>
          </a:p>
          <a:p>
            <a:pPr>
              <a:lnSpc>
                <a:spcPct val="110000"/>
              </a:lnSpc>
            </a:pPr>
            <a:r>
              <a:rPr lang="pt-PT" sz="1900" dirty="0"/>
              <a:t>Antunes, C., Bispo, M., </a:t>
            </a:r>
            <a:r>
              <a:rPr lang="pt-PT" sz="1900" dirty="0" err="1"/>
              <a:t>Guindeira</a:t>
            </a:r>
            <a:r>
              <a:rPr lang="pt-PT" sz="1900" dirty="0"/>
              <a:t>, P. “Descobrir a terra” Ciências da Natureza do 8º ano. Areal Editores, </a:t>
            </a:r>
            <a:r>
              <a:rPr lang="pt-PT" sz="1900" dirty="0" smtClean="0"/>
              <a:t>Lisboa.</a:t>
            </a:r>
          </a:p>
          <a:p>
            <a:endParaRPr lang="pt-PT" sz="2000" dirty="0" smtClean="0"/>
          </a:p>
          <a:p>
            <a:pPr marL="0" indent="0">
              <a:buNone/>
            </a:pPr>
            <a:r>
              <a:rPr lang="pt-PT" sz="1700" dirty="0" smtClean="0"/>
              <a:t>[1] ERSAR, 2015. </a:t>
            </a:r>
            <a:r>
              <a:rPr lang="pt-PT" sz="1700" i="1" dirty="0" smtClean="0"/>
              <a:t>Relatório Anual dos Serviços de Águas e Resíduos em Portugal: Caracterização </a:t>
            </a:r>
            <a:r>
              <a:rPr lang="pt-PT" sz="1700" i="1" dirty="0"/>
              <a:t>do setor de águas e </a:t>
            </a:r>
            <a:r>
              <a:rPr lang="pt-PT" sz="1700" i="1" dirty="0" smtClean="0"/>
              <a:t>resíduos. </a:t>
            </a:r>
            <a:r>
              <a:rPr lang="pt-PT" sz="1700" dirty="0" smtClean="0"/>
              <a:t>Vol. </a:t>
            </a:r>
            <a:r>
              <a:rPr lang="pt-PT" sz="1700" dirty="0"/>
              <a:t>1 Disponível em: </a:t>
            </a:r>
            <a:r>
              <a:rPr lang="pt-PT" sz="1700" dirty="0">
                <a:hlinkClick r:id="rId2"/>
              </a:rPr>
              <a:t>http://www.ersar.pt/website/ViewContent.aspx?SubFolderPath=%</a:t>
            </a:r>
            <a:r>
              <a:rPr lang="pt-PT" sz="1700" dirty="0" smtClean="0">
                <a:hlinkClick r:id="rId2"/>
              </a:rPr>
              <a:t>5cRoot%5cContents%5cSitio%5cMenuPrincipal%5cDocumentacao%5cPublicacoesIRAR&amp;BookCategoryID=1&amp;BookTypeID=3</a:t>
            </a:r>
            <a:r>
              <a:rPr lang="pt-PT" sz="1700" dirty="0" smtClean="0"/>
              <a:t> </a:t>
            </a:r>
            <a:endParaRPr lang="pt-PT" sz="1700" i="1" dirty="0" smtClean="0"/>
          </a:p>
          <a:p>
            <a:pPr marL="0" indent="0">
              <a:buNone/>
            </a:pPr>
            <a:endParaRPr lang="pt-PT" sz="300" dirty="0" smtClean="0"/>
          </a:p>
          <a:p>
            <a:pPr marL="0" indent="0">
              <a:buNone/>
            </a:pPr>
            <a:r>
              <a:rPr lang="pt-PT" sz="1700" dirty="0" smtClean="0"/>
              <a:t>[2] Global </a:t>
            </a:r>
            <a:r>
              <a:rPr lang="pt-PT" sz="1700" dirty="0" err="1" smtClean="0"/>
              <a:t>Agriculture</a:t>
            </a:r>
            <a:r>
              <a:rPr lang="pt-PT" sz="1700" dirty="0"/>
              <a:t> disponível em: </a:t>
            </a:r>
            <a:r>
              <a:rPr lang="pt-PT" sz="1700" dirty="0">
                <a:hlinkClick r:id="rId3"/>
              </a:rPr>
              <a:t>http://</a:t>
            </a:r>
            <a:r>
              <a:rPr lang="pt-PT" sz="1700" dirty="0" smtClean="0">
                <a:hlinkClick r:id="rId3"/>
              </a:rPr>
              <a:t>www.globalagriculture.org/report-topics/water.html</a:t>
            </a:r>
            <a:r>
              <a:rPr lang="pt-PT" sz="1700" dirty="0" smtClean="0"/>
              <a:t>. Consultado a 31 de agosto de 2016</a:t>
            </a:r>
          </a:p>
          <a:p>
            <a:endParaRPr lang="pt-PT" sz="2000" dirty="0"/>
          </a:p>
          <a:p>
            <a:pPr marL="0" indent="0" algn="just">
              <a:buNone/>
            </a:pPr>
            <a:r>
              <a:rPr lang="pt-PT" sz="1900" dirty="0" smtClean="0"/>
              <a:t>Todas as informações de outra autoria encontram-se devidamente identificadas.</a:t>
            </a:r>
          </a:p>
          <a:p>
            <a:pPr marL="0" indent="0" algn="just">
              <a:buNone/>
            </a:pPr>
            <a:endParaRPr lang="pt-PT" sz="2000" dirty="0" smtClean="0"/>
          </a:p>
          <a:p>
            <a:pPr marL="0" indent="0" algn="just">
              <a:buNone/>
            </a:pPr>
            <a:endParaRPr lang="pt-PT" sz="1600" dirty="0"/>
          </a:p>
          <a:p>
            <a:pPr marL="0" indent="0">
              <a:buNone/>
            </a:pPr>
            <a:endParaRPr lang="pt-PT" sz="2000" dirty="0" smtClean="0"/>
          </a:p>
          <a:p>
            <a:pPr marL="0" indent="0">
              <a:buNone/>
            </a:pPr>
            <a:endParaRPr lang="pt-PT" sz="2000" dirty="0"/>
          </a:p>
          <a:p>
            <a:pPr marL="0" indent="0">
              <a:buNone/>
            </a:pPr>
            <a:endParaRPr lang="pt-PT" sz="2000" dirty="0" smtClean="0"/>
          </a:p>
          <a:p>
            <a:pPr marL="0" indent="0">
              <a:buNone/>
            </a:pPr>
            <a:endParaRPr lang="pt-PT" sz="2200" b="1" dirty="0" smtClean="0"/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prstClr val="white"/>
                </a:solidFill>
              </a:endParaRPr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prstClr val="white"/>
                </a:solidFill>
              </a:endParaRPr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prstClr val="white"/>
                </a:solidFill>
              </a:endParaRPr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prstClr val="white"/>
                </a:solidFill>
              </a:endParaRPr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pPr/>
              <a:t>18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57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O que são Recursos Hídricos?</a:t>
            </a:r>
            <a:endParaRPr lang="pt-PT" dirty="0">
              <a:solidFill>
                <a:srgbClr val="011D44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000140" y="1825625"/>
            <a:ext cx="9521899" cy="3827992"/>
          </a:xfrm>
        </p:spPr>
        <p:txBody>
          <a:bodyPr>
            <a:normAutofit/>
          </a:bodyPr>
          <a:lstStyle/>
          <a:p>
            <a:pPr algn="just"/>
            <a:r>
              <a:rPr lang="pt-PT" sz="2200" dirty="0" smtClean="0"/>
              <a:t>Os</a:t>
            </a:r>
            <a:r>
              <a:rPr lang="pt-PT" sz="2200" dirty="0" smtClean="0">
                <a:solidFill>
                  <a:schemeClr val="bg2">
                    <a:lumMod val="50000"/>
                  </a:schemeClr>
                </a:solidFill>
              </a:rPr>
              <a:t> Recursos Hídricos </a:t>
            </a:r>
            <a:r>
              <a:rPr lang="pt-PT" sz="2200" dirty="0" smtClean="0"/>
              <a:t>representam a quantidade de água doce superficial e subterrânea disponível para qualquer tipo de uso por parte do ser humano.</a:t>
            </a:r>
            <a:endParaRPr lang="pt-PT" sz="22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2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ixaDeTexto 9"/>
          <p:cNvSpPr txBox="1"/>
          <p:nvPr/>
        </p:nvSpPr>
        <p:spPr>
          <a:xfrm>
            <a:off x="7107397" y="5182501"/>
            <a:ext cx="50942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>
                <a:solidFill>
                  <a:schemeClr val="accent6"/>
                </a:solidFill>
              </a:rPr>
              <a:t>Figura 1 – Rio Tejo</a:t>
            </a:r>
          </a:p>
          <a:p>
            <a:pPr algn="ctr">
              <a:lnSpc>
                <a:spcPct val="150000"/>
              </a:lnSpc>
            </a:pPr>
            <a:r>
              <a:rPr lang="pt-PT" sz="1000" dirty="0"/>
              <a:t>(Fonte: http://www.visitcentrodeportugal.com.pt/pt/parque-natural-do-tejo-internacional</a:t>
            </a:r>
            <a:r>
              <a:rPr lang="pt-PT" sz="1000" dirty="0" smtClean="0"/>
              <a:t>/)</a:t>
            </a:r>
            <a:endParaRPr lang="pt-PT" sz="1000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397" y="2611358"/>
            <a:ext cx="4551131" cy="256001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/>
          <a:srcRect l="22647" t="53653" r="71414" b="22755"/>
          <a:stretch/>
        </p:blipFill>
        <p:spPr>
          <a:xfrm>
            <a:off x="316518" y="4256661"/>
            <a:ext cx="645516" cy="145073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984881" y="4243782"/>
            <a:ext cx="32249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6">
                    <a:lumMod val="75000"/>
                  </a:schemeClr>
                </a:solidFill>
              </a:rPr>
              <a:t>Sabias que…</a:t>
            </a:r>
          </a:p>
          <a:p>
            <a:r>
              <a:rPr lang="pt-PT" sz="1600" dirty="0" smtClean="0"/>
              <a:t>… se toda a água dos oceanos evapora-se o planeta ficaria coberto com uma camada de sal com mais de12 metros de altura.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307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Distribuição da água na Terra</a:t>
            </a:r>
            <a:endParaRPr lang="pt-PT" dirty="0">
              <a:solidFill>
                <a:srgbClr val="011D44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000139" y="1626754"/>
            <a:ext cx="5296114" cy="369744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t-PT" sz="2200" dirty="0" smtClean="0"/>
              <a:t>Da totalidade de água existente no planeta Terra 97,5% é salgada (mares e oceanos), os restante 2,5% correspondem à água doce (rios, lagos, água subterrânea, glaciares, etc.) </a:t>
            </a:r>
          </a:p>
          <a:p>
            <a:pPr algn="just">
              <a:lnSpc>
                <a:spcPct val="100000"/>
              </a:lnSpc>
            </a:pPr>
            <a:r>
              <a:rPr lang="pt-PT" sz="2200" dirty="0" smtClean="0"/>
              <a:t>A distribuição da água no nosso planeta encontra-se representada pela Figura 2.</a:t>
            </a:r>
            <a:endParaRPr lang="pt-PT" sz="2200" dirty="0"/>
          </a:p>
          <a:p>
            <a:endParaRPr lang="pt-PT" sz="2200" dirty="0" smtClean="0"/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3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"/>
          <a:stretch/>
        </p:blipFill>
        <p:spPr>
          <a:xfrm>
            <a:off x="6689834" y="1494056"/>
            <a:ext cx="4203402" cy="372675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6689834" y="5219067"/>
            <a:ext cx="4596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" dirty="0" smtClean="0">
                <a:solidFill>
                  <a:schemeClr val="accent6"/>
                </a:solidFill>
              </a:rPr>
              <a:t>Figura 2 – Distribuição da água na Terra</a:t>
            </a:r>
          </a:p>
          <a:p>
            <a:pPr algn="ctr">
              <a:lnSpc>
                <a:spcPct val="150000"/>
              </a:lnSpc>
            </a:pPr>
            <a:r>
              <a:rPr lang="pt-PT" sz="1000" dirty="0" smtClean="0"/>
              <a:t>(Fonte</a:t>
            </a:r>
            <a:r>
              <a:rPr lang="pt-PT" sz="1000" dirty="0"/>
              <a:t>: http://</a:t>
            </a:r>
            <a:r>
              <a:rPr lang="pt-PT" sz="1000" dirty="0" smtClean="0"/>
              <a:t>www.geopalavras.pt/2010/06/agua-o-que-seremos-sem-ela.html) </a:t>
            </a:r>
            <a:endParaRPr lang="pt-PT" sz="1000" dirty="0"/>
          </a:p>
        </p:txBody>
      </p:sp>
    </p:spTree>
    <p:extLst>
      <p:ext uri="{BB962C8B-B14F-4D97-AF65-F5344CB8AC3E}">
        <p14:creationId xmlns:p14="http://schemas.microsoft.com/office/powerpoint/2010/main" val="64737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Distribuição da água na Terra</a:t>
            </a:r>
            <a:endParaRPr lang="pt-PT" dirty="0">
              <a:solidFill>
                <a:srgbClr val="011D44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071115" y="1567551"/>
            <a:ext cx="10353660" cy="3827992"/>
          </a:xfrm>
        </p:spPr>
        <p:txBody>
          <a:bodyPr>
            <a:normAutofit/>
          </a:bodyPr>
          <a:lstStyle/>
          <a:p>
            <a:pPr algn="just"/>
            <a:r>
              <a:rPr lang="pt-PT" sz="2000" dirty="0"/>
              <a:t>G</a:t>
            </a:r>
            <a:r>
              <a:rPr lang="pt-PT" sz="2000" dirty="0" smtClean="0"/>
              <a:t>rande parte do nosso planeta está coberto por água, contudo apenas uma reduzida fração pode ser aproveitada pelo ser humano para consumo. Esta encontra-se nos lagos, rios, ribeiros e lençóis de água subterrânea (aquíferos).</a:t>
            </a:r>
          </a:p>
          <a:p>
            <a:pPr algn="just"/>
            <a:r>
              <a:rPr lang="pt-PT" sz="2000" dirty="0" smtClean="0"/>
              <a:t>Apesar de existir 100 vezes mais água nos lençóis de água subterrânea do que em rios e lagos, esta encontra-se, por vezes, a grandes profundidades. Por outro lado, as águas subterrâneas mais superficiais são rapidamente esgotadas e grande parte da água superficial escorre para o mar, fazendo com que o acesso a água potável seja difícil.</a:t>
            </a:r>
          </a:p>
          <a:p>
            <a:endParaRPr lang="pt-PT" sz="2200" dirty="0" smtClean="0"/>
          </a:p>
          <a:p>
            <a:pPr marL="0" indent="0">
              <a:buNone/>
            </a:pPr>
            <a:r>
              <a:rPr lang="pt-PT" dirty="0" smtClean="0"/>
              <a:t> </a:t>
            </a:r>
            <a:endParaRPr lang="pt-PT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4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22647" t="53653" r="71414" b="22755"/>
          <a:stretch/>
        </p:blipFill>
        <p:spPr>
          <a:xfrm>
            <a:off x="244678" y="4082331"/>
            <a:ext cx="717355" cy="1612187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962033" y="4082331"/>
            <a:ext cx="326374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6">
                    <a:lumMod val="75000"/>
                  </a:schemeClr>
                </a:solidFill>
              </a:rPr>
              <a:t>Sabias que…</a:t>
            </a:r>
          </a:p>
          <a:p>
            <a:r>
              <a:rPr lang="pt-PT" sz="1600" dirty="0" smtClean="0"/>
              <a:t>… a Antártica e a Gronelândia são os maiores reservatórios de água doce, pois representam aproximadamente 10% da totalidade de água doce existente na Terra.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118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Distribuição da água na Terra</a:t>
            </a:r>
            <a:endParaRPr lang="pt-PT" dirty="0">
              <a:solidFill>
                <a:srgbClr val="011D44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071115" y="1880315"/>
            <a:ext cx="4912502" cy="3515228"/>
          </a:xfrm>
        </p:spPr>
        <p:txBody>
          <a:bodyPr>
            <a:normAutofit/>
          </a:bodyPr>
          <a:lstStyle/>
          <a:p>
            <a:pPr algn="just"/>
            <a:r>
              <a:rPr lang="pt-PT" sz="2200" dirty="0" smtClean="0"/>
              <a:t>Uma vez que a água doce superficial disponível não é suficiente, na atualidade, praticamente, 60% da população tem como principal fonte de água potável os lençóis de água subterrânea. </a:t>
            </a:r>
          </a:p>
          <a:p>
            <a:endParaRPr lang="pt-PT" sz="2200" dirty="0" smtClean="0"/>
          </a:p>
          <a:p>
            <a:pPr marL="0" indent="0">
              <a:buNone/>
            </a:pPr>
            <a:r>
              <a:rPr lang="pt-PT" dirty="0" smtClean="0"/>
              <a:t> </a:t>
            </a:r>
            <a:endParaRPr lang="pt-PT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5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t="11580"/>
          <a:stretch/>
        </p:blipFill>
        <p:spPr>
          <a:xfrm>
            <a:off x="6710981" y="1880315"/>
            <a:ext cx="4248940" cy="2803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tângulo 13"/>
          <p:cNvSpPr/>
          <p:nvPr/>
        </p:nvSpPr>
        <p:spPr>
          <a:xfrm>
            <a:off x="5787451" y="4765519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PT" sz="1200" dirty="0">
                <a:solidFill>
                  <a:schemeClr val="accent6"/>
                </a:solidFill>
              </a:rPr>
              <a:t>Figura </a:t>
            </a:r>
            <a:r>
              <a:rPr lang="pt-PT" sz="1200" dirty="0" smtClean="0">
                <a:solidFill>
                  <a:schemeClr val="accent6"/>
                </a:solidFill>
              </a:rPr>
              <a:t>3 </a:t>
            </a:r>
            <a:r>
              <a:rPr lang="pt-PT" sz="1200" dirty="0">
                <a:solidFill>
                  <a:schemeClr val="accent6"/>
                </a:solidFill>
              </a:rPr>
              <a:t>– </a:t>
            </a:r>
            <a:r>
              <a:rPr lang="pt-PT" sz="1200" dirty="0" smtClean="0">
                <a:solidFill>
                  <a:schemeClr val="accent6"/>
                </a:solidFill>
              </a:rPr>
              <a:t>Água Subterrânea</a:t>
            </a:r>
            <a:endParaRPr lang="pt-PT" sz="1200" dirty="0">
              <a:solidFill>
                <a:schemeClr val="accent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PT" sz="1000" dirty="0"/>
              <a:t>(Fonte: http://www.pureaqua.pt/79-osmose-reversa-aplicacoes/9-recarga-aquiferos.html) </a:t>
            </a:r>
          </a:p>
        </p:txBody>
      </p:sp>
    </p:spTree>
    <p:extLst>
      <p:ext uri="{BB962C8B-B14F-4D97-AF65-F5344CB8AC3E}">
        <p14:creationId xmlns:p14="http://schemas.microsoft.com/office/powerpoint/2010/main" val="27731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Utilização da água</a:t>
            </a:r>
            <a:endParaRPr lang="pt-PT" dirty="0">
              <a:solidFill>
                <a:srgbClr val="011D44"/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758608" y="1526796"/>
            <a:ext cx="10366448" cy="3515228"/>
          </a:xfrm>
        </p:spPr>
        <p:txBody>
          <a:bodyPr>
            <a:normAutofit/>
          </a:bodyPr>
          <a:lstStyle/>
          <a:p>
            <a:pPr algn="just"/>
            <a:r>
              <a:rPr lang="pt-PT" sz="2000" dirty="0" smtClean="0"/>
              <a:t>A água é essencial à sobrevivência dos seres vivos, assim como para o desenvolvimento das atividades humanas. Deste modo, os seres humanos devido ao crescimento populacional, à Revolução Industrial e à prática de agricultura intensiva têm consumido cada vez mais água (Figura 4</a:t>
            </a:r>
            <a:r>
              <a:rPr lang="pt-PT" sz="2000" dirty="0"/>
              <a:t>). </a:t>
            </a:r>
            <a:endParaRPr lang="pt-PT" sz="2000" dirty="0" smtClean="0"/>
          </a:p>
          <a:p>
            <a:endParaRPr lang="pt-PT" sz="2200" dirty="0" smtClean="0"/>
          </a:p>
          <a:p>
            <a:pPr marL="0" indent="0">
              <a:buNone/>
            </a:pPr>
            <a:r>
              <a:rPr lang="pt-PT" dirty="0" smtClean="0"/>
              <a:t> </a:t>
            </a:r>
            <a:endParaRPr lang="pt-PT" dirty="0"/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6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tângulo 20"/>
          <p:cNvSpPr/>
          <p:nvPr/>
        </p:nvSpPr>
        <p:spPr>
          <a:xfrm>
            <a:off x="2791973" y="5288632"/>
            <a:ext cx="676999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200" dirty="0">
                <a:solidFill>
                  <a:schemeClr val="accent6"/>
                </a:solidFill>
              </a:rPr>
              <a:t>Figura </a:t>
            </a:r>
            <a:r>
              <a:rPr lang="pt-PT" sz="1200" dirty="0" smtClean="0">
                <a:solidFill>
                  <a:schemeClr val="accent6"/>
                </a:solidFill>
              </a:rPr>
              <a:t>4 </a:t>
            </a:r>
            <a:r>
              <a:rPr lang="pt-PT" sz="1200" dirty="0">
                <a:solidFill>
                  <a:schemeClr val="accent6"/>
                </a:solidFill>
              </a:rPr>
              <a:t>– </a:t>
            </a:r>
            <a:r>
              <a:rPr lang="pt-PT" sz="1200" dirty="0" smtClean="0">
                <a:solidFill>
                  <a:schemeClr val="accent6"/>
                </a:solidFill>
              </a:rPr>
              <a:t>Uso da água doce no mundo desde 1900 a 2010</a:t>
            </a:r>
            <a:endParaRPr lang="pt-PT" sz="1200" dirty="0">
              <a:solidFill>
                <a:schemeClr val="accent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PT" sz="1000" dirty="0"/>
              <a:t>(Fonte: </a:t>
            </a:r>
            <a:r>
              <a:rPr lang="pt-PT" sz="1000" dirty="0" smtClean="0"/>
              <a:t>FAO disponível </a:t>
            </a:r>
            <a:r>
              <a:rPr lang="pt-PT" sz="1000" dirty="0"/>
              <a:t>em http://</a:t>
            </a:r>
            <a:r>
              <a:rPr lang="pt-PT" sz="1000" dirty="0" smtClean="0"/>
              <a:t>www.fao.org/nr/water/aquastat/water_use/image/WithTimeNoEvap_eng.pdf</a:t>
            </a:r>
            <a:r>
              <a:rPr lang="pt-PT" sz="1000" dirty="0"/>
              <a:t> </a:t>
            </a:r>
            <a:r>
              <a:rPr lang="pt-PT" sz="1000" dirty="0" smtClean="0"/>
              <a:t>(adaptado)) </a:t>
            </a:r>
            <a:endParaRPr lang="pt-PT" sz="1000" dirty="0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1927" y="2499692"/>
            <a:ext cx="5781210" cy="277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4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Utilização da água</a:t>
            </a:r>
            <a:endParaRPr lang="pt-PT" dirty="0">
              <a:solidFill>
                <a:srgbClr val="011D44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7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Marcador de Posição de Conteúdo 2"/>
          <p:cNvSpPr txBox="1">
            <a:spLocks/>
          </p:cNvSpPr>
          <p:nvPr/>
        </p:nvSpPr>
        <p:spPr>
          <a:xfrm>
            <a:off x="758608" y="1584964"/>
            <a:ext cx="5120129" cy="37301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pt-PT" sz="2400" dirty="0" smtClean="0"/>
              <a:t>Nos dias de hoje, o ser humano gasta cerca de 54% da água doce acessível dos rios, lagos e aquíferos.</a:t>
            </a:r>
          </a:p>
          <a:p>
            <a:pPr algn="just">
              <a:lnSpc>
                <a:spcPct val="110000"/>
              </a:lnSpc>
            </a:pPr>
            <a:r>
              <a:rPr lang="pt-PT" sz="2400" dirty="0" smtClean="0"/>
              <a:t>A água doce do planeta é utilizada, principalmente, no consumo doméstico, na indústria e na agricultura verificando-se, por vezes, grandes desperdícios (Figura 5). </a:t>
            </a:r>
          </a:p>
          <a:p>
            <a:endParaRPr lang="pt-PT" sz="22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20" name="Retângulo 19"/>
          <p:cNvSpPr/>
          <p:nvPr/>
        </p:nvSpPr>
        <p:spPr>
          <a:xfrm>
            <a:off x="6222880" y="5256907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PT" sz="1200" dirty="0">
                <a:solidFill>
                  <a:schemeClr val="accent6"/>
                </a:solidFill>
              </a:rPr>
              <a:t>Figura </a:t>
            </a:r>
            <a:r>
              <a:rPr lang="pt-PT" sz="1200" dirty="0" smtClean="0">
                <a:solidFill>
                  <a:schemeClr val="accent6"/>
                </a:solidFill>
              </a:rPr>
              <a:t>5 </a:t>
            </a:r>
            <a:r>
              <a:rPr lang="pt-PT" sz="1200" dirty="0">
                <a:solidFill>
                  <a:schemeClr val="accent6"/>
                </a:solidFill>
              </a:rPr>
              <a:t>– </a:t>
            </a:r>
            <a:r>
              <a:rPr lang="pt-PT" sz="1200" dirty="0" smtClean="0">
                <a:solidFill>
                  <a:schemeClr val="accent6"/>
                </a:solidFill>
              </a:rPr>
              <a:t>Distribuição do consumo de água (2014)</a:t>
            </a:r>
            <a:endParaRPr lang="pt-PT" sz="1200" dirty="0">
              <a:solidFill>
                <a:schemeClr val="accent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pt-PT" sz="1000" dirty="0"/>
              <a:t>(Fonte: http://</a:t>
            </a:r>
            <a:r>
              <a:rPr lang="pt-PT" sz="1000" dirty="0" smtClean="0"/>
              <a:t>www.globalagriculture.org/report-topics/water.html</a:t>
            </a:r>
            <a:r>
              <a:rPr lang="pt-PT" sz="1000" dirty="0"/>
              <a:t> </a:t>
            </a:r>
            <a:r>
              <a:rPr lang="pt-PT" sz="1000" dirty="0" smtClean="0"/>
              <a:t>(adaptado)) </a:t>
            </a:r>
            <a:endParaRPr lang="pt-PT" sz="1000" dirty="0"/>
          </a:p>
        </p:txBody>
      </p:sp>
      <p:sp>
        <p:nvSpPr>
          <p:cNvPr id="27" name="Retângulo 26"/>
          <p:cNvSpPr/>
          <p:nvPr/>
        </p:nvSpPr>
        <p:spPr>
          <a:xfrm>
            <a:off x="8319753" y="4589449"/>
            <a:ext cx="605306" cy="311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Retângulo 27"/>
          <p:cNvSpPr/>
          <p:nvPr/>
        </p:nvSpPr>
        <p:spPr>
          <a:xfrm>
            <a:off x="8967110" y="4566882"/>
            <a:ext cx="540912" cy="311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CaixaDeTexto 3"/>
          <p:cNvSpPr txBox="1"/>
          <p:nvPr/>
        </p:nvSpPr>
        <p:spPr>
          <a:xfrm>
            <a:off x="8772221" y="4823780"/>
            <a:ext cx="154546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sz="5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9749013" y="4819527"/>
            <a:ext cx="154546" cy="169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sz="500" dirty="0"/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5"/>
          <a:srcRect l="51254" t="6294" r="16081" b="26805"/>
          <a:stretch/>
        </p:blipFill>
        <p:spPr>
          <a:xfrm>
            <a:off x="7600242" y="1486101"/>
            <a:ext cx="3274647" cy="377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Consumo doméstico</a:t>
            </a:r>
            <a:endParaRPr lang="pt-PT" dirty="0">
              <a:solidFill>
                <a:srgbClr val="011D44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8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22647" t="53653" r="71414" b="22755"/>
          <a:stretch/>
        </p:blipFill>
        <p:spPr>
          <a:xfrm>
            <a:off x="398092" y="3713955"/>
            <a:ext cx="826437" cy="1857338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1222699" y="3526782"/>
            <a:ext cx="326374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6">
                    <a:lumMod val="75000"/>
                  </a:schemeClr>
                </a:solidFill>
              </a:rPr>
              <a:t>Sabias que…</a:t>
            </a:r>
          </a:p>
          <a:p>
            <a:r>
              <a:rPr lang="pt-PT" sz="1600" dirty="0" smtClean="0"/>
              <a:t>… atualmente o consumo médio mundial de água doce para uso doméstico por pessoa é de100 a 150 litros por dia. </a:t>
            </a:r>
          </a:p>
          <a:p>
            <a:r>
              <a:rPr lang="pt-PT" sz="1600" dirty="0" smtClean="0"/>
              <a:t>…. a OMS define que 40 litros por dia é o mínimo necessário para uma pessoa viver com qualidade.</a:t>
            </a:r>
            <a:endParaRPr lang="pt-PT" dirty="0"/>
          </a:p>
        </p:txBody>
      </p:sp>
      <p:sp>
        <p:nvSpPr>
          <p:cNvPr id="17" name="Marcador de Posição de Conteúdo 2"/>
          <p:cNvSpPr txBox="1">
            <a:spLocks/>
          </p:cNvSpPr>
          <p:nvPr/>
        </p:nvSpPr>
        <p:spPr>
          <a:xfrm>
            <a:off x="758608" y="1501038"/>
            <a:ext cx="10366448" cy="3515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PT" sz="2000" dirty="0" smtClean="0"/>
              <a:t>O consumo doméstico corresponde a 10% da água usada no mundo.</a:t>
            </a:r>
          </a:p>
          <a:p>
            <a:pPr algn="just"/>
            <a:r>
              <a:rPr lang="pt-PT" sz="2000" dirty="0" smtClean="0"/>
              <a:t>Devido ao rápido crescimento populacional observado nas últimas décadas tem-se verificado um crescente consumo de água, nas </a:t>
            </a:r>
            <a:r>
              <a:rPr lang="pt-PT" sz="2000" dirty="0"/>
              <a:t>zonas </a:t>
            </a:r>
            <a:r>
              <a:rPr lang="pt-PT" sz="2000" dirty="0" smtClean="0"/>
              <a:t>urbanas, a nível doméstico. </a:t>
            </a:r>
          </a:p>
          <a:p>
            <a:pPr algn="just"/>
            <a:r>
              <a:rPr lang="pt-PT" sz="2000" dirty="0" smtClean="0"/>
              <a:t>Em Portugal, no ano de 2014, as perdas de água nos sistemas de distribuição corresponderam, em média, a 30% do volume inicial. [1]</a:t>
            </a:r>
          </a:p>
          <a:p>
            <a:endParaRPr lang="pt-PT" sz="22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pt-PT" dirty="0" smtClean="0"/>
              <a:t> </a:t>
            </a:r>
            <a:endParaRPr lang="pt-PT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6"/>
          <a:srcRect l="1298" t="22569" r="671" b="10614"/>
          <a:stretch/>
        </p:blipFill>
        <p:spPr>
          <a:xfrm>
            <a:off x="6424265" y="3245476"/>
            <a:ext cx="5024839" cy="2010199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>
            <a:off x="6028851" y="532717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PT" sz="1200" dirty="0">
                <a:solidFill>
                  <a:schemeClr val="accent6"/>
                </a:solidFill>
              </a:rPr>
              <a:t>Figura </a:t>
            </a:r>
            <a:r>
              <a:rPr lang="pt-PT" sz="1200" dirty="0" smtClean="0">
                <a:solidFill>
                  <a:schemeClr val="accent6"/>
                </a:solidFill>
              </a:rPr>
              <a:t>6 – Consumo doméstico típico na cidade de Lisboa (2014)</a:t>
            </a:r>
            <a:endParaRPr lang="pt-PT" sz="1200" dirty="0">
              <a:solidFill>
                <a:schemeClr val="accent6"/>
              </a:solidFill>
            </a:endParaRPr>
          </a:p>
          <a:p>
            <a:pPr algn="ctr"/>
            <a:r>
              <a:rPr lang="pt-PT" sz="1000" dirty="0"/>
              <a:t>(Fonte: http://</a:t>
            </a:r>
            <a:r>
              <a:rPr lang="pt-PT" sz="1000" dirty="0" smtClean="0"/>
              <a:t>www.ambienteonline.pt/canal/detalhe/duches-autoclismos-e-torneira-da-casa-de-banho-representam-80-por-cento-do-consumo-de-agua-em-casa (adaptado)) </a:t>
            </a:r>
            <a:endParaRPr lang="pt-PT" sz="1000" dirty="0"/>
          </a:p>
        </p:txBody>
      </p:sp>
    </p:spTree>
    <p:extLst>
      <p:ext uri="{BB962C8B-B14F-4D97-AF65-F5344CB8AC3E}">
        <p14:creationId xmlns:p14="http://schemas.microsoft.com/office/powerpoint/2010/main" val="4760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0140" y="365125"/>
            <a:ext cx="10353660" cy="1325563"/>
          </a:xfrm>
        </p:spPr>
        <p:txBody>
          <a:bodyPr/>
          <a:lstStyle/>
          <a:p>
            <a:r>
              <a:rPr lang="pt-PT" dirty="0" smtClean="0">
                <a:solidFill>
                  <a:srgbClr val="011D44"/>
                </a:solidFill>
              </a:rPr>
              <a:t>Consumo na agricultura</a:t>
            </a:r>
            <a:endParaRPr lang="pt-PT" dirty="0">
              <a:solidFill>
                <a:srgbClr val="011D44"/>
              </a:solidFill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-1" y="5694518"/>
            <a:ext cx="12192001" cy="1191293"/>
            <a:chOff x="-1" y="5694518"/>
            <a:chExt cx="12192001" cy="1191293"/>
          </a:xfrm>
        </p:grpSpPr>
        <p:sp>
          <p:nvSpPr>
            <p:cNvPr id="5" name="Ondulado duplo 15"/>
            <p:cNvSpPr/>
            <p:nvPr/>
          </p:nvSpPr>
          <p:spPr>
            <a:xfrm>
              <a:off x="7416704" y="5712596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" name="Ondulado duplo 15"/>
            <p:cNvSpPr/>
            <p:nvPr/>
          </p:nvSpPr>
          <p:spPr>
            <a:xfrm>
              <a:off x="3708352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" name="Ondulado duplo 15"/>
            <p:cNvSpPr/>
            <p:nvPr/>
          </p:nvSpPr>
          <p:spPr>
            <a:xfrm>
              <a:off x="-1" y="5701464"/>
              <a:ext cx="3708352" cy="1165204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176575 h 1526319"/>
                <a:gd name="connsiteX5" fmla="*/ 0 w 3708352"/>
                <a:gd name="connsiteY5" fmla="*/ 134149 h 1526319"/>
                <a:gd name="connsiteX0" fmla="*/ 0 w 3708352"/>
                <a:gd name="connsiteY0" fmla="*/ 134149 h 1176575"/>
                <a:gd name="connsiteX1" fmla="*/ 1854176 w 3708352"/>
                <a:gd name="connsiteY1" fmla="*/ 134149 h 1176575"/>
                <a:gd name="connsiteX2" fmla="*/ 3708352 w 3708352"/>
                <a:gd name="connsiteY2" fmla="*/ 134149 h 1176575"/>
                <a:gd name="connsiteX3" fmla="*/ 3708351 w 3708352"/>
                <a:gd name="connsiteY3" fmla="*/ 1176575 h 1176575"/>
                <a:gd name="connsiteX4" fmla="*/ 0 w 3708352"/>
                <a:gd name="connsiteY4" fmla="*/ 1176575 h 1176575"/>
                <a:gd name="connsiteX5" fmla="*/ 0 w 3708352"/>
                <a:gd name="connsiteY5" fmla="*/ 134149 h 117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08352" h="1176575">
                  <a:moveTo>
                    <a:pt x="0" y="134149"/>
                  </a:moveTo>
                  <a:cubicBezTo>
                    <a:pt x="618059" y="-330555"/>
                    <a:pt x="1236117" y="598854"/>
                    <a:pt x="1854176" y="134149"/>
                  </a:cubicBezTo>
                  <a:cubicBezTo>
                    <a:pt x="2472235" y="-330555"/>
                    <a:pt x="3090293" y="598854"/>
                    <a:pt x="3708352" y="134149"/>
                  </a:cubicBezTo>
                  <a:cubicBezTo>
                    <a:pt x="3708352" y="598206"/>
                    <a:pt x="3708351" y="712518"/>
                    <a:pt x="3708351" y="1176575"/>
                  </a:cubicBezTo>
                  <a:lnTo>
                    <a:pt x="0" y="1176575"/>
                  </a:lnTo>
                  <a:lnTo>
                    <a:pt x="0" y="134149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" name="Ondulado duplo 15"/>
            <p:cNvSpPr/>
            <p:nvPr/>
          </p:nvSpPr>
          <p:spPr>
            <a:xfrm>
              <a:off x="11125056" y="5694518"/>
              <a:ext cx="1066944" cy="1191293"/>
            </a:xfrm>
            <a:custGeom>
              <a:avLst/>
              <a:gdLst>
                <a:gd name="connsiteX0" fmla="*/ 0 w 3708352"/>
                <a:gd name="connsiteY0" fmla="*/ 139411 h 2230581"/>
                <a:gd name="connsiteX1" fmla="*/ 1854176 w 3708352"/>
                <a:gd name="connsiteY1" fmla="*/ 139411 h 2230581"/>
                <a:gd name="connsiteX2" fmla="*/ 3708352 w 3708352"/>
                <a:gd name="connsiteY2" fmla="*/ 139411 h 2230581"/>
                <a:gd name="connsiteX3" fmla="*/ 3708352 w 3708352"/>
                <a:gd name="connsiteY3" fmla="*/ 2091170 h 2230581"/>
                <a:gd name="connsiteX4" fmla="*/ 1854176 w 3708352"/>
                <a:gd name="connsiteY4" fmla="*/ 2091170 h 2230581"/>
                <a:gd name="connsiteX5" fmla="*/ 0 w 3708352"/>
                <a:gd name="connsiteY5" fmla="*/ 2091170 h 2230581"/>
                <a:gd name="connsiteX6" fmla="*/ 0 w 3708352"/>
                <a:gd name="connsiteY6" fmla="*/ 139411 h 2230581"/>
                <a:gd name="connsiteX0" fmla="*/ 0 w 3708352"/>
                <a:gd name="connsiteY0" fmla="*/ 134149 h 2329877"/>
                <a:gd name="connsiteX1" fmla="*/ 1854176 w 3708352"/>
                <a:gd name="connsiteY1" fmla="*/ 134149 h 2329877"/>
                <a:gd name="connsiteX2" fmla="*/ 3708352 w 3708352"/>
                <a:gd name="connsiteY2" fmla="*/ 134149 h 2329877"/>
                <a:gd name="connsiteX3" fmla="*/ 3708352 w 3708352"/>
                <a:gd name="connsiteY3" fmla="*/ 2085908 h 2329877"/>
                <a:gd name="connsiteX4" fmla="*/ 0 w 3708352"/>
                <a:gd name="connsiteY4" fmla="*/ 2085908 h 2329877"/>
                <a:gd name="connsiteX5" fmla="*/ 0 w 3708352"/>
                <a:gd name="connsiteY5" fmla="*/ 134149 h 2329877"/>
                <a:gd name="connsiteX0" fmla="*/ 0 w 3708352"/>
                <a:gd name="connsiteY0" fmla="*/ 134149 h 2231969"/>
                <a:gd name="connsiteX1" fmla="*/ 1854176 w 3708352"/>
                <a:gd name="connsiteY1" fmla="*/ 134149 h 2231969"/>
                <a:gd name="connsiteX2" fmla="*/ 3708352 w 3708352"/>
                <a:gd name="connsiteY2" fmla="*/ 134149 h 2231969"/>
                <a:gd name="connsiteX3" fmla="*/ 3708352 w 3708352"/>
                <a:gd name="connsiteY3" fmla="*/ 2085908 h 2231969"/>
                <a:gd name="connsiteX4" fmla="*/ 0 w 3708352"/>
                <a:gd name="connsiteY4" fmla="*/ 2085908 h 2231969"/>
                <a:gd name="connsiteX5" fmla="*/ 0 w 3708352"/>
                <a:gd name="connsiteY5" fmla="*/ 134149 h 2231969"/>
                <a:gd name="connsiteX0" fmla="*/ 0 w 3708352"/>
                <a:gd name="connsiteY0" fmla="*/ 134149 h 2090886"/>
                <a:gd name="connsiteX1" fmla="*/ 1854176 w 3708352"/>
                <a:gd name="connsiteY1" fmla="*/ 134149 h 2090886"/>
                <a:gd name="connsiteX2" fmla="*/ 3708352 w 3708352"/>
                <a:gd name="connsiteY2" fmla="*/ 134149 h 2090886"/>
                <a:gd name="connsiteX3" fmla="*/ 3708352 w 3708352"/>
                <a:gd name="connsiteY3" fmla="*/ 2085908 h 2090886"/>
                <a:gd name="connsiteX4" fmla="*/ 0 w 3708352"/>
                <a:gd name="connsiteY4" fmla="*/ 2085908 h 2090886"/>
                <a:gd name="connsiteX5" fmla="*/ 0 w 3708352"/>
                <a:gd name="connsiteY5" fmla="*/ 134149 h 2090886"/>
                <a:gd name="connsiteX0" fmla="*/ 0 w 3708352"/>
                <a:gd name="connsiteY0" fmla="*/ 134149 h 2085966"/>
                <a:gd name="connsiteX1" fmla="*/ 1854176 w 3708352"/>
                <a:gd name="connsiteY1" fmla="*/ 134149 h 2085966"/>
                <a:gd name="connsiteX2" fmla="*/ 3708352 w 3708352"/>
                <a:gd name="connsiteY2" fmla="*/ 134149 h 2085966"/>
                <a:gd name="connsiteX3" fmla="*/ 3708352 w 3708352"/>
                <a:gd name="connsiteY3" fmla="*/ 2085908 h 2085966"/>
                <a:gd name="connsiteX4" fmla="*/ 0 w 3708352"/>
                <a:gd name="connsiteY4" fmla="*/ 1526319 h 2085966"/>
                <a:gd name="connsiteX5" fmla="*/ 0 w 3708352"/>
                <a:gd name="connsiteY5" fmla="*/ 134149 h 2085966"/>
                <a:gd name="connsiteX0" fmla="*/ 0 w 3722206"/>
                <a:gd name="connsiteY0" fmla="*/ 134149 h 1526319"/>
                <a:gd name="connsiteX1" fmla="*/ 1854176 w 3722206"/>
                <a:gd name="connsiteY1" fmla="*/ 134149 h 1526319"/>
                <a:gd name="connsiteX2" fmla="*/ 3708352 w 3722206"/>
                <a:gd name="connsiteY2" fmla="*/ 134149 h 1526319"/>
                <a:gd name="connsiteX3" fmla="*/ 3722206 w 3722206"/>
                <a:gd name="connsiteY3" fmla="*/ 1484349 h 1526319"/>
                <a:gd name="connsiteX4" fmla="*/ 0 w 3722206"/>
                <a:gd name="connsiteY4" fmla="*/ 1526319 h 1526319"/>
                <a:gd name="connsiteX5" fmla="*/ 0 w 3722206"/>
                <a:gd name="connsiteY5" fmla="*/ 134149 h 1526319"/>
                <a:gd name="connsiteX0" fmla="*/ 0 w 3708352"/>
                <a:gd name="connsiteY0" fmla="*/ 134149 h 1526319"/>
                <a:gd name="connsiteX1" fmla="*/ 1854176 w 3708352"/>
                <a:gd name="connsiteY1" fmla="*/ 134149 h 1526319"/>
                <a:gd name="connsiteX2" fmla="*/ 3708352 w 3708352"/>
                <a:gd name="connsiteY2" fmla="*/ 134149 h 1526319"/>
                <a:gd name="connsiteX3" fmla="*/ 3708351 w 3708352"/>
                <a:gd name="connsiteY3" fmla="*/ 1526319 h 1526319"/>
                <a:gd name="connsiteX4" fmla="*/ 0 w 3708352"/>
                <a:gd name="connsiteY4" fmla="*/ 1526319 h 1526319"/>
                <a:gd name="connsiteX5" fmla="*/ 0 w 3708352"/>
                <a:gd name="connsiteY5" fmla="*/ 134149 h 1526319"/>
                <a:gd name="connsiteX0" fmla="*/ 0 w 3708352"/>
                <a:gd name="connsiteY0" fmla="*/ 86235 h 1478405"/>
                <a:gd name="connsiteX1" fmla="*/ 1080799 w 3708352"/>
                <a:gd name="connsiteY1" fmla="*/ 142426 h 1478405"/>
                <a:gd name="connsiteX2" fmla="*/ 1854176 w 3708352"/>
                <a:gd name="connsiteY2" fmla="*/ 86235 h 1478405"/>
                <a:gd name="connsiteX3" fmla="*/ 3708352 w 3708352"/>
                <a:gd name="connsiteY3" fmla="*/ 86235 h 1478405"/>
                <a:gd name="connsiteX4" fmla="*/ 3708351 w 3708352"/>
                <a:gd name="connsiteY4" fmla="*/ 1478405 h 1478405"/>
                <a:gd name="connsiteX5" fmla="*/ 0 w 3708352"/>
                <a:gd name="connsiteY5" fmla="*/ 1478405 h 1478405"/>
                <a:gd name="connsiteX6" fmla="*/ 0 w 3708352"/>
                <a:gd name="connsiteY6" fmla="*/ 86235 h 1478405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1854176 w 3708352"/>
                <a:gd name="connsiteY2" fmla="*/ 146502 h 1538672"/>
                <a:gd name="connsiteX3" fmla="*/ 3708352 w 3708352"/>
                <a:gd name="connsiteY3" fmla="*/ 146502 h 1538672"/>
                <a:gd name="connsiteX4" fmla="*/ 3708351 w 3708352"/>
                <a:gd name="connsiteY4" fmla="*/ 1538672 h 1538672"/>
                <a:gd name="connsiteX5" fmla="*/ 0 w 3708352"/>
                <a:gd name="connsiteY5" fmla="*/ 1538672 h 1538672"/>
                <a:gd name="connsiteX6" fmla="*/ 0 w 3708352"/>
                <a:gd name="connsiteY6" fmla="*/ 146502 h 1538672"/>
                <a:gd name="connsiteX0" fmla="*/ 0 w 3708352"/>
                <a:gd name="connsiteY0" fmla="*/ 146502 h 1538672"/>
                <a:gd name="connsiteX1" fmla="*/ 1080799 w 3708352"/>
                <a:gd name="connsiteY1" fmla="*/ 202693 h 1538672"/>
                <a:gd name="connsiteX2" fmla="*/ 3708352 w 3708352"/>
                <a:gd name="connsiteY2" fmla="*/ 146502 h 1538672"/>
                <a:gd name="connsiteX3" fmla="*/ 3708351 w 3708352"/>
                <a:gd name="connsiteY3" fmla="*/ 1538672 h 1538672"/>
                <a:gd name="connsiteX4" fmla="*/ 0 w 3708352"/>
                <a:gd name="connsiteY4" fmla="*/ 1538672 h 1538672"/>
                <a:gd name="connsiteX5" fmla="*/ 0 w 3708352"/>
                <a:gd name="connsiteY5" fmla="*/ 146502 h 1538672"/>
                <a:gd name="connsiteX0" fmla="*/ 0 w 3718847"/>
                <a:gd name="connsiteY0" fmla="*/ 146502 h 1538672"/>
                <a:gd name="connsiteX1" fmla="*/ 1080799 w 3718847"/>
                <a:gd name="connsiteY1" fmla="*/ 202693 h 1538672"/>
                <a:gd name="connsiteX2" fmla="*/ 3708351 w 3718847"/>
                <a:gd name="connsiteY2" fmla="*/ 1538672 h 1538672"/>
                <a:gd name="connsiteX3" fmla="*/ 0 w 3718847"/>
                <a:gd name="connsiteY3" fmla="*/ 1538672 h 1538672"/>
                <a:gd name="connsiteX4" fmla="*/ 0 w 3718847"/>
                <a:gd name="connsiteY4" fmla="*/ 146502 h 1538672"/>
                <a:gd name="connsiteX0" fmla="*/ 0 w 1407782"/>
                <a:gd name="connsiteY0" fmla="*/ 146502 h 1538672"/>
                <a:gd name="connsiteX1" fmla="*/ 1080799 w 1407782"/>
                <a:gd name="connsiteY1" fmla="*/ 202693 h 1538672"/>
                <a:gd name="connsiteX2" fmla="*/ 1103697 w 1407782"/>
                <a:gd name="connsiteY2" fmla="*/ 1538672 h 1538672"/>
                <a:gd name="connsiteX3" fmla="*/ 0 w 1407782"/>
                <a:gd name="connsiteY3" fmla="*/ 1538672 h 1538672"/>
                <a:gd name="connsiteX4" fmla="*/ 0 w 1407782"/>
                <a:gd name="connsiteY4" fmla="*/ 146502 h 1538672"/>
                <a:gd name="connsiteX0" fmla="*/ 0 w 1364784"/>
                <a:gd name="connsiteY0" fmla="*/ 146502 h 1538672"/>
                <a:gd name="connsiteX1" fmla="*/ 1080799 w 1364784"/>
                <a:gd name="connsiteY1" fmla="*/ 202693 h 1538672"/>
                <a:gd name="connsiteX2" fmla="*/ 1103697 w 1364784"/>
                <a:gd name="connsiteY2" fmla="*/ 1538672 h 1538672"/>
                <a:gd name="connsiteX3" fmla="*/ 0 w 1364784"/>
                <a:gd name="connsiteY3" fmla="*/ 1538672 h 1538672"/>
                <a:gd name="connsiteX4" fmla="*/ 0 w 1364784"/>
                <a:gd name="connsiteY4" fmla="*/ 146502 h 1538672"/>
                <a:gd name="connsiteX0" fmla="*/ 0 w 1109143"/>
                <a:gd name="connsiteY0" fmla="*/ 146502 h 1538672"/>
                <a:gd name="connsiteX1" fmla="*/ 1080799 w 1109143"/>
                <a:gd name="connsiteY1" fmla="*/ 202693 h 1538672"/>
                <a:gd name="connsiteX2" fmla="*/ 1103697 w 1109143"/>
                <a:gd name="connsiteY2" fmla="*/ 1538672 h 1538672"/>
                <a:gd name="connsiteX3" fmla="*/ 0 w 1109143"/>
                <a:gd name="connsiteY3" fmla="*/ 1538672 h 1538672"/>
                <a:gd name="connsiteX4" fmla="*/ 0 w 1109143"/>
                <a:gd name="connsiteY4" fmla="*/ 146502 h 1538672"/>
                <a:gd name="connsiteX0" fmla="*/ 0 w 1092751"/>
                <a:gd name="connsiteY0" fmla="*/ 146502 h 1538672"/>
                <a:gd name="connsiteX1" fmla="*/ 1080799 w 1092751"/>
                <a:gd name="connsiteY1" fmla="*/ 202693 h 1538672"/>
                <a:gd name="connsiteX2" fmla="*/ 1075988 w 1092751"/>
                <a:gd name="connsiteY2" fmla="*/ 1538672 h 1538672"/>
                <a:gd name="connsiteX3" fmla="*/ 0 w 1092751"/>
                <a:gd name="connsiteY3" fmla="*/ 1538672 h 1538672"/>
                <a:gd name="connsiteX4" fmla="*/ 0 w 1092751"/>
                <a:gd name="connsiteY4" fmla="*/ 146502 h 1538672"/>
                <a:gd name="connsiteX0" fmla="*/ 0 w 1082211"/>
                <a:gd name="connsiteY0" fmla="*/ 146502 h 1538672"/>
                <a:gd name="connsiteX1" fmla="*/ 1080799 w 1082211"/>
                <a:gd name="connsiteY1" fmla="*/ 202693 h 1538672"/>
                <a:gd name="connsiteX2" fmla="*/ 1075988 w 1082211"/>
                <a:gd name="connsiteY2" fmla="*/ 1538672 h 1538672"/>
                <a:gd name="connsiteX3" fmla="*/ 0 w 1082211"/>
                <a:gd name="connsiteY3" fmla="*/ 1538672 h 1538672"/>
                <a:gd name="connsiteX4" fmla="*/ 0 w 1082211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538672 h 1538672"/>
                <a:gd name="connsiteX4" fmla="*/ 0 w 1080799"/>
                <a:gd name="connsiteY4" fmla="*/ 146502 h 1538672"/>
                <a:gd name="connsiteX0" fmla="*/ 0 w 1080799"/>
                <a:gd name="connsiteY0" fmla="*/ 146502 h 1538672"/>
                <a:gd name="connsiteX1" fmla="*/ 1080799 w 1080799"/>
                <a:gd name="connsiteY1" fmla="*/ 202693 h 1538672"/>
                <a:gd name="connsiteX2" fmla="*/ 1075988 w 1080799"/>
                <a:gd name="connsiteY2" fmla="*/ 1538672 h 1538672"/>
                <a:gd name="connsiteX3" fmla="*/ 0 w 1080799"/>
                <a:gd name="connsiteY3" fmla="*/ 1188929 h 1538672"/>
                <a:gd name="connsiteX4" fmla="*/ 0 w 1080799"/>
                <a:gd name="connsiteY4" fmla="*/ 146502 h 1538672"/>
                <a:gd name="connsiteX0" fmla="*/ 0 w 1080799"/>
                <a:gd name="connsiteY0" fmla="*/ 146502 h 1202918"/>
                <a:gd name="connsiteX1" fmla="*/ 1080799 w 1080799"/>
                <a:gd name="connsiteY1" fmla="*/ 202693 h 1202918"/>
                <a:gd name="connsiteX2" fmla="*/ 1075988 w 1080799"/>
                <a:gd name="connsiteY2" fmla="*/ 1202918 h 1202918"/>
                <a:gd name="connsiteX3" fmla="*/ 0 w 1080799"/>
                <a:gd name="connsiteY3" fmla="*/ 1188929 h 1202918"/>
                <a:gd name="connsiteX4" fmla="*/ 0 w 1080799"/>
                <a:gd name="connsiteY4" fmla="*/ 146502 h 1202918"/>
                <a:gd name="connsiteX0" fmla="*/ 0 w 1075988"/>
                <a:gd name="connsiteY0" fmla="*/ 146502 h 1202918"/>
                <a:gd name="connsiteX1" fmla="*/ 1053090 w 1075988"/>
                <a:gd name="connsiteY1" fmla="*/ 202693 h 1202918"/>
                <a:gd name="connsiteX2" fmla="*/ 1075988 w 1075988"/>
                <a:gd name="connsiteY2" fmla="*/ 1202918 h 1202918"/>
                <a:gd name="connsiteX3" fmla="*/ 0 w 1075988"/>
                <a:gd name="connsiteY3" fmla="*/ 1188929 h 1202918"/>
                <a:gd name="connsiteX4" fmla="*/ 0 w 1075988"/>
                <a:gd name="connsiteY4" fmla="*/ 146502 h 1202918"/>
                <a:gd name="connsiteX0" fmla="*/ 0 w 1053090"/>
                <a:gd name="connsiteY0" fmla="*/ 146502 h 1202918"/>
                <a:gd name="connsiteX1" fmla="*/ 1053090 w 1053090"/>
                <a:gd name="connsiteY1" fmla="*/ 202693 h 1202918"/>
                <a:gd name="connsiteX2" fmla="*/ 1048278 w 1053090"/>
                <a:gd name="connsiteY2" fmla="*/ 1202918 h 1202918"/>
                <a:gd name="connsiteX3" fmla="*/ 0 w 1053090"/>
                <a:gd name="connsiteY3" fmla="*/ 1188929 h 1202918"/>
                <a:gd name="connsiteX4" fmla="*/ 0 w 1053090"/>
                <a:gd name="connsiteY4" fmla="*/ 146502 h 1202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3090" h="1202918">
                  <a:moveTo>
                    <a:pt x="0" y="146502"/>
                  </a:moveTo>
                  <a:cubicBezTo>
                    <a:pt x="249406" y="-76161"/>
                    <a:pt x="550097" y="-35133"/>
                    <a:pt x="1053090" y="202693"/>
                  </a:cubicBezTo>
                  <a:cubicBezTo>
                    <a:pt x="1047693" y="1008300"/>
                    <a:pt x="1048301" y="392685"/>
                    <a:pt x="1048278" y="1202918"/>
                  </a:cubicBezTo>
                  <a:lnTo>
                    <a:pt x="0" y="1188929"/>
                  </a:lnTo>
                  <a:lnTo>
                    <a:pt x="0" y="146502"/>
                  </a:lnTo>
                  <a:close/>
                </a:path>
              </a:pathLst>
            </a:custGeom>
            <a:solidFill>
              <a:srgbClr val="BFCEE9"/>
            </a:solidFill>
            <a:ln>
              <a:solidFill>
                <a:srgbClr val="BDCF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8610600" y="6195042"/>
            <a:ext cx="2743200" cy="526434"/>
          </a:xfrm>
        </p:spPr>
        <p:txBody>
          <a:bodyPr/>
          <a:lstStyle/>
          <a:p>
            <a:fld id="{0B41A958-1C4B-4855-8ABB-ECFBAF21EE7E}" type="slidenum">
              <a:rPr lang="pt-PT" sz="2000" b="1" smtClean="0">
                <a:solidFill>
                  <a:srgbClr val="011D44"/>
                </a:solidFill>
                <a:latin typeface="Arial Black" panose="020B0A04020102020204" pitchFamily="34" charset="0"/>
              </a:rPr>
              <a:t>9</a:t>
            </a:fld>
            <a:endParaRPr lang="pt-PT" b="1" dirty="0">
              <a:solidFill>
                <a:srgbClr val="011D44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58608" y="5722527"/>
            <a:ext cx="2708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7200" dirty="0">
                <a:solidFill>
                  <a:srgbClr val="011D44"/>
                </a:solidFill>
              </a:rPr>
              <a:t>cna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" r="12224"/>
          <a:stretch/>
        </p:blipFill>
        <p:spPr>
          <a:xfrm>
            <a:off x="-1" y="0"/>
            <a:ext cx="1000141" cy="1261629"/>
          </a:xfrm>
          <a:prstGeom prst="rect">
            <a:avLst/>
          </a:prstGeom>
        </p:spPr>
      </p:pic>
      <p:pic>
        <p:nvPicPr>
          <p:cNvPr id="13" name="Picture 82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056" y="58737"/>
            <a:ext cx="956108" cy="9387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Marcador de Posição de Conteúdo 2"/>
          <p:cNvSpPr txBox="1">
            <a:spLocks/>
          </p:cNvSpPr>
          <p:nvPr/>
        </p:nvSpPr>
        <p:spPr>
          <a:xfrm>
            <a:off x="758608" y="1564515"/>
            <a:ext cx="10366448" cy="3515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sz="2000" dirty="0" smtClean="0"/>
              <a:t>A nível mundial gasta-se aproximadamente 70% de água na agricultura, contudo mais de metade dessa água perde-se através da evaporação ou do escoamento superficial, devido à irrigação não controlada.  </a:t>
            </a:r>
          </a:p>
          <a:p>
            <a:r>
              <a:rPr lang="pt-PT" sz="2000" dirty="0" smtClean="0"/>
              <a:t>Cerca de 40% da produção de alimentos é cultivada em áreas irrigadas artificialmente, especialmente nas áreas de maior densidade populacional do </a:t>
            </a:r>
            <a:r>
              <a:rPr lang="pt-PT" sz="2000" dirty="0"/>
              <a:t>S</a:t>
            </a:r>
            <a:r>
              <a:rPr lang="pt-PT" sz="2000" dirty="0" smtClean="0"/>
              <a:t>udeste </a:t>
            </a:r>
            <a:r>
              <a:rPr lang="pt-PT" sz="2000" dirty="0"/>
              <a:t>A</a:t>
            </a:r>
            <a:r>
              <a:rPr lang="pt-PT" sz="2000" dirty="0" smtClean="0"/>
              <a:t>siático.</a:t>
            </a:r>
          </a:p>
          <a:p>
            <a:r>
              <a:rPr lang="pt-PT" sz="2000" dirty="0" smtClean="0"/>
              <a:t>Estima-se que em 2050, o consumo global de água na agricultura aumente em 19% devido às necessidades de irrigação. [2]</a:t>
            </a:r>
            <a:endParaRPr lang="pt-PT" sz="20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7861309" y="4204966"/>
            <a:ext cx="32637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chemeClr val="accent6">
                    <a:lumMod val="75000"/>
                  </a:schemeClr>
                </a:solidFill>
              </a:rPr>
              <a:t>Sabias que…</a:t>
            </a:r>
          </a:p>
          <a:p>
            <a:r>
              <a:rPr lang="pt-PT" sz="1600" dirty="0" smtClean="0"/>
              <a:t>… para produzir 1 quilo de carne são necessários aproximadamente 15000 litros de água.</a:t>
            </a:r>
          </a:p>
          <a:p>
            <a:endParaRPr lang="pt-PT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5"/>
          <a:srcRect l="22647" t="53653" r="71414" b="22755"/>
          <a:stretch/>
        </p:blipFill>
        <p:spPr>
          <a:xfrm>
            <a:off x="7058026" y="4083711"/>
            <a:ext cx="717355" cy="1612187"/>
          </a:xfrm>
          <a:prstGeom prst="rect">
            <a:avLst/>
          </a:prstGeom>
        </p:spPr>
      </p:pic>
      <p:sp>
        <p:nvSpPr>
          <p:cNvPr id="21" name="Retângulo 20"/>
          <p:cNvSpPr/>
          <p:nvPr/>
        </p:nvSpPr>
        <p:spPr>
          <a:xfrm>
            <a:off x="6926195" y="5409710"/>
            <a:ext cx="513397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1000" dirty="0" smtClean="0"/>
              <a:t>(</a:t>
            </a:r>
            <a:r>
              <a:rPr lang="pt-PT" sz="1000" dirty="0"/>
              <a:t>Fonte: </a:t>
            </a:r>
            <a:r>
              <a:rPr lang="pt-PT" sz="1000" dirty="0" smtClean="0"/>
              <a:t>FAO – </a:t>
            </a:r>
            <a:r>
              <a:rPr lang="pt-PT" sz="1000" dirty="0" err="1" smtClean="0"/>
              <a:t>Food</a:t>
            </a:r>
            <a:r>
              <a:rPr lang="pt-PT" sz="1000" dirty="0" smtClean="0"/>
              <a:t> </a:t>
            </a:r>
            <a:r>
              <a:rPr lang="pt-PT" sz="1000" dirty="0" err="1" smtClean="0"/>
              <a:t>and</a:t>
            </a:r>
            <a:r>
              <a:rPr lang="pt-PT" sz="1000" dirty="0" smtClean="0"/>
              <a:t> </a:t>
            </a:r>
            <a:r>
              <a:rPr lang="pt-PT" sz="1000" dirty="0" err="1" smtClean="0"/>
              <a:t>Agriculture</a:t>
            </a:r>
            <a:r>
              <a:rPr lang="pt-PT" sz="1000" dirty="0" smtClean="0"/>
              <a:t> </a:t>
            </a:r>
            <a:r>
              <a:rPr lang="pt-PT" sz="1000" dirty="0" err="1" smtClean="0"/>
              <a:t>Organization</a:t>
            </a:r>
            <a:r>
              <a:rPr lang="pt-PT" sz="1000" dirty="0" smtClean="0"/>
              <a:t> </a:t>
            </a:r>
            <a:r>
              <a:rPr lang="pt-PT" sz="1000" dirty="0" err="1" smtClean="0"/>
              <a:t>of</a:t>
            </a:r>
            <a:r>
              <a:rPr lang="pt-PT" sz="1000" dirty="0" smtClean="0"/>
              <a:t> </a:t>
            </a:r>
            <a:r>
              <a:rPr lang="pt-PT" sz="1000" dirty="0" err="1" smtClean="0"/>
              <a:t>the</a:t>
            </a:r>
            <a:r>
              <a:rPr lang="pt-PT" sz="1000" dirty="0" smtClean="0"/>
              <a:t> United </a:t>
            </a:r>
            <a:r>
              <a:rPr lang="pt-PT" sz="1000" dirty="0" err="1" smtClean="0"/>
              <a:t>Nation</a:t>
            </a:r>
            <a:r>
              <a:rPr lang="pt-PT" sz="1000" dirty="0" err="1"/>
              <a:t>s</a:t>
            </a:r>
            <a:r>
              <a:rPr lang="pt-PT" sz="1000" dirty="0" smtClean="0"/>
              <a:t>) </a:t>
            </a:r>
            <a:endParaRPr lang="pt-PT" sz="1000" dirty="0"/>
          </a:p>
        </p:txBody>
      </p:sp>
    </p:spTree>
    <p:extLst>
      <p:ext uri="{BB962C8B-B14F-4D97-AF65-F5344CB8AC3E}">
        <p14:creationId xmlns:p14="http://schemas.microsoft.com/office/powerpoint/2010/main" val="319066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Verde 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ersonalizado 1">
      <a:majorFont>
        <a:latin typeface="Footlight MT Light"/>
        <a:ea typeface=""/>
        <a:cs typeface=""/>
      </a:majorFont>
      <a:minorFont>
        <a:latin typeface="Footlight M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Watertheme</Template>
  <TotalTime>896</TotalTime>
  <Words>1497</Words>
  <Application>Microsoft Office PowerPoint</Application>
  <PresentationFormat>Ecrã Panorâmico</PresentationFormat>
  <Paragraphs>158</Paragraphs>
  <Slides>18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Footlight MT Light</vt:lpstr>
      <vt:lpstr>Tema do Office</vt:lpstr>
      <vt:lpstr>Recursos Hídricos</vt:lpstr>
      <vt:lpstr>O que são Recursos Hídricos?</vt:lpstr>
      <vt:lpstr>Distribuição da água na Terra</vt:lpstr>
      <vt:lpstr>Distribuição da água na Terra</vt:lpstr>
      <vt:lpstr>Distribuição da água na Terra</vt:lpstr>
      <vt:lpstr>Utilização da água</vt:lpstr>
      <vt:lpstr>Utilização da água</vt:lpstr>
      <vt:lpstr>Consumo doméstico</vt:lpstr>
      <vt:lpstr>Consumo na agricultura</vt:lpstr>
      <vt:lpstr>Consumo na indústria</vt:lpstr>
      <vt:lpstr>Consequências da utilização dos recursos hídricos </vt:lpstr>
      <vt:lpstr>Consequências da utilização dos recursos hídricos </vt:lpstr>
      <vt:lpstr>Evolução do stress hídrico entre 2013 e 2040</vt:lpstr>
      <vt:lpstr>Água potável </vt:lpstr>
      <vt:lpstr>Água potável </vt:lpstr>
      <vt:lpstr>Carta Europeia da Água</vt:lpstr>
      <vt:lpstr>Carta Europeia da Água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Cláudia Proença</dc:creator>
  <cp:lastModifiedBy>Fatima</cp:lastModifiedBy>
  <cp:revision>83</cp:revision>
  <dcterms:created xsi:type="dcterms:W3CDTF">2016-08-07T20:08:56Z</dcterms:created>
  <dcterms:modified xsi:type="dcterms:W3CDTF">2016-09-17T22:10:06Z</dcterms:modified>
</cp:coreProperties>
</file>