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3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01/09/2016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7377" y="1180347"/>
            <a:ext cx="7304567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Água da Chuva, Água Destilada e Água Pura</a:t>
            </a:r>
            <a:b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8552" y="4738603"/>
            <a:ext cx="5883660" cy="1655762"/>
          </a:xfrm>
        </p:spPr>
        <p:txBody>
          <a:bodyPr/>
          <a:lstStyle/>
          <a:p>
            <a:r>
              <a:rPr lang="pt-PT" b="1" dirty="0" smtClean="0">
                <a:solidFill>
                  <a:srgbClr val="BFCEE9"/>
                </a:solidFill>
              </a:rPr>
              <a:t>Química 11.º Ano</a:t>
            </a:r>
            <a:endParaRPr lang="pt-PT" b="1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43660" y="74805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3600" dirty="0"/>
          </a:p>
          <a:p>
            <a:pPr algn="ctr"/>
            <a:r>
              <a:rPr lang="pt-PT" sz="4400" b="1" dirty="0" smtClean="0"/>
              <a:t> 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sp>
        <p:nvSpPr>
          <p:cNvPr id="25" name="Oval 24"/>
          <p:cNvSpPr/>
          <p:nvPr/>
        </p:nvSpPr>
        <p:spPr>
          <a:xfrm>
            <a:off x="9823280" y="2951601"/>
            <a:ext cx="1662546" cy="1648691"/>
          </a:xfrm>
          <a:prstGeom prst="ellipse">
            <a:avLst/>
          </a:prstGeom>
          <a:solidFill>
            <a:srgbClr val="77A7CB"/>
          </a:solidFill>
          <a:ln>
            <a:solidFill>
              <a:srgbClr val="7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Incluir imagem simples sobre tema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1026" name="Picture 2" descr="http://portalamazonia.com/uploads/RTEmagicC_agua-da-chuva.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60" y="2887234"/>
            <a:ext cx="1894668" cy="172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Qualidade da Água e a Legislação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5939" y="1476332"/>
            <a:ext cx="11293002" cy="25169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1650" dirty="0" smtClean="0">
                <a:sym typeface="Wingdings" panose="05000000000000000000" pitchFamily="2" charset="2"/>
              </a:rPr>
              <a:t>Nem sempre a água é suficientemente pura para ser diretamente utilizada na indústria, nas atividades domésticas e, muito menos, para consumo humano. Ela encontra-se muitas vezes poluída, sobretudo pela matéria orgânica dos solos, pelos fertilizantes e pelos pesticidas.</a:t>
            </a:r>
          </a:p>
          <a:p>
            <a:pPr marL="0" indent="0" algn="just">
              <a:buNone/>
            </a:pPr>
            <a:r>
              <a:rPr lang="pt-PT" sz="1650" dirty="0" smtClean="0">
                <a:sym typeface="Wingdings" panose="05000000000000000000" pitchFamily="2" charset="2"/>
              </a:rPr>
              <a:t>Existe legislação para estabelecer os teores em que certas espécies químicas podem existir na água utilizável. São os chamados </a:t>
            </a:r>
            <a:r>
              <a:rPr lang="pt-PT" sz="1650" b="1" dirty="0" smtClean="0">
                <a:sym typeface="Wingdings" panose="05000000000000000000" pitchFamily="2" charset="2"/>
              </a:rPr>
              <a:t>parâmetros de qualidade</a:t>
            </a:r>
            <a:r>
              <a:rPr lang="pt-PT" sz="1650" dirty="0" smtClean="0">
                <a:sym typeface="Wingdings" panose="05000000000000000000" pitchFamily="2" charset="2"/>
              </a:rPr>
              <a:t>, que podem variar, consoante os objetivos de utilização.</a:t>
            </a:r>
          </a:p>
          <a:p>
            <a:pPr marL="0" indent="0" algn="just">
              <a:buNone/>
            </a:pPr>
            <a:r>
              <a:rPr lang="pt-PT" sz="1650" dirty="0" smtClean="0">
                <a:sym typeface="Wingdings" panose="05000000000000000000" pitchFamily="2" charset="2"/>
              </a:rPr>
              <a:t>Para cada um dos parâmetros a legislação indica os seguintes valores:</a:t>
            </a:r>
          </a:p>
          <a:p>
            <a:pPr algn="just"/>
            <a:r>
              <a:rPr lang="pt-PT" sz="165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VMA</a:t>
            </a:r>
            <a:r>
              <a:rPr lang="pt-PT" sz="1650" b="1" dirty="0" smtClean="0">
                <a:sym typeface="Wingdings" panose="05000000000000000000" pitchFamily="2" charset="2"/>
              </a:rPr>
              <a:t> – Valor Máximo Aceitável</a:t>
            </a:r>
            <a:r>
              <a:rPr lang="pt-PT" sz="1650" dirty="0" smtClean="0">
                <a:sym typeface="Wingdings" panose="05000000000000000000" pitchFamily="2" charset="2"/>
              </a:rPr>
              <a:t>. Este valor </a:t>
            </a:r>
            <a:r>
              <a:rPr lang="pt-PT" sz="1650" b="1" dirty="0" smtClean="0">
                <a:sym typeface="Wingdings" panose="05000000000000000000" pitchFamily="2" charset="2"/>
              </a:rPr>
              <a:t>não pode </a:t>
            </a:r>
            <a:r>
              <a:rPr lang="pt-PT" sz="1650" dirty="0" smtClean="0">
                <a:sym typeface="Wingdings" panose="05000000000000000000" pitchFamily="2" charset="2"/>
              </a:rPr>
              <a:t>ser ultrapassado, sob o risco de prejudicar a saúde.</a:t>
            </a:r>
          </a:p>
          <a:p>
            <a:pPr algn="just"/>
            <a:r>
              <a:rPr lang="pt-PT" sz="165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VMR</a:t>
            </a:r>
            <a:r>
              <a:rPr lang="pt-PT" sz="1650" b="1" dirty="0" smtClean="0">
                <a:sym typeface="Wingdings" panose="05000000000000000000" pitchFamily="2" charset="2"/>
              </a:rPr>
              <a:t> – Valor Máximo Recomendado</a:t>
            </a:r>
            <a:r>
              <a:rPr lang="pt-PT" sz="1650" dirty="0" smtClean="0">
                <a:sym typeface="Wingdings" panose="05000000000000000000" pitchFamily="2" charset="2"/>
              </a:rPr>
              <a:t>. Este valor </a:t>
            </a:r>
            <a:r>
              <a:rPr lang="pt-PT" sz="1650" b="1" dirty="0" smtClean="0">
                <a:sym typeface="Wingdings" panose="05000000000000000000" pitchFamily="2" charset="2"/>
              </a:rPr>
              <a:t>não deve </a:t>
            </a:r>
            <a:r>
              <a:rPr lang="pt-PT" sz="1650" dirty="0" smtClean="0">
                <a:sym typeface="Wingdings" panose="05000000000000000000" pitchFamily="2" charset="2"/>
              </a:rPr>
              <a:t>ser ultrapassado, pois tal poderá colocar em risco a saúde, podendo até ser indicio de contaminação.</a:t>
            </a:r>
          </a:p>
          <a:p>
            <a:pPr marL="0" indent="0" algn="just">
              <a:buNone/>
            </a:pPr>
            <a:endParaRPr lang="pt-PT" sz="165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65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65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17332"/>
              </p:ext>
            </p:extLst>
          </p:nvPr>
        </p:nvGraphicFramePr>
        <p:xfrm>
          <a:off x="1909483" y="4333946"/>
          <a:ext cx="812799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Norma de </a:t>
                      </a:r>
                      <a:r>
                        <a:rPr lang="pt-PT" sz="1400" dirty="0" smtClean="0"/>
                        <a:t>qualidade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VMR (g/dm</a:t>
                      </a:r>
                      <a:r>
                        <a:rPr lang="pt-PT" sz="14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VMA (g/dm</a:t>
                      </a:r>
                      <a:r>
                        <a:rPr lang="pt-PT" sz="1400" baseline="30000" dirty="0" smtClean="0"/>
                        <a:t>3</a:t>
                      </a:r>
                      <a:r>
                        <a:rPr lang="pt-PT" sz="1400" dirty="0" smtClean="0"/>
                        <a:t>)</a:t>
                      </a:r>
                      <a:endParaRPr lang="pt-PT" sz="1400" dirty="0"/>
                    </a:p>
                  </a:txBody>
                  <a:tcPr/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Iões</a:t>
                      </a:r>
                      <a:r>
                        <a:rPr lang="pt-PT" sz="1400" baseline="0" dirty="0" smtClean="0">
                          <a:solidFill>
                            <a:schemeClr val="tx1"/>
                          </a:solidFill>
                        </a:rPr>
                        <a:t> fluoreto (F </a:t>
                      </a:r>
                      <a:r>
                        <a:rPr lang="pt-PT" sz="14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pt-PT" sz="1400" baseline="0" dirty="0" smtClean="0">
                          <a:solidFill>
                            <a:schemeClr val="tx1"/>
                          </a:solidFill>
                        </a:rPr>
                        <a:t> ) </a:t>
                      </a:r>
                      <a:endParaRPr lang="pt-PT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1,0</a:t>
                      </a:r>
                      <a:endParaRPr lang="pt-PT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1,5</a:t>
                      </a:r>
                      <a:endParaRPr lang="pt-PT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Iões nitrato (NO</a:t>
                      </a:r>
                      <a:r>
                        <a:rPr lang="pt-PT" sz="140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pt-PT" sz="14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pt-PT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25</a:t>
                      </a:r>
                      <a:endParaRPr lang="pt-PT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50</a:t>
                      </a:r>
                      <a:endParaRPr lang="pt-PT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1909483" y="4072529"/>
            <a:ext cx="8135470" cy="5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Tabela 1–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Alguns parâmetros </a:t>
            </a:r>
            <a:r>
              <a:rPr lang="pt-PT" sz="12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de q</a:t>
            </a:r>
            <a:r>
              <a:rPr lang="pt-PT" sz="1200" dirty="0">
                <a:solidFill>
                  <a:schemeClr val="bg2">
                    <a:lumMod val="50000"/>
                  </a:schemeClr>
                </a:solidFill>
              </a:rPr>
              <a:t>ualidade das águas doces superficiais destinadas à produção de água para consumo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</a:rPr>
              <a:t>humano</a:t>
            </a:r>
            <a:endParaRPr lang="pt-PT" sz="12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1221587" y="5272603"/>
            <a:ext cx="9662290" cy="594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ym typeface="Wingdings" panose="05000000000000000000" pitchFamily="2" charset="2"/>
              </a:rPr>
              <a:t>Nota: </a:t>
            </a:r>
            <a:r>
              <a:rPr lang="pt-PT" sz="1200" dirty="0" smtClean="0">
                <a:sym typeface="Wingdings" panose="05000000000000000000" pitchFamily="2" charset="2"/>
              </a:rPr>
              <a:t>Os restantes parâmetros de qualidade podem ser consultados no Anexo II, do Decreto-Lei n.º 236/98, de 1 de agosto, que </a:t>
            </a:r>
            <a:r>
              <a:rPr lang="pt-PT" sz="1200" dirty="0"/>
              <a:t>estabelece normas, critérios e </a:t>
            </a:r>
            <a:r>
              <a:rPr lang="pt-PT" sz="1200" dirty="0" smtClean="0"/>
              <a:t>objetivos </a:t>
            </a:r>
            <a:r>
              <a:rPr lang="pt-PT" sz="1200" dirty="0"/>
              <a:t>de qualidade com a finalidade de proteger o meio aquático e melhorar a qualidade das águas em função dos seus principais usos.</a:t>
            </a:r>
            <a:endParaRPr lang="pt-PT" sz="1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14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ideguimaraes.files.wordpress.com/2010/06/decreto-lei-pagina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200" y="4056241"/>
            <a:ext cx="1641274" cy="19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Qualidade da Água e a Legislação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9" y="1721203"/>
            <a:ext cx="10853731" cy="342902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PT" sz="2000" b="1" dirty="0" smtClean="0">
                <a:sym typeface="Wingdings" panose="05000000000000000000" pitchFamily="2" charset="2"/>
              </a:rPr>
              <a:t>Principal Legislação aplicável: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800" dirty="0" smtClean="0"/>
              <a:t>Atualmente, é uma </a:t>
            </a:r>
            <a:r>
              <a:rPr lang="pt-PT" sz="1800" dirty="0"/>
              <a:t>D</a:t>
            </a:r>
            <a:r>
              <a:rPr lang="pt-PT" sz="1800" dirty="0" smtClean="0"/>
              <a:t>iretiva Europeia de 1983 que define a potabilidade da água por meio de mais de sessenta parâmetros organoléticos, físico-químicos, tóxicos e microbiológicos. Estes parâmetros só podem ser modificados no sentido de uma maior rigidez.</a:t>
            </a:r>
          </a:p>
          <a:p>
            <a:pPr marL="0" indent="0" algn="just">
              <a:buNone/>
            </a:pPr>
            <a:endParaRPr lang="pt-PT" sz="1800" b="1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pt-PT" sz="1800" b="1" dirty="0" smtClean="0">
                <a:solidFill>
                  <a:schemeClr val="accent6"/>
                </a:solidFill>
              </a:rPr>
              <a:t>Decreto-Lei </a:t>
            </a:r>
            <a:r>
              <a:rPr lang="pt-PT" sz="1800" b="1" dirty="0">
                <a:solidFill>
                  <a:schemeClr val="accent6"/>
                </a:solidFill>
              </a:rPr>
              <a:t>n.º 236/98, de 1 de agosto</a:t>
            </a:r>
            <a:r>
              <a:rPr lang="pt-PT" sz="1800" dirty="0"/>
              <a:t> </a:t>
            </a:r>
            <a:r>
              <a:rPr lang="pt-PT" sz="1800" b="1" dirty="0"/>
              <a:t> – </a:t>
            </a:r>
            <a:r>
              <a:rPr lang="pt-PT" sz="1800" b="1" dirty="0" smtClean="0"/>
              <a:t> </a:t>
            </a:r>
            <a:r>
              <a:rPr lang="pt-PT" sz="1800" dirty="0" smtClean="0"/>
              <a:t>estabelece os critérios e normas </a:t>
            </a:r>
            <a:r>
              <a:rPr lang="pt-PT" sz="1800" dirty="0"/>
              <a:t>de </a:t>
            </a:r>
            <a:r>
              <a:rPr lang="pt-PT" sz="1800" dirty="0" smtClean="0"/>
              <a:t>qualidade </a:t>
            </a:r>
            <a:r>
              <a:rPr lang="pt-PT" sz="1800" dirty="0"/>
              <a:t>para </a:t>
            </a:r>
            <a:r>
              <a:rPr lang="pt-PT" sz="1800" dirty="0" smtClean="0"/>
              <a:t>proteger </a:t>
            </a:r>
            <a:r>
              <a:rPr lang="pt-PT" sz="1800" dirty="0"/>
              <a:t>o </a:t>
            </a:r>
            <a:r>
              <a:rPr lang="pt-PT" sz="1800" dirty="0" smtClean="0"/>
              <a:t>meio aquático </a:t>
            </a:r>
            <a:r>
              <a:rPr lang="pt-PT" sz="1800" dirty="0"/>
              <a:t>e </a:t>
            </a:r>
            <a:r>
              <a:rPr lang="pt-PT" sz="1800" dirty="0" smtClean="0"/>
              <a:t>melhorar </a:t>
            </a:r>
            <a:r>
              <a:rPr lang="pt-PT" sz="1800" dirty="0"/>
              <a:t>a q</a:t>
            </a:r>
            <a:r>
              <a:rPr lang="pt-PT" sz="1800" dirty="0" smtClean="0"/>
              <a:t>ualidade </a:t>
            </a:r>
            <a:r>
              <a:rPr lang="pt-PT" sz="1800" dirty="0"/>
              <a:t>das </a:t>
            </a:r>
            <a:r>
              <a:rPr lang="pt-PT" sz="1800" dirty="0" smtClean="0"/>
              <a:t>águas, em função dos seus principais usos, nomeadamente, os valores de VMR e VMA.</a:t>
            </a:r>
          </a:p>
          <a:p>
            <a:pPr marL="0" indent="0" algn="ctr">
              <a:buNone/>
            </a:pPr>
            <a:r>
              <a:rPr lang="pt-PT" sz="1800" b="1" dirty="0" smtClean="0"/>
              <a:t>Para consumo humano, os critérios de pureza são naturalmente os mais rígidos!</a:t>
            </a:r>
          </a:p>
          <a:p>
            <a:pPr marL="0" indent="0" algn="ctr">
              <a:buNone/>
            </a:pPr>
            <a:endParaRPr lang="pt-PT" sz="1800" b="1" dirty="0"/>
          </a:p>
          <a:p>
            <a:pPr marL="0" indent="0" algn="just">
              <a:buNone/>
            </a:pPr>
            <a:r>
              <a:rPr lang="pt-PT" sz="1800" b="1" dirty="0">
                <a:solidFill>
                  <a:schemeClr val="accent6"/>
                </a:solidFill>
              </a:rPr>
              <a:t>Decreto-Lei n.º 306/2007, de 27 de agosto </a:t>
            </a:r>
            <a:r>
              <a:rPr lang="pt-PT" sz="1800" b="1" dirty="0" smtClean="0"/>
              <a:t>– </a:t>
            </a:r>
            <a:r>
              <a:rPr lang="pt-PT" sz="1800" dirty="0" smtClean="0"/>
              <a:t>trata da qualidade da água para consumo humano.</a:t>
            </a:r>
            <a:endParaRPr lang="pt-PT" sz="1800" dirty="0"/>
          </a:p>
          <a:p>
            <a:pPr marL="0" indent="0" algn="just">
              <a:buNone/>
            </a:pPr>
            <a:endParaRPr lang="pt-PT" sz="17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7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9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Água da Chuva, Água Destilada e Água Pura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roup 32"/>
          <p:cNvGrpSpPr/>
          <p:nvPr/>
        </p:nvGrpSpPr>
        <p:grpSpPr>
          <a:xfrm>
            <a:off x="353493" y="1890316"/>
            <a:ext cx="11419694" cy="3439617"/>
            <a:chOff x="434175" y="2257589"/>
            <a:chExt cx="11419694" cy="3439617"/>
          </a:xfrm>
        </p:grpSpPr>
        <p:sp>
          <p:nvSpPr>
            <p:cNvPr id="4" name="TextBox 3"/>
            <p:cNvSpPr txBox="1"/>
            <p:nvPr/>
          </p:nvSpPr>
          <p:spPr>
            <a:xfrm>
              <a:off x="1040863" y="2260937"/>
              <a:ext cx="2598788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Água quimicamente pura</a:t>
              </a:r>
              <a:endParaRPr lang="pt-PT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071" y="2866701"/>
              <a:ext cx="3600000" cy="1323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pt-PT" sz="1600" dirty="0" smtClean="0"/>
                <a:t>Exclusivamente constituída por moléculas de água;</a:t>
              </a:r>
            </a:p>
            <a:p>
              <a:pPr marL="285750" indent="-285750" algn="just">
                <a:buFontTx/>
                <a:buChar char="-"/>
              </a:pPr>
              <a:r>
                <a:rPr lang="pt-PT" sz="1600" dirty="0" smtClean="0"/>
                <a:t>Não possui quaisquer substâncias dissolvidas;</a:t>
              </a:r>
            </a:p>
            <a:p>
              <a:pPr marL="285750" indent="-285750" algn="just">
                <a:buFontTx/>
                <a:buChar char="-"/>
              </a:pPr>
              <a:r>
                <a:rPr lang="pt-PT" sz="1600" dirty="0" smtClean="0"/>
                <a:t>pH =7.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04265" y="4309823"/>
              <a:ext cx="244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b="1" dirty="0"/>
                <a:t>Não existe na </a:t>
              </a:r>
              <a:r>
                <a:rPr lang="pt-PT" b="1" dirty="0" smtClean="0"/>
                <a:t>Natureza!</a:t>
              </a:r>
              <a:endParaRPr lang="pt-PT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1303" y="2260937"/>
              <a:ext cx="1591333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Água da chuva</a:t>
              </a:r>
              <a:endParaRPr lang="pt-PT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6970" y="2853122"/>
              <a:ext cx="3600000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 algn="just">
                <a:buFontTx/>
                <a:buChar char="-"/>
              </a:pPr>
              <a:r>
                <a:rPr lang="pt-PT" sz="1600" dirty="0" smtClean="0"/>
                <a:t>Caso não houvesse poluição, na Natureza, era a que mais se aproximaria da água pura;</a:t>
              </a:r>
            </a:p>
            <a:p>
              <a:pPr marL="285750" indent="-285750" algn="just">
                <a:buFontTx/>
                <a:buChar char="-"/>
              </a:pPr>
              <a:r>
                <a:rPr lang="pt-PT" sz="1600" dirty="0" smtClean="0"/>
                <a:t>Para além das moléculas de água, possui apenas algum dióxido de carbono dissolvido proveniente da atmosfera.</a:t>
              </a:r>
              <a:endParaRPr lang="pt-PT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92602" y="2257589"/>
              <a:ext cx="1571264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pt-PT" b="1" dirty="0" smtClean="0"/>
                <a:t>Água destilada</a:t>
              </a:r>
              <a:endParaRPr lang="pt-PT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53869" y="2869331"/>
              <a:ext cx="3600000" cy="13234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600" dirty="0" smtClean="0"/>
                <a:t>Nos laboratórios e na indústria é produzida através de um processo de evaporação, por aquecimento, seguido da condensação do vapor de água, formado por arrefecimento.</a:t>
              </a:r>
              <a:endParaRPr lang="pt-PT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4035" y="5112431"/>
              <a:ext cx="63811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 smtClean="0"/>
                <a:t>A água da chuva pode comparar-se a água destilada natural, pois obtém-se por condensação da água que se evaporou.</a:t>
              </a:r>
              <a:endParaRPr lang="pt-PT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4175" y="4852682"/>
              <a:ext cx="37317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400" dirty="0" smtClean="0"/>
                <a:t>Quando no rótulo das garrafas se lê “água pura”, quer dizer água pura sob o ponto de vista alimentar, e não água quimicamente pura.</a:t>
              </a:r>
              <a:endParaRPr lang="pt-PT" sz="1400" dirty="0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2199218" y="4689742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199218" y="2644253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6076116" y="2660815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9877381" y="2646106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2199218" y="4210307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682154" y="4736835"/>
              <a:ext cx="734550" cy="3416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9059595" y="4669004"/>
              <a:ext cx="817786" cy="4094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5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011D44"/>
                </a:solidFill>
              </a:rPr>
              <a:t>Soluções </a:t>
            </a:r>
            <a:r>
              <a:rPr lang="pt-PT" dirty="0">
                <a:solidFill>
                  <a:srgbClr val="011D44"/>
                </a:solidFill>
              </a:rPr>
              <a:t>Aquosas: Ácidas, Básicas e </a:t>
            </a:r>
            <a:r>
              <a:rPr lang="pt-PT" dirty="0" smtClean="0">
                <a:solidFill>
                  <a:srgbClr val="011D44"/>
                </a:solidFill>
              </a:rPr>
              <a:t>Neutras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9" y="1629527"/>
            <a:ext cx="11091297" cy="20427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PT" sz="1700" dirty="0" smtClean="0">
                <a:sym typeface="Wingdings" panose="05000000000000000000" pitchFamily="2" charset="2"/>
              </a:rPr>
              <a:t>Os antigos químicos verificaram que as soluções aquosas de algumas substâncias tinham um gosto azedo e que outras tinham o gosto amargo  e eras escorregadias ao tato. Às primeiras chamaram </a:t>
            </a:r>
            <a:r>
              <a:rPr lang="pt-PT" sz="1700" b="1" dirty="0" smtClean="0">
                <a:sym typeface="Wingdings" panose="05000000000000000000" pitchFamily="2" charset="2"/>
              </a:rPr>
              <a:t>ácidos</a:t>
            </a:r>
            <a:r>
              <a:rPr lang="pt-PT" sz="1700" dirty="0" smtClean="0">
                <a:sym typeface="Wingdings" panose="05000000000000000000" pitchFamily="2" charset="2"/>
              </a:rPr>
              <a:t> e às segundas </a:t>
            </a:r>
            <a:r>
              <a:rPr lang="pt-PT" sz="1700" b="1" dirty="0" smtClean="0">
                <a:sym typeface="Wingdings" panose="05000000000000000000" pitchFamily="2" charset="2"/>
              </a:rPr>
              <a:t>alcalis</a:t>
            </a:r>
            <a:r>
              <a:rPr lang="pt-PT" sz="1700" dirty="0" smtClean="0">
                <a:sym typeface="Wingdings" panose="05000000000000000000" pitchFamily="2" charset="2"/>
              </a:rPr>
              <a:t> (bases).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1700" dirty="0" smtClean="0">
                <a:sym typeface="Wingdings" panose="05000000000000000000" pitchFamily="2" charset="2"/>
              </a:rPr>
              <a:t>Verificaram, ainda, que existe uma propriedade que permite identificá-las – a </a:t>
            </a:r>
            <a:r>
              <a:rPr lang="pt-PT" sz="1700" b="1" dirty="0" smtClean="0">
                <a:sym typeface="Wingdings" panose="05000000000000000000" pitchFamily="2" charset="2"/>
              </a:rPr>
              <a:t>capacidade de alterar a cor de certos extratos de plantas </a:t>
            </a:r>
            <a:r>
              <a:rPr lang="pt-PT" sz="1700" dirty="0" smtClean="0">
                <a:sym typeface="Wingdings" panose="05000000000000000000" pitchFamily="2" charset="2"/>
              </a:rPr>
              <a:t>– e que tanto os ácidos como as bases em solução conduzem a corrente elétrica, isto é, </a:t>
            </a:r>
            <a:r>
              <a:rPr lang="pt-PT" sz="1700" b="1" dirty="0" smtClean="0">
                <a:sym typeface="Wingdings" panose="05000000000000000000" pitchFamily="2" charset="2"/>
              </a:rPr>
              <a:t>são eletrólitos</a:t>
            </a:r>
            <a:r>
              <a:rPr lang="pt-PT" sz="1700" dirty="0" smtClean="0"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983225" y="3214347"/>
          <a:ext cx="6169020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510"/>
                <a:gridCol w="3084510"/>
              </a:tblGrid>
              <a:tr h="302098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bg1"/>
                          </a:solidFill>
                        </a:rPr>
                        <a:t>Ácidos </a:t>
                      </a:r>
                      <a:endParaRPr lang="pt-PT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bg1"/>
                          </a:solidFill>
                        </a:rPr>
                        <a:t>Bases</a:t>
                      </a:r>
                      <a:endParaRPr lang="pt-PT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57902">
                <a:tc>
                  <a:txBody>
                    <a:bodyPr/>
                    <a:lstStyle/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dirty="0" smtClean="0">
                          <a:solidFill>
                            <a:schemeClr val="tx1"/>
                          </a:solidFill>
                        </a:rPr>
                        <a:t>São solúveis em água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dirty="0" smtClean="0">
                          <a:solidFill>
                            <a:schemeClr val="tx1"/>
                          </a:solidFill>
                        </a:rPr>
                        <a:t>São eletrólitos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dirty="0" smtClean="0">
                          <a:solidFill>
                            <a:schemeClr val="tx1"/>
                          </a:solidFill>
                        </a:rPr>
                        <a:t>São</a:t>
                      </a: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 corrosivos 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Têm gosto azedo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Avermelham a tintura azul de tornesol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Reagem com metais como o zinco, libertando hidrogénio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Reagem com o carbonato de cálcio, formando dióxido de carbono</a:t>
                      </a:r>
                      <a:endParaRPr lang="pt-PT" sz="13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dirty="0" smtClean="0">
                          <a:solidFill>
                            <a:schemeClr val="tx1"/>
                          </a:solidFill>
                        </a:rPr>
                        <a:t>São solúveis em água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dirty="0" smtClean="0">
                          <a:solidFill>
                            <a:schemeClr val="tx1"/>
                          </a:solidFill>
                        </a:rPr>
                        <a:t>São eletrólitos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dirty="0" smtClean="0">
                          <a:solidFill>
                            <a:schemeClr val="tx1"/>
                          </a:solidFill>
                        </a:rPr>
                        <a:t>São</a:t>
                      </a: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 corrosivos 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Têm gosto amargo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Tornam carmim a solução alcoólica de fenolftaleína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pt-PT" sz="1300" baseline="0" dirty="0" smtClean="0">
                          <a:solidFill>
                            <a:schemeClr val="tx1"/>
                          </a:solidFill>
                        </a:rPr>
                        <a:t>São escorregadias ao tato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t-PT" sz="13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0" y="2959201"/>
            <a:ext cx="8135470" cy="5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Tabela 1–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Resumo das propriedades dos ácidos e das bases </a:t>
            </a:r>
            <a:endParaRPr lang="pt-PT" sz="12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1529" y="3102891"/>
            <a:ext cx="38822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700" dirty="0" smtClean="0">
                <a:sym typeface="Wingdings" panose="05000000000000000000" pitchFamily="2" charset="2"/>
              </a:rPr>
              <a:t>Existem ainda substâncias, como o açúcar e o cloreto de sódio, que não pertencem a nenhuma destas categorias, sendo as respetivas soluções aquosas </a:t>
            </a:r>
            <a:r>
              <a:rPr lang="pt-PT" sz="1700" b="1" dirty="0" smtClean="0">
                <a:sym typeface="Wingdings" panose="05000000000000000000" pitchFamily="2" charset="2"/>
              </a:rPr>
              <a:t>neutras</a:t>
            </a:r>
            <a:r>
              <a:rPr lang="pt-PT" sz="1700" dirty="0" smtClean="0">
                <a:sym typeface="Wingdings" panose="05000000000000000000" pitchFamily="2" charset="2"/>
              </a:rPr>
              <a:t>! </a:t>
            </a:r>
            <a:endParaRPr lang="pt-PT" sz="1700" dirty="0"/>
          </a:p>
        </p:txBody>
      </p:sp>
      <p:pic>
        <p:nvPicPr>
          <p:cNvPr id="20" name="Picture 2" descr="http://penta.ufrgs.br/~solange/tubo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845" y="4378923"/>
            <a:ext cx="1609166" cy="14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340289"/>
            <a:ext cx="10353660" cy="307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/>
              <a:t>As informações presentes neste documento tiveram como base o Manual de Física de 10.º Ano:</a:t>
            </a:r>
          </a:p>
          <a:p>
            <a:r>
              <a:rPr lang="pt-PT" sz="2000" dirty="0" smtClean="0"/>
              <a:t>Dantas M., Ramalho M.;  </a:t>
            </a:r>
            <a:r>
              <a:rPr lang="pt-PT" sz="2000" i="1" dirty="0" smtClean="0"/>
              <a:t>Jogo de Partículas-</a:t>
            </a:r>
            <a:r>
              <a:rPr lang="pt-PT" sz="2000" dirty="0" smtClean="0"/>
              <a:t> Física e Química A: Química Bloco 2 11.º/12.º Ano; Texto Editores: Lisboa; ISBN: 978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PT" sz="2000" dirty="0" smtClean="0"/>
              <a:t>972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-47-</a:t>
            </a:r>
            <a:r>
              <a:rPr lang="pt-PT" sz="2000" dirty="0" smtClean="0"/>
              <a:t>3661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PT" sz="2000" dirty="0" smtClean="0"/>
              <a:t>7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PT" sz="2000" dirty="0" smtClean="0"/>
              <a:t>1;</a:t>
            </a:r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8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Água na Terra e a sua Distribuição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8" y="1695532"/>
            <a:ext cx="11091297" cy="2042751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/>
              <a:t>A água cobre cerca de 71% da superfície do planeta Terra. Por este motivo, a Terra é também denominada por “planeta Oceano”.</a:t>
            </a:r>
          </a:p>
          <a:p>
            <a:pPr algn="just"/>
            <a:r>
              <a:rPr lang="pt-PT" sz="1800" dirty="0" smtClean="0">
                <a:sym typeface="Wingdings" panose="05000000000000000000" pitchFamily="2" charset="2"/>
              </a:rPr>
              <a:t>Contudo, apenas 2,5% da água total é água doce utilizável e, desta, apenas uma pequena percentagem (0,1%) é água potável. Por sua vez, a água contida nos mares e oceanos constitui 97,5% da água total.</a:t>
            </a:r>
          </a:p>
          <a:p>
            <a:pPr algn="just"/>
            <a:r>
              <a:rPr lang="pt-PT" sz="1800" dirty="0" smtClean="0">
                <a:sym typeface="Wingdings" panose="05000000000000000000" pitchFamily="2" charset="2"/>
              </a:rPr>
              <a:t>A água doce encontra-se sobretudo sob a forma de glaciares e neves eternas (68,9%), em águas subterrâneas (29,9%), na humidade do solo e da atmosfera (0,9%) e nos lagos e rios (0,3%).</a:t>
            </a:r>
          </a:p>
          <a:p>
            <a:pPr algn="just">
              <a:buFont typeface="Wingdings" panose="05000000000000000000" pitchFamily="2" charset="2"/>
              <a:buChar char="à"/>
            </a:pPr>
            <a:endParaRPr lang="pt-PT" sz="18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-460442" y="5319971"/>
            <a:ext cx="4965208" cy="10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15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1 – </a:t>
            </a:r>
            <a:r>
              <a:rPr lang="pt-PT" sz="15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Planeta Terra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27" t="3244" r="18880" b="1922"/>
          <a:stretch/>
        </p:blipFill>
        <p:spPr>
          <a:xfrm>
            <a:off x="1117807" y="3573619"/>
            <a:ext cx="1990165" cy="1869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40" b="8356"/>
          <a:stretch/>
        </p:blipFill>
        <p:spPr>
          <a:xfrm>
            <a:off x="4424559" y="3597423"/>
            <a:ext cx="5850219" cy="2164978"/>
          </a:xfrm>
          <a:prstGeom prst="rect">
            <a:avLst/>
          </a:prstGeom>
        </p:spPr>
      </p:pic>
      <p:sp>
        <p:nvSpPr>
          <p:cNvPr id="42" name="Marcador de Posição de Conteúdo 2"/>
          <p:cNvSpPr txBox="1">
            <a:spLocks/>
          </p:cNvSpPr>
          <p:nvPr/>
        </p:nvSpPr>
        <p:spPr>
          <a:xfrm>
            <a:off x="7992973" y="5104617"/>
            <a:ext cx="3574382" cy="617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5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2 – </a:t>
            </a:r>
            <a:r>
              <a:rPr lang="pt-PT" sz="15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Relação entre a água total e a água doce utilizável</a:t>
            </a:r>
          </a:p>
        </p:txBody>
      </p:sp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Água na Terra e a sua Distribuição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47073" y="1736946"/>
            <a:ext cx="7152239" cy="3949745"/>
          </a:xfrm>
        </p:spPr>
        <p:txBody>
          <a:bodyPr>
            <a:normAutofit/>
          </a:bodyPr>
          <a:lstStyle/>
          <a:p>
            <a:pPr algn="just"/>
            <a:r>
              <a:rPr lang="pt-PT" sz="1600" b="1" dirty="0" smtClean="0"/>
              <a:t>A precipitação é um dos fatores decisivos no que respeita a recursos hídricos superficiais e subterrâneos:</a:t>
            </a:r>
          </a:p>
          <a:p>
            <a:pPr marL="0" indent="0" algn="just">
              <a:buNone/>
            </a:pPr>
            <a:r>
              <a:rPr lang="pt-PT" sz="1600" dirty="0" smtClean="0">
                <a:sym typeface="Wingdings" panose="05000000000000000000" pitchFamily="2" charset="2"/>
              </a:rPr>
              <a:t>- A água da chuva é parcialmente absorvida pelo solo e pela vegetação, sendo uma parte devolvida à atmosfera por </a:t>
            </a:r>
            <a:r>
              <a:rPr lang="pt-PT" sz="1600" b="1" dirty="0" smtClean="0">
                <a:sym typeface="Wingdings" panose="05000000000000000000" pitchFamily="2" charset="2"/>
              </a:rPr>
              <a:t>evapotranspiração</a:t>
            </a:r>
            <a:r>
              <a:rPr lang="pt-PT" sz="1600" dirty="0" smtClean="0">
                <a:sym typeface="Wingdings" panose="05000000000000000000" pitchFamily="2" charset="2"/>
              </a:rPr>
              <a:t>. A parte que não volta à atmosfera nem penetra no solo, designa-se </a:t>
            </a:r>
            <a:r>
              <a:rPr lang="pt-PT" sz="1600" b="1" dirty="0" smtClean="0">
                <a:sym typeface="Wingdings" panose="05000000000000000000" pitchFamily="2" charset="2"/>
              </a:rPr>
              <a:t>água de superfície</a:t>
            </a:r>
            <a:r>
              <a:rPr lang="pt-PT" sz="1600" dirty="0" smtClean="0">
                <a:sym typeface="Wingdings" panose="05000000000000000000" pitchFamily="2" charset="2"/>
              </a:rPr>
              <a:t> e escorre para as </a:t>
            </a:r>
            <a:r>
              <a:rPr lang="pt-PT" sz="1600" b="1" dirty="0" smtClean="0">
                <a:sym typeface="Wingdings" panose="05000000000000000000" pitchFamily="2" charset="2"/>
              </a:rPr>
              <a:t>bacias hidrográficas </a:t>
            </a:r>
            <a:r>
              <a:rPr lang="pt-PT" sz="1600" dirty="0" smtClean="0">
                <a:sym typeface="Wingdings" panose="05000000000000000000" pitchFamily="2" charset="2"/>
              </a:rPr>
              <a:t>(ou bacias de drenagem);</a:t>
            </a:r>
          </a:p>
          <a:p>
            <a:pPr algn="just">
              <a:buFontTx/>
              <a:buChar char="-"/>
            </a:pPr>
            <a:r>
              <a:rPr lang="pt-PT" sz="1600" dirty="0" smtClean="0">
                <a:sym typeface="Wingdings" panose="05000000000000000000" pitchFamily="2" charset="2"/>
              </a:rPr>
              <a:t>As águas de infiltração penetram no subsolo até encontrarem uma superfície impermeável;</a:t>
            </a:r>
          </a:p>
          <a:p>
            <a:pPr marL="0" indent="0" algn="just">
              <a:buFontTx/>
              <a:buChar char="-"/>
            </a:pPr>
            <a:r>
              <a:rPr lang="pt-PT" sz="1600" dirty="0" smtClean="0">
                <a:sym typeface="Wingdings" panose="05000000000000000000" pitchFamily="2" charset="2"/>
              </a:rPr>
              <a:t> Quando a superfície é inclinada, a água segue o declive, podendo percorrer centenas de quilómetros, como um rio, antes de emergir. Quando a superfície é plana ou côncava, a água acumula-se;</a:t>
            </a:r>
          </a:p>
          <a:p>
            <a:pPr marL="0" indent="0" algn="just">
              <a:buFontTx/>
              <a:buChar char="-"/>
            </a:pPr>
            <a:r>
              <a:rPr lang="pt-PT" sz="1600" dirty="0" smtClean="0">
                <a:sym typeface="Wingdings" panose="05000000000000000000" pitchFamily="2" charset="2"/>
              </a:rPr>
              <a:t>Quando as águas de infiltração encontram uma falha de grande dimensão escorrem até cerca de centenas de metros de profundidade e formam reservas subterrâneas onde podem permanecer durante milhares de anos.</a:t>
            </a:r>
          </a:p>
          <a:p>
            <a:pPr algn="just">
              <a:buFontTx/>
              <a:buChar char="-"/>
            </a:pPr>
            <a:endParaRPr lang="pt-PT" sz="16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6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endParaRPr lang="pt-PT" sz="16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www.sanasa.com.br/imagens/noticias/547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54" y="1676029"/>
            <a:ext cx="1903119" cy="1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tos.lahora.com.ec/cache/5/5d/5da/5dae/aguas-subterraneas-son-alternativa-de-consumo-20111210040942-5dae377b6362de77e4f12eef2e40b27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5" b="17880"/>
          <a:stretch/>
        </p:blipFill>
        <p:spPr bwMode="auto">
          <a:xfrm>
            <a:off x="8834901" y="3665263"/>
            <a:ext cx="1949640" cy="15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8000479" y="3079228"/>
            <a:ext cx="3698461" cy="5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3 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Evapotranspiração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 smtClean="0">
                <a:sym typeface="Wingdings" panose="05000000000000000000" pitchFamily="2" charset="2"/>
              </a:rPr>
              <a:t>(</a:t>
            </a:r>
            <a:r>
              <a:rPr lang="pt-PT" sz="900" b="1" dirty="0" err="1" smtClean="0">
                <a:sym typeface="Wingdings" panose="05000000000000000000" pitchFamily="2" charset="2"/>
              </a:rPr>
              <a:t>Fonte:</a:t>
            </a:r>
            <a:r>
              <a:rPr lang="pt-PT" sz="900" dirty="0" err="1" smtClean="0">
                <a:sym typeface="Wingdings" panose="05000000000000000000" pitchFamily="2" charset="2"/>
              </a:rPr>
              <a:t>http</a:t>
            </a:r>
            <a:r>
              <a:rPr lang="pt-PT" sz="900" dirty="0">
                <a:sym typeface="Wingdings" panose="05000000000000000000" pitchFamily="2" charset="2"/>
              </a:rPr>
              <a:t>://</a:t>
            </a:r>
            <a:r>
              <a:rPr lang="pt-PT" sz="900" dirty="0" smtClean="0">
                <a:sym typeface="Wingdings" panose="05000000000000000000" pitchFamily="2" charset="2"/>
              </a:rPr>
              <a:t>www.sanasa.com.br/conteudo/conteudo2.aspx?f=G&amp;par_nrod=547&amp;flag=PC-2)</a:t>
            </a:r>
          </a:p>
        </p:txBody>
      </p: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7826188" y="5235445"/>
            <a:ext cx="4254976" cy="617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9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</a:t>
            </a:r>
            <a:r>
              <a:rPr lang="pt-PT" sz="19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pt-PT" sz="19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pt-PT" sz="19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Água acumulada subterraneamente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500" dirty="0" smtClean="0">
                <a:sym typeface="Wingdings" panose="05000000000000000000" pitchFamily="2" charset="2"/>
              </a:rPr>
              <a:t>(</a:t>
            </a:r>
            <a:r>
              <a:rPr lang="pt-PT" sz="1500" b="1" dirty="0" smtClean="0">
                <a:sym typeface="Wingdings" panose="05000000000000000000" pitchFamily="2" charset="2"/>
              </a:rPr>
              <a:t>Fonte</a:t>
            </a:r>
            <a:r>
              <a:rPr lang="pt-PT" sz="1500" dirty="0" smtClean="0">
                <a:sym typeface="Wingdings" panose="05000000000000000000" pitchFamily="2" charset="2"/>
              </a:rPr>
              <a:t>: http</a:t>
            </a:r>
            <a:r>
              <a:rPr lang="pt-PT" sz="1500" dirty="0">
                <a:sym typeface="Wingdings" panose="05000000000000000000" pitchFamily="2" charset="2"/>
              </a:rPr>
              <a:t>://lahora.com.ec/index.php/noticias/show/1101249780/-</a:t>
            </a:r>
            <a:r>
              <a:rPr lang="pt-PT" sz="1500" dirty="0" smtClean="0">
                <a:sym typeface="Wingdings" panose="05000000000000000000" pitchFamily="2" charset="2"/>
              </a:rPr>
              <a:t>1/Aguas_subterr%C3%A1neas_son_alternativa_de_consumo.html)</a:t>
            </a:r>
          </a:p>
        </p:txBody>
      </p:sp>
    </p:spTree>
    <p:extLst>
      <p:ext uri="{BB962C8B-B14F-4D97-AF65-F5344CB8AC3E}">
        <p14:creationId xmlns:p14="http://schemas.microsoft.com/office/powerpoint/2010/main" val="21607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Distribuição da Água na Terra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9" y="1721203"/>
            <a:ext cx="5203661" cy="3949745"/>
          </a:xfrm>
        </p:spPr>
        <p:txBody>
          <a:bodyPr>
            <a:normAutofit/>
          </a:bodyPr>
          <a:lstStyle/>
          <a:p>
            <a:pPr algn="just"/>
            <a:endParaRPr lang="pt-PT" sz="1200" b="1" dirty="0" smtClean="0"/>
          </a:p>
          <a:p>
            <a:pPr marL="0" indent="0" algn="just">
              <a:buNone/>
            </a:pPr>
            <a:r>
              <a:rPr lang="pt-PT" sz="2000" dirty="0" smtClean="0">
                <a:sym typeface="Wingdings" panose="05000000000000000000" pitchFamily="2" charset="2"/>
              </a:rPr>
              <a:t>A água está desigualmente distribuída na Terra, sendo grandes as assimetrias entre as várias regiões. A maior parte do continente africano, do Médio Oriente, da Austrália e de algumas zonas do continente americano debatem-se com problemas graves de escassez de água.</a:t>
            </a:r>
          </a:p>
          <a:p>
            <a:pPr marL="0" indent="0" algn="just">
              <a:buNone/>
            </a:pPr>
            <a:endParaRPr lang="pt-PT" sz="14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PT" sz="2000" dirty="0" smtClean="0">
                <a:sym typeface="Wingdings" panose="05000000000000000000" pitchFamily="2" charset="2"/>
              </a:rPr>
              <a:t>A escassez de água é um problema mundial, cujos efeitos se fazem sentir com maior intensidade em determinadas zonas e épocas.</a:t>
            </a:r>
          </a:p>
          <a:p>
            <a:pPr algn="just">
              <a:buFontTx/>
              <a:buChar char="-"/>
            </a:pPr>
            <a:endParaRPr lang="pt-PT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endParaRPr lang="pt-PT" sz="18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5981628" y="5234731"/>
            <a:ext cx="5865086" cy="5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</a:t>
            </a:r>
            <a:r>
              <a:rPr lang="pt-PT" sz="12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5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Distribuição da água na Terra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 smtClean="0">
                <a:sym typeface="Wingdings" panose="05000000000000000000" pitchFamily="2" charset="2"/>
              </a:rPr>
              <a:t>(Fonte:</a:t>
            </a:r>
            <a:r>
              <a:rPr lang="pt-PT" sz="900" dirty="0">
                <a:sym typeface="Wingdings" panose="05000000000000000000" pitchFamily="2" charset="2"/>
              </a:rPr>
              <a:t> </a:t>
            </a:r>
            <a:r>
              <a:rPr lang="pt-PT" sz="900" dirty="0" err="1" smtClean="0">
                <a:sym typeface="Wingdings" panose="05000000000000000000" pitchFamily="2" charset="2"/>
              </a:rPr>
              <a:t>International</a:t>
            </a:r>
            <a:r>
              <a:rPr lang="pt-PT" sz="900" dirty="0" smtClean="0">
                <a:sym typeface="Wingdings" panose="05000000000000000000" pitchFamily="2" charset="2"/>
              </a:rPr>
              <a:t> </a:t>
            </a:r>
            <a:r>
              <a:rPr lang="pt-PT" sz="900" dirty="0" err="1" smtClean="0">
                <a:sym typeface="Wingdings" panose="05000000000000000000" pitchFamily="2" charset="2"/>
              </a:rPr>
              <a:t>Water</a:t>
            </a:r>
            <a:r>
              <a:rPr lang="pt-PT" sz="900" dirty="0" smtClean="0">
                <a:sym typeface="Wingdings" panose="05000000000000000000" pitchFamily="2" charset="2"/>
              </a:rPr>
              <a:t> Management </a:t>
            </a:r>
            <a:r>
              <a:rPr lang="pt-PT" sz="900" dirty="0" err="1" smtClean="0">
                <a:sym typeface="Wingdings" panose="05000000000000000000" pitchFamily="2" charset="2"/>
              </a:rPr>
              <a:t>Institute</a:t>
            </a:r>
            <a:r>
              <a:rPr lang="pt-PT" sz="900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4098" name="Picture 2" descr="http://alunosonline.uol.com.br/upload/conteudo/images/mapa-mundi-da-agua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CBADD"/>
              </a:clrFrom>
              <a:clrTo>
                <a:srgbClr val="ACBA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499" r="1449" b="4377"/>
          <a:stretch/>
        </p:blipFill>
        <p:spPr bwMode="auto">
          <a:xfrm>
            <a:off x="6189940" y="1666867"/>
            <a:ext cx="5280402" cy="34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Consumos de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9" y="1537963"/>
            <a:ext cx="5481559" cy="279364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sz="1700" dirty="0" smtClean="0">
                <a:sym typeface="Wingdings" panose="05000000000000000000" pitchFamily="2" charset="2"/>
              </a:rPr>
              <a:t>Estima-se </a:t>
            </a:r>
            <a:r>
              <a:rPr lang="pt-PT" sz="1700" dirty="0" smtClean="0">
                <a:sym typeface="Wingdings" panose="05000000000000000000" pitchFamily="2" charset="2"/>
              </a:rPr>
              <a:t>que a média anual do consumo de água é de 600 m</a:t>
            </a:r>
            <a:r>
              <a:rPr lang="pt-PT" sz="1700" baseline="30000" dirty="0" smtClean="0">
                <a:sym typeface="Wingdings" panose="05000000000000000000" pitchFamily="2" charset="2"/>
              </a:rPr>
              <a:t>3</a:t>
            </a:r>
            <a:r>
              <a:rPr lang="pt-PT" sz="1700" dirty="0" smtClean="0">
                <a:sym typeface="Wingdings" panose="05000000000000000000" pitchFamily="2" charset="2"/>
              </a:rPr>
              <a:t> por pessoa e por ano, sendo cerca de 50 m</a:t>
            </a:r>
            <a:r>
              <a:rPr lang="pt-PT" sz="1700" baseline="30000" dirty="0" smtClean="0">
                <a:sym typeface="Wingdings" panose="05000000000000000000" pitchFamily="2" charset="2"/>
              </a:rPr>
              <a:t>3</a:t>
            </a:r>
            <a:r>
              <a:rPr lang="pt-PT" sz="1700" dirty="0" smtClean="0">
                <a:sym typeface="Wingdings" panose="05000000000000000000" pitchFamily="2" charset="2"/>
              </a:rPr>
              <a:t> água potável – o que corresponde a um consumo diário de aproximadamente 137 litros de água, salientando-se que o uso da água por parte da população mundial é desigual.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700" dirty="0" smtClean="0">
                <a:sym typeface="Wingdings" panose="05000000000000000000" pitchFamily="2" charset="2"/>
              </a:rPr>
              <a:t>Em algumas dezenas de anos, o </a:t>
            </a:r>
            <a:r>
              <a:rPr lang="pt-PT" sz="1700" b="1" dirty="0" smtClean="0">
                <a:sym typeface="Wingdings" panose="05000000000000000000" pitchFamily="2" charset="2"/>
              </a:rPr>
              <a:t>crescimento demográfico</a:t>
            </a:r>
            <a:r>
              <a:rPr lang="pt-PT" sz="1700" dirty="0" smtClean="0">
                <a:sym typeface="Wingdings" panose="05000000000000000000" pitchFamily="2" charset="2"/>
              </a:rPr>
              <a:t>, o </a:t>
            </a:r>
            <a:r>
              <a:rPr lang="pt-PT" sz="1700" b="1" dirty="0" smtClean="0">
                <a:sym typeface="Wingdings" panose="05000000000000000000" pitchFamily="2" charset="2"/>
              </a:rPr>
              <a:t>desenvolvimento industrial </a:t>
            </a:r>
            <a:r>
              <a:rPr lang="pt-PT" sz="1700" dirty="0" smtClean="0">
                <a:sym typeface="Wingdings" panose="05000000000000000000" pitchFamily="2" charset="2"/>
              </a:rPr>
              <a:t>e a </a:t>
            </a:r>
            <a:r>
              <a:rPr lang="pt-PT" sz="1700" b="1" dirty="0" smtClean="0">
                <a:sym typeface="Wingdings" panose="05000000000000000000" pitchFamily="2" charset="2"/>
              </a:rPr>
              <a:t>irrigação</a:t>
            </a:r>
            <a:r>
              <a:rPr lang="pt-PT" sz="1700" dirty="0" smtClean="0">
                <a:sym typeface="Wingdings" panose="05000000000000000000" pitchFamily="2" charset="2"/>
              </a:rPr>
              <a:t> multiplicaram as utilizações de água, fazendo aumentar enormemente a sua procura.</a:t>
            </a:r>
          </a:p>
          <a:p>
            <a:pPr marL="0" indent="0" algn="just">
              <a:buNone/>
            </a:pPr>
            <a:endParaRPr lang="pt-PT" sz="17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7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endParaRPr lang="pt-PT" sz="17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6176970" y="5414534"/>
            <a:ext cx="5865086" cy="5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6 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Evolução do consumo de água com previsões até 2025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 smtClean="0">
                <a:sym typeface="Wingdings" panose="05000000000000000000" pitchFamily="2" charset="2"/>
              </a:rPr>
              <a:t>(Fonte:</a:t>
            </a:r>
            <a:r>
              <a:rPr lang="pt-PT" sz="900" dirty="0">
                <a:sym typeface="Wingdings" panose="05000000000000000000" pitchFamily="2" charset="2"/>
              </a:rPr>
              <a:t> </a:t>
            </a:r>
            <a:r>
              <a:rPr lang="pt-PT" sz="900" dirty="0" smtClean="0">
                <a:sym typeface="Wingdings" panose="05000000000000000000" pitchFamily="2" charset="2"/>
              </a:rPr>
              <a:t>UNEP)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69" y="4360898"/>
            <a:ext cx="548155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PT" sz="1700" dirty="0" smtClean="0">
                <a:sym typeface="Wingdings" panose="05000000000000000000" pitchFamily="2" charset="2"/>
              </a:rPr>
              <a:t> Em </a:t>
            </a:r>
            <a:r>
              <a:rPr lang="pt-PT" sz="1700" dirty="0">
                <a:sym typeface="Wingdings" panose="05000000000000000000" pitchFamily="2" charset="2"/>
              </a:rPr>
              <a:t>alguns países, a agricultura é responsável por um elevado consumo de água, como por exemplo no México e na India;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1700" dirty="0" smtClean="0">
                <a:sym typeface="Wingdings" panose="05000000000000000000" pitchFamily="2" charset="2"/>
              </a:rPr>
              <a:t> Noutros </a:t>
            </a:r>
            <a:r>
              <a:rPr lang="pt-PT" sz="1700" dirty="0">
                <a:sym typeface="Wingdings" panose="05000000000000000000" pitchFamily="2" charset="2"/>
              </a:rPr>
              <a:t>países, a indústria é o principal responsável pelo consumo da água, como por exemplo na Alemanha.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795" y="1475392"/>
            <a:ext cx="5448031" cy="39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Gestão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9" y="1785937"/>
            <a:ext cx="6667213" cy="363714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t-PT" sz="1900" dirty="0" smtClean="0">
                <a:sym typeface="Wingdings" panose="05000000000000000000" pitchFamily="2" charset="2"/>
              </a:rPr>
              <a:t>A </a:t>
            </a:r>
            <a:r>
              <a:rPr lang="pt-PT" sz="1900" dirty="0" smtClean="0">
                <a:sym typeface="Wingdings" panose="05000000000000000000" pitchFamily="2" charset="2"/>
              </a:rPr>
              <a:t>crise mundial da água traduz-se na sua escassez crescente, na diminuição da sua qualidade em consequência da poluição e também nas secas.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900" dirty="0" smtClean="0">
                <a:sym typeface="Wingdings" panose="05000000000000000000" pitchFamily="2" charset="2"/>
              </a:rPr>
              <a:t>Apesar de existir escassez, a água disponível bastaria para satisfazer as necessidades mundiais caso fosse gerida adequadamente, tendo em vista um aproveitamento eficaz e uma repartição equitativa.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900" dirty="0" smtClean="0">
                <a:sym typeface="Wingdings" panose="05000000000000000000" pitchFamily="2" charset="2"/>
              </a:rPr>
              <a:t>A gestão da água tem de se enquadrar no conceito de desenvolvimento sustentável, de modo a satisfazer os objetivos da sociedade no presente e no futuro e que assegure, simultaneamente, a preservação ambiental dos subsistemas de recursos hídricos.</a:t>
            </a:r>
            <a:endParaRPr lang="pt-PT" sz="20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endParaRPr lang="pt-PT" sz="18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6513147" y="4429796"/>
            <a:ext cx="5865086" cy="5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</a:t>
            </a:r>
            <a:r>
              <a:rPr lang="pt-PT" sz="12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7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Escassez de água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 smtClean="0">
                <a:sym typeface="Wingdings" panose="05000000000000000000" pitchFamily="2" charset="2"/>
              </a:rPr>
              <a:t>(Fonte:</a:t>
            </a:r>
            <a:r>
              <a:rPr lang="pt-PT" sz="900" dirty="0">
                <a:sym typeface="Wingdings" panose="05000000000000000000" pitchFamily="2" charset="2"/>
              </a:rPr>
              <a:t> http://www.waxbr.com.br/assets/img/site/img-14631078479.jpg)</a:t>
            </a:r>
            <a:endParaRPr lang="pt-PT" sz="900" dirty="0" smtClean="0">
              <a:sym typeface="Wingdings" panose="05000000000000000000" pitchFamily="2" charset="2"/>
            </a:endParaRPr>
          </a:p>
        </p:txBody>
      </p:sp>
      <p:pic>
        <p:nvPicPr>
          <p:cNvPr id="5122" name="Picture 2" descr="http://www.waxbr.com.br/assets/img/site/img-146310784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52">
            <a:off x="7495862" y="2209761"/>
            <a:ext cx="4117159" cy="215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Água na Terra e a sua Distribuição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01043" y="1721204"/>
            <a:ext cx="10052757" cy="36371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PT" sz="2100" b="1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r>
              <a:rPr lang="pt-PT" sz="2100" b="1" dirty="0" smtClean="0">
                <a:solidFill>
                  <a:schemeClr val="accent6"/>
                </a:solidFill>
              </a:rPr>
              <a:t>Sabias que …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900" dirty="0" smtClean="0">
                <a:sym typeface="Wingdings" panose="05000000000000000000" pitchFamily="2" charset="2"/>
              </a:rPr>
              <a:t>Segundo a OMS há mais de mil milhões de pessoas em todo o mundo sem acesso a água limpa.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900" dirty="0" smtClean="0">
                <a:sym typeface="Wingdings" panose="05000000000000000000" pitchFamily="2" charset="2"/>
              </a:rPr>
              <a:t>Os problemas com a água são responsáveis pela morte de 1,6 milhões de pessoas todos os anos.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900" dirty="0" smtClean="0">
                <a:sym typeface="Wingdings" panose="05000000000000000000" pitchFamily="2" charset="2"/>
              </a:rPr>
              <a:t>Cerca de 6000 crianças morrem todos os dias de doenças que poderiam ser evitadas, caso se melhorasse a qualidade da água e do saneamento.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PT" sz="1900" dirty="0" smtClean="0">
                <a:sym typeface="Wingdings" panose="05000000000000000000" pitchFamily="2" charset="2"/>
              </a:rPr>
              <a:t>Em Portugal, cerca de 40% da água captada perde-se pelo caminho antes de chegar às torneiras. As perdas de água para rega são ainda maiores.</a:t>
            </a:r>
            <a:endParaRPr lang="pt-PT" sz="20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endParaRPr lang="pt-PT" sz="18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623289" y="2795316"/>
            <a:ext cx="485790" cy="612800"/>
          </a:xfrm>
          <a:prstGeom prst="rect">
            <a:avLst/>
          </a:prstGeom>
        </p:spPr>
      </p:pic>
      <p:pic>
        <p:nvPicPr>
          <p:cNvPr id="18" name="Imagem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279014" y="3326308"/>
            <a:ext cx="485790" cy="612800"/>
          </a:xfrm>
          <a:prstGeom prst="rect">
            <a:avLst/>
          </a:prstGeom>
        </p:spPr>
      </p:pic>
      <p:pic>
        <p:nvPicPr>
          <p:cNvPr id="20" name="Imagem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621092" y="3884495"/>
            <a:ext cx="485790" cy="612800"/>
          </a:xfrm>
          <a:prstGeom prst="rect">
            <a:avLst/>
          </a:prstGeom>
        </p:spPr>
      </p:pic>
      <p:pic>
        <p:nvPicPr>
          <p:cNvPr id="21" name="Imagem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258864" y="4383571"/>
            <a:ext cx="485790" cy="6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 </a:t>
            </a:r>
            <a:r>
              <a:rPr lang="pt-PT" dirty="0" smtClean="0">
                <a:solidFill>
                  <a:srgbClr val="011D44"/>
                </a:solidFill>
              </a:rPr>
              <a:t>Poluição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9" y="1721204"/>
            <a:ext cx="10324813" cy="20977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t-PT" sz="1900" b="1" i="1" dirty="0" smtClean="0">
                <a:sym typeface="Wingdings" panose="05000000000000000000" pitchFamily="2" charset="2"/>
              </a:rPr>
              <a:t>“</a:t>
            </a:r>
            <a:r>
              <a:rPr lang="pt-PT" sz="1900" b="1" i="1" dirty="0" smtClean="0">
                <a:sym typeface="Wingdings" panose="05000000000000000000" pitchFamily="2" charset="2"/>
              </a:rPr>
              <a:t>Gastamos, desperdiçamos e poluímos a água. Poluir a água é poluir a vida.”</a:t>
            </a:r>
            <a:endParaRPr lang="pt-PT" sz="2000" b="1" i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PT" sz="1800" dirty="0" smtClean="0">
                <a:sym typeface="Wingdings" panose="05000000000000000000" pitchFamily="2" charset="2"/>
              </a:rPr>
              <a:t>A ação humana conduz a alterações apreciáveis no ciclo hidrológico natural.</a:t>
            </a: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PT" sz="1800" dirty="0" smtClean="0">
                <a:sym typeface="Wingdings" panose="05000000000000000000" pitchFamily="2" charset="2"/>
              </a:rPr>
              <a:t>A poluição da água pode ter várias origens e tipos diversos:</a:t>
            </a:r>
          </a:p>
          <a:p>
            <a:pPr algn="just">
              <a:buFont typeface="Wingdings" panose="05000000000000000000" pitchFamily="2" charset="2"/>
              <a:buChar char="à"/>
            </a:pPr>
            <a:endParaRPr lang="pt-PT" sz="18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1000140" y="3760517"/>
            <a:ext cx="10031506" cy="1492035"/>
            <a:chOff x="1000140" y="3920174"/>
            <a:chExt cx="10031506" cy="1492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000140" y="3920174"/>
              <a:ext cx="10031506" cy="1492035"/>
              <a:chOff x="1546412" y="4093874"/>
              <a:chExt cx="10031506" cy="14920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46412" y="4093874"/>
                <a:ext cx="10031506" cy="369332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b="1" dirty="0" smtClean="0"/>
                  <a:t>Poluição da água</a:t>
                </a:r>
                <a:endParaRPr lang="pt-PT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46412" y="4426083"/>
                <a:ext cx="10031506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600" dirty="0"/>
                  <a:t>t</a:t>
                </a:r>
                <a:r>
                  <a:rPr lang="pt-PT" sz="1600" dirty="0" smtClean="0"/>
                  <a:t>em origem</a:t>
                </a:r>
                <a:endParaRPr lang="pt-PT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12314" y="4917507"/>
                <a:ext cx="1700887" cy="64633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 smtClean="0"/>
                  <a:t>Industrial</a:t>
                </a:r>
              </a:p>
              <a:p>
                <a:pPr algn="ctr"/>
                <a:r>
                  <a:rPr lang="pt-PT" dirty="0" smtClean="0"/>
                  <a:t>(nos efluentes)</a:t>
                </a:r>
                <a:endParaRPr lang="pt-PT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25038" y="4939578"/>
                <a:ext cx="1408399" cy="64633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dirty="0" smtClean="0"/>
                  <a:t>Urbana </a:t>
                </a:r>
              </a:p>
              <a:p>
                <a:pPr algn="ctr"/>
                <a:r>
                  <a:rPr lang="pt-PT" dirty="0" smtClean="0"/>
                  <a:t>(nos esgotos)</a:t>
                </a:r>
                <a:endParaRPr lang="pt-PT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45273" y="4916104"/>
                <a:ext cx="3126867" cy="64633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 smtClean="0"/>
                  <a:t>Agropecuária </a:t>
                </a:r>
              </a:p>
              <a:p>
                <a:pPr algn="ctr"/>
                <a:r>
                  <a:rPr lang="pt-PT" dirty="0" smtClean="0"/>
                  <a:t>(nas águas de escorrimento)</a:t>
                </a:r>
                <a:endParaRPr lang="pt-PT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183977" y="4917507"/>
                <a:ext cx="1945789" cy="646331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dirty="0" smtClean="0"/>
                  <a:t>Navegação</a:t>
                </a:r>
              </a:p>
              <a:p>
                <a:pPr algn="ctr"/>
                <a:r>
                  <a:rPr lang="pt-PT" dirty="0" smtClean="0"/>
                  <a:t>(nas água salgada)</a:t>
                </a:r>
                <a:endParaRPr lang="pt-PT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241602" y="4938624"/>
                <a:ext cx="1280688" cy="584775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 smtClean="0"/>
                  <a:t>Outros </a:t>
                </a:r>
              </a:p>
              <a:p>
                <a:pPr algn="ctr"/>
                <a:endParaRPr lang="pt-PT" sz="1400" dirty="0"/>
              </a:p>
            </p:txBody>
          </p:sp>
        </p:grpSp>
        <p:sp>
          <p:nvSpPr>
            <p:cNvPr id="16" name="Down Arrow 15"/>
            <p:cNvSpPr/>
            <p:nvPr/>
          </p:nvSpPr>
          <p:spPr>
            <a:xfrm>
              <a:off x="1828800" y="4590937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3413384" y="4595534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5775877" y="4595534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509746" y="4584754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10335674" y="4595534"/>
              <a:ext cx="201706" cy="11553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0021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A Poluição da Água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69" y="1721204"/>
            <a:ext cx="10853731" cy="20977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800" dirty="0" smtClean="0">
                <a:sym typeface="Wingdings" panose="05000000000000000000" pitchFamily="2" charset="2"/>
              </a:rPr>
              <a:t>Dos </a:t>
            </a:r>
            <a:r>
              <a:rPr lang="pt-PT" sz="1800" dirty="0" smtClean="0">
                <a:sym typeface="Wingdings" panose="05000000000000000000" pitchFamily="2" charset="2"/>
              </a:rPr>
              <a:t>vários tipos de poluição destacam-se:</a:t>
            </a:r>
          </a:p>
          <a:p>
            <a:pPr algn="just">
              <a:buFontTx/>
              <a:buChar char="-"/>
            </a:pPr>
            <a:r>
              <a:rPr lang="pt-PT" sz="18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Poluição biológica</a:t>
            </a:r>
            <a:r>
              <a:rPr lang="pt-PT" sz="1800" dirty="0" smtClean="0">
                <a:sym typeface="Wingdings" panose="05000000000000000000" pitchFamily="2" charset="2"/>
              </a:rPr>
              <a:t>: por microrganismos patogénicos que podem provocar doenças e até a morte;</a:t>
            </a:r>
          </a:p>
          <a:p>
            <a:pPr algn="just">
              <a:buFontTx/>
              <a:buChar char="-"/>
            </a:pPr>
            <a:r>
              <a:rPr lang="pt-PT" sz="18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Poluição térmica</a:t>
            </a:r>
            <a:r>
              <a:rPr lang="pt-PT" sz="1800" dirty="0" smtClean="0">
                <a:sym typeface="Wingdings" panose="05000000000000000000" pitchFamily="2" charset="2"/>
              </a:rPr>
              <a:t>: aquecimento da água por descargas de águas residuais usadas nos processos de arrefecimento industriais e nas centrais térmicas;</a:t>
            </a:r>
          </a:p>
          <a:p>
            <a:pPr algn="just">
              <a:buFontTx/>
              <a:buChar char="-"/>
            </a:pPr>
            <a:r>
              <a:rPr lang="pt-PT" sz="1800" b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Poluição química</a:t>
            </a:r>
            <a:r>
              <a:rPr lang="pt-PT" sz="1800" dirty="0" smtClean="0">
                <a:sym typeface="Wingdings" panose="05000000000000000000" pitchFamily="2" charset="2"/>
              </a:rPr>
              <a:t>: a mais grave é causada pela presença de produtos químicos prejudiciais.</a:t>
            </a: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pt-PT" sz="1800" dirty="0" smtClean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451956" y="3649923"/>
            <a:ext cx="6942994" cy="1490836"/>
            <a:chOff x="2451956" y="3811287"/>
            <a:chExt cx="6942994" cy="1490836"/>
          </a:xfrm>
        </p:grpSpPr>
        <p:pic>
          <p:nvPicPr>
            <p:cNvPr id="1026" name="Picture 2" descr="http://s1.static.brasilescola.uol.com.br/img/2014/03/esgoto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956" y="3818965"/>
              <a:ext cx="2211132" cy="1477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s3.static.brasilescola.uol.com.br/img/2014/03/poluicao-termic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921" y="3811287"/>
              <a:ext cx="1987781" cy="149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upload.wikimedia.org/wikipedia/commons/0/0f/Pollution_Tiet%C3%AA_riv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535" y="3849480"/>
              <a:ext cx="1926415" cy="1444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2451956" y="5126264"/>
            <a:ext cx="6942993" cy="59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8 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Casos de poluição térmica e química da água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900" b="1" dirty="0" smtClean="0">
                <a:sym typeface="Wingdings" panose="05000000000000000000" pitchFamily="2" charset="2"/>
              </a:rPr>
              <a:t>(</a:t>
            </a:r>
            <a:r>
              <a:rPr lang="pt-PT" sz="900" b="1" dirty="0">
                <a:sym typeface="Wingdings" panose="05000000000000000000" pitchFamily="2" charset="2"/>
              </a:rPr>
              <a:t>Fontes: </a:t>
            </a:r>
            <a:r>
              <a:rPr lang="pt-PT" sz="900" dirty="0">
                <a:sym typeface="Wingdings" panose="05000000000000000000" pitchFamily="2" charset="2"/>
              </a:rPr>
              <a:t>http://</a:t>
            </a:r>
            <a:r>
              <a:rPr lang="pt-PT" sz="900" dirty="0" smtClean="0">
                <a:sym typeface="Wingdings" panose="05000000000000000000" pitchFamily="2" charset="2"/>
              </a:rPr>
              <a:t>s1.static.brasilescola.uol.com.br/img/2014/03/esgotos.jpg; http</a:t>
            </a:r>
            <a:r>
              <a:rPr lang="pt-PT" sz="900" dirty="0">
                <a:sym typeface="Wingdings" panose="05000000000000000000" pitchFamily="2" charset="2"/>
              </a:rPr>
              <a:t>://</a:t>
            </a:r>
            <a:r>
              <a:rPr lang="pt-PT" sz="900" dirty="0" smtClean="0">
                <a:sym typeface="Wingdings" panose="05000000000000000000" pitchFamily="2" charset="2"/>
              </a:rPr>
              <a:t>s3.static.brasilescola.uol.com.br/img/2014/03/poluicao-termica.jpg;  </a:t>
            </a:r>
            <a:r>
              <a:rPr lang="pt-PT" sz="900" dirty="0">
                <a:sym typeface="Wingdings" panose="05000000000000000000" pitchFamily="2" charset="2"/>
              </a:rPr>
              <a:t>https://</a:t>
            </a:r>
            <a:r>
              <a:rPr lang="pt-PT" sz="900" dirty="0" smtClean="0">
                <a:sym typeface="Wingdings" panose="05000000000000000000" pitchFamily="2" charset="2"/>
              </a:rPr>
              <a:t>upload.wikimedia.org/wikipedia/commons/0/0f/Pollution_Tiet%C3%AA_river.JPG)</a:t>
            </a:r>
          </a:p>
        </p:txBody>
      </p:sp>
    </p:spTree>
    <p:extLst>
      <p:ext uri="{BB962C8B-B14F-4D97-AF65-F5344CB8AC3E}">
        <p14:creationId xmlns:p14="http://schemas.microsoft.com/office/powerpoint/2010/main" val="34968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737</TotalTime>
  <Words>1700</Words>
  <Application>Microsoft Office PowerPoint</Application>
  <PresentationFormat>Widescreen</PresentationFormat>
  <Paragraphs>171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Footlight MT Light</vt:lpstr>
      <vt:lpstr>Times New Roman</vt:lpstr>
      <vt:lpstr>Wingdings</vt:lpstr>
      <vt:lpstr>Tema do Office</vt:lpstr>
      <vt:lpstr>Água da Chuva, Água Destilada e Água Pura </vt:lpstr>
      <vt:lpstr>A Água na Terra e a sua Distribuição</vt:lpstr>
      <vt:lpstr>A Água na Terra e a sua Distribuição</vt:lpstr>
      <vt:lpstr>Distribuição da Água na Terra</vt:lpstr>
      <vt:lpstr>Consumos de Água</vt:lpstr>
      <vt:lpstr>Gestão da Água</vt:lpstr>
      <vt:lpstr>A Água na Terra e a sua Distribuição</vt:lpstr>
      <vt:lpstr>A Poluição da Água</vt:lpstr>
      <vt:lpstr>A Poluição da Água</vt:lpstr>
      <vt:lpstr>A Qualidade da Água e a Legislação</vt:lpstr>
      <vt:lpstr>A Qualidade da Água e a Legislação</vt:lpstr>
      <vt:lpstr>Água da Chuva, Água Destilada e Água Pura</vt:lpstr>
      <vt:lpstr>Soluções Aquosas: Ácidas, Básicas e Neutras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Sara P.</cp:lastModifiedBy>
  <cp:revision>68</cp:revision>
  <dcterms:created xsi:type="dcterms:W3CDTF">2016-08-07T20:08:56Z</dcterms:created>
  <dcterms:modified xsi:type="dcterms:W3CDTF">2016-09-01T21:40:00Z</dcterms:modified>
</cp:coreProperties>
</file>