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8" r:id="rId3"/>
    <p:sldId id="279" r:id="rId4"/>
    <p:sldId id="283" r:id="rId5"/>
    <p:sldId id="284" r:id="rId6"/>
    <p:sldId id="287" r:id="rId7"/>
    <p:sldId id="257" r:id="rId8"/>
    <p:sldId id="258" r:id="rId9"/>
    <p:sldId id="262" r:id="rId10"/>
    <p:sldId id="259" r:id="rId11"/>
    <p:sldId id="260" r:id="rId12"/>
    <p:sldId id="261" r:id="rId13"/>
    <p:sldId id="263" r:id="rId14"/>
    <p:sldId id="265" r:id="rId15"/>
    <p:sldId id="274" r:id="rId16"/>
    <p:sldId id="275" r:id="rId17"/>
    <p:sldId id="290" r:id="rId18"/>
    <p:sldId id="276" r:id="rId19"/>
    <p:sldId id="288" r:id="rId20"/>
    <p:sldId id="277" r:id="rId2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580E844-5B92-4243-80C5-48A78F5B2B3A}" type="datetimeFigureOut">
              <a:rPr lang="pt-PT" smtClean="0"/>
              <a:t>25-08-2016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E7F5D-C856-4C61-986E-5A7812E695B5}" type="slidenum">
              <a:rPr lang="pt-PT" smtClean="0"/>
              <a:t>‹nº›</a:t>
            </a:fld>
            <a:endParaRPr lang="pt-PT"/>
          </a:p>
        </p:txBody>
      </p:sp>
    </p:spTree>
    <p:extLst>
      <p:ext uri="{BB962C8B-B14F-4D97-AF65-F5344CB8AC3E}">
        <p14:creationId xmlns:p14="http://schemas.microsoft.com/office/powerpoint/2010/main" val="357654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2</a:t>
            </a:fld>
            <a:endParaRPr lang="pt-PT"/>
          </a:p>
        </p:txBody>
      </p:sp>
    </p:spTree>
    <p:extLst>
      <p:ext uri="{BB962C8B-B14F-4D97-AF65-F5344CB8AC3E}">
        <p14:creationId xmlns:p14="http://schemas.microsoft.com/office/powerpoint/2010/main" val="149884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12</a:t>
            </a:fld>
            <a:endParaRPr lang="pt-PT"/>
          </a:p>
        </p:txBody>
      </p:sp>
    </p:spTree>
    <p:extLst>
      <p:ext uri="{BB962C8B-B14F-4D97-AF65-F5344CB8AC3E}">
        <p14:creationId xmlns:p14="http://schemas.microsoft.com/office/powerpoint/2010/main" val="92450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13</a:t>
            </a:fld>
            <a:endParaRPr lang="pt-PT"/>
          </a:p>
        </p:txBody>
      </p:sp>
    </p:spTree>
    <p:extLst>
      <p:ext uri="{BB962C8B-B14F-4D97-AF65-F5344CB8AC3E}">
        <p14:creationId xmlns:p14="http://schemas.microsoft.com/office/powerpoint/2010/main" val="100983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14</a:t>
            </a:fld>
            <a:endParaRPr lang="pt-PT"/>
          </a:p>
        </p:txBody>
      </p:sp>
    </p:spTree>
    <p:extLst>
      <p:ext uri="{BB962C8B-B14F-4D97-AF65-F5344CB8AC3E}">
        <p14:creationId xmlns:p14="http://schemas.microsoft.com/office/powerpoint/2010/main" val="425073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15</a:t>
            </a:fld>
            <a:endParaRPr lang="pt-PT"/>
          </a:p>
        </p:txBody>
      </p:sp>
    </p:spTree>
    <p:extLst>
      <p:ext uri="{BB962C8B-B14F-4D97-AF65-F5344CB8AC3E}">
        <p14:creationId xmlns:p14="http://schemas.microsoft.com/office/powerpoint/2010/main" val="408393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16</a:t>
            </a:fld>
            <a:endParaRPr lang="pt-PT"/>
          </a:p>
        </p:txBody>
      </p:sp>
    </p:spTree>
    <p:extLst>
      <p:ext uri="{BB962C8B-B14F-4D97-AF65-F5344CB8AC3E}">
        <p14:creationId xmlns:p14="http://schemas.microsoft.com/office/powerpoint/2010/main" val="1066440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17</a:t>
            </a:fld>
            <a:endParaRPr lang="pt-PT"/>
          </a:p>
        </p:txBody>
      </p:sp>
    </p:spTree>
    <p:extLst>
      <p:ext uri="{BB962C8B-B14F-4D97-AF65-F5344CB8AC3E}">
        <p14:creationId xmlns:p14="http://schemas.microsoft.com/office/powerpoint/2010/main" val="295627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18</a:t>
            </a:fld>
            <a:endParaRPr lang="pt-PT"/>
          </a:p>
        </p:txBody>
      </p:sp>
    </p:spTree>
    <p:extLst>
      <p:ext uri="{BB962C8B-B14F-4D97-AF65-F5344CB8AC3E}">
        <p14:creationId xmlns:p14="http://schemas.microsoft.com/office/powerpoint/2010/main" val="274587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19</a:t>
            </a:fld>
            <a:endParaRPr lang="pt-PT"/>
          </a:p>
        </p:txBody>
      </p:sp>
    </p:spTree>
    <p:extLst>
      <p:ext uri="{BB962C8B-B14F-4D97-AF65-F5344CB8AC3E}">
        <p14:creationId xmlns:p14="http://schemas.microsoft.com/office/powerpoint/2010/main" val="421081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20</a:t>
            </a:fld>
            <a:endParaRPr lang="pt-PT"/>
          </a:p>
        </p:txBody>
      </p:sp>
    </p:spTree>
    <p:extLst>
      <p:ext uri="{BB962C8B-B14F-4D97-AF65-F5344CB8AC3E}">
        <p14:creationId xmlns:p14="http://schemas.microsoft.com/office/powerpoint/2010/main" val="110523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3</a:t>
            </a:fld>
            <a:endParaRPr lang="pt-PT"/>
          </a:p>
        </p:txBody>
      </p:sp>
    </p:spTree>
    <p:extLst>
      <p:ext uri="{BB962C8B-B14F-4D97-AF65-F5344CB8AC3E}">
        <p14:creationId xmlns:p14="http://schemas.microsoft.com/office/powerpoint/2010/main" val="78128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4</a:t>
            </a:fld>
            <a:endParaRPr lang="pt-PT"/>
          </a:p>
        </p:txBody>
      </p:sp>
    </p:spTree>
    <p:extLst>
      <p:ext uri="{BB962C8B-B14F-4D97-AF65-F5344CB8AC3E}">
        <p14:creationId xmlns:p14="http://schemas.microsoft.com/office/powerpoint/2010/main" val="227658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5</a:t>
            </a:fld>
            <a:endParaRPr lang="pt-PT"/>
          </a:p>
        </p:txBody>
      </p:sp>
    </p:spTree>
    <p:extLst>
      <p:ext uri="{BB962C8B-B14F-4D97-AF65-F5344CB8AC3E}">
        <p14:creationId xmlns:p14="http://schemas.microsoft.com/office/powerpoint/2010/main" val="66659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6</a:t>
            </a:fld>
            <a:endParaRPr lang="pt-PT"/>
          </a:p>
        </p:txBody>
      </p:sp>
    </p:spTree>
    <p:extLst>
      <p:ext uri="{BB962C8B-B14F-4D97-AF65-F5344CB8AC3E}">
        <p14:creationId xmlns:p14="http://schemas.microsoft.com/office/powerpoint/2010/main" val="98080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7</a:t>
            </a:fld>
            <a:endParaRPr lang="pt-PT"/>
          </a:p>
        </p:txBody>
      </p:sp>
    </p:spTree>
    <p:extLst>
      <p:ext uri="{BB962C8B-B14F-4D97-AF65-F5344CB8AC3E}">
        <p14:creationId xmlns:p14="http://schemas.microsoft.com/office/powerpoint/2010/main" val="54662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9</a:t>
            </a:fld>
            <a:endParaRPr lang="pt-PT"/>
          </a:p>
        </p:txBody>
      </p:sp>
    </p:spTree>
    <p:extLst>
      <p:ext uri="{BB962C8B-B14F-4D97-AF65-F5344CB8AC3E}">
        <p14:creationId xmlns:p14="http://schemas.microsoft.com/office/powerpoint/2010/main" val="118533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10</a:t>
            </a:fld>
            <a:endParaRPr lang="pt-PT"/>
          </a:p>
        </p:txBody>
      </p:sp>
    </p:spTree>
    <p:extLst>
      <p:ext uri="{BB962C8B-B14F-4D97-AF65-F5344CB8AC3E}">
        <p14:creationId xmlns:p14="http://schemas.microsoft.com/office/powerpoint/2010/main" val="297863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29AE7F5D-C856-4C61-986E-5A7812E695B5}" type="slidenum">
              <a:rPr lang="pt-PT" smtClean="0"/>
              <a:t>11</a:t>
            </a:fld>
            <a:endParaRPr lang="pt-PT"/>
          </a:p>
        </p:txBody>
      </p:sp>
    </p:spTree>
    <p:extLst>
      <p:ext uri="{BB962C8B-B14F-4D97-AF65-F5344CB8AC3E}">
        <p14:creationId xmlns:p14="http://schemas.microsoft.com/office/powerpoint/2010/main" val="302717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25-08-2016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422480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25-08-2016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795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25-08-2016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12240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25-08-2016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5862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25-08-2016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40519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25-08-2016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78386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FBA5A684-7224-44AD-8A8E-A7AABA84475B}" type="datetimeFigureOut">
              <a:rPr lang="pt-PT" smtClean="0"/>
              <a:t>25-08-2016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9366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FBA5A684-7224-44AD-8A8E-A7AABA84475B}" type="datetimeFigureOut">
              <a:rPr lang="pt-PT" smtClean="0"/>
              <a:t>25-08-2016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7090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BA5A684-7224-44AD-8A8E-A7AABA84475B}" type="datetimeFigureOut">
              <a:rPr lang="pt-PT" smtClean="0"/>
              <a:t>25-08-2016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163087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25-08-2016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80940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25-08-2016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5255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A684-7224-44AD-8A8E-A7AABA84475B}" type="datetimeFigureOut">
              <a:rPr lang="pt-PT" smtClean="0"/>
              <a:t>25-08-2016</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1A958-1C4B-4855-8ABB-ECFBAF21EE7E}" type="slidenum">
              <a:rPr lang="pt-PT" smtClean="0"/>
              <a:t>‹nº›</a:t>
            </a:fld>
            <a:endParaRPr lang="pt-PT"/>
          </a:p>
        </p:txBody>
      </p:sp>
    </p:spTree>
    <p:extLst>
      <p:ext uri="{BB962C8B-B14F-4D97-AF65-F5344CB8AC3E}">
        <p14:creationId xmlns:p14="http://schemas.microsoft.com/office/powerpoint/2010/main" val="405271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1" y="675731"/>
            <a:ext cx="1891002" cy="2392957"/>
          </a:xfrm>
          <a:prstGeom prst="rect">
            <a:avLst/>
          </a:prstGeom>
        </p:spPr>
      </p:pic>
      <p:sp>
        <p:nvSpPr>
          <p:cNvPr id="20"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2" name="Picture 82"/>
          <p:cNvPicPr/>
          <p:nvPr/>
        </p:nvPicPr>
        <p:blipFill>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3415001" y="421998"/>
            <a:ext cx="939848" cy="988855"/>
          </a:xfrm>
          <a:prstGeom prst="rect">
            <a:avLst/>
          </a:prstGeom>
          <a:noFill/>
          <a:ln>
            <a:noFill/>
          </a:ln>
        </p:spPr>
      </p:pic>
      <p:sp>
        <p:nvSpPr>
          <p:cNvPr id="22"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Ondulado duplo 15"/>
          <p:cNvSpPr/>
          <p:nvPr/>
        </p:nvSpPr>
        <p:spPr>
          <a:xfrm>
            <a:off x="3708352"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tângulo 23"/>
          <p:cNvSpPr/>
          <p:nvPr/>
        </p:nvSpPr>
        <p:spPr>
          <a:xfrm>
            <a:off x="4308764" y="0"/>
            <a:ext cx="7883236" cy="6877800"/>
          </a:xfrm>
          <a:prstGeom prst="rect">
            <a:avLst/>
          </a:prstGeom>
          <a:solidFill>
            <a:srgbClr val="011C49"/>
          </a:solidFill>
          <a:ln>
            <a:solidFill>
              <a:srgbClr val="001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ndulado duplo 15"/>
          <p:cNvSpPr/>
          <p:nvPr/>
        </p:nvSpPr>
        <p:spPr>
          <a:xfrm>
            <a:off x="0"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4784340" y="1122363"/>
            <a:ext cx="5883660" cy="2387600"/>
          </a:xfrm>
        </p:spPr>
        <p:txBody>
          <a:bodyPr>
            <a:normAutofit/>
          </a:bodyPr>
          <a:lstStyle/>
          <a:p>
            <a:pPr algn="l"/>
            <a:r>
              <a:rPr lang="pt-PT" sz="6600" b="1" dirty="0">
                <a:solidFill>
                  <a:schemeClr val="bg1"/>
                </a:solidFill>
                <a:latin typeface="Footlight MT Light" panose="0204060206030A020304" pitchFamily="18" charset="0"/>
              </a:rPr>
              <a:t>Água da torneira? Sim!</a:t>
            </a:r>
          </a:p>
        </p:txBody>
      </p:sp>
      <p:pic>
        <p:nvPicPr>
          <p:cNvPr id="9" name="Imagem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875" y="5113839"/>
            <a:ext cx="3316192" cy="1197514"/>
          </a:xfrm>
          <a:prstGeom prst="rect">
            <a:avLst/>
          </a:prstGeom>
        </p:spPr>
      </p:pic>
      <p:sp>
        <p:nvSpPr>
          <p:cNvPr id="23" name="CaixaDeTexto 22"/>
          <p:cNvSpPr txBox="1"/>
          <p:nvPr/>
        </p:nvSpPr>
        <p:spPr>
          <a:xfrm>
            <a:off x="1318443" y="816390"/>
            <a:ext cx="2932642" cy="2739211"/>
          </a:xfrm>
          <a:prstGeom prst="rect">
            <a:avLst/>
          </a:prstGeom>
          <a:noFill/>
        </p:spPr>
        <p:txBody>
          <a:bodyPr wrap="square" rtlCol="0">
            <a:spAutoFit/>
          </a:bodyPr>
          <a:lstStyle/>
          <a:p>
            <a:pPr algn="ctr"/>
            <a:r>
              <a:rPr lang="pt-PT" sz="3600" dirty="0"/>
              <a:t> </a:t>
            </a:r>
          </a:p>
          <a:p>
            <a:pPr algn="ctr"/>
            <a:r>
              <a:rPr lang="pt-PT" sz="4400" b="1" dirty="0"/>
              <a:t>Água </a:t>
            </a:r>
            <a:r>
              <a:rPr lang="pt-PT" sz="4000" b="1" dirty="0"/>
              <a:t>na</a:t>
            </a:r>
            <a:r>
              <a:rPr lang="pt-PT" sz="4400" b="1" dirty="0"/>
              <a:t> Escola Portuguesa</a:t>
            </a:r>
          </a:p>
        </p:txBody>
      </p:sp>
      <p:pic>
        <p:nvPicPr>
          <p:cNvPr id="28" name="Imagem 2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342617" y="1458233"/>
            <a:ext cx="1263165" cy="1263165"/>
          </a:xfrm>
          <a:prstGeom prst="rect">
            <a:avLst/>
          </a:prstGeom>
        </p:spPr>
      </p:pic>
      <p:pic>
        <p:nvPicPr>
          <p:cNvPr id="39" name="Imagem 38"/>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03753" y="328441"/>
            <a:ext cx="190218" cy="240710"/>
          </a:xfrm>
          <a:prstGeom prst="rect">
            <a:avLst/>
          </a:prstGeom>
        </p:spPr>
      </p:pic>
      <p:pic>
        <p:nvPicPr>
          <p:cNvPr id="40" name="Imagem 39"/>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11708" y="13210"/>
            <a:ext cx="190218" cy="240710"/>
          </a:xfrm>
          <a:prstGeom prst="rect">
            <a:avLst/>
          </a:prstGeom>
        </p:spPr>
      </p:pic>
      <p:pic>
        <p:nvPicPr>
          <p:cNvPr id="2054" name="Picture 6" descr="Resultado de imagem para água torneira"/>
          <p:cNvPicPr>
            <a:picLocks noChangeAspect="1" noChangeArrowheads="1"/>
          </p:cNvPicPr>
          <p:nvPr/>
        </p:nvPicPr>
        <p:blipFill rotWithShape="1">
          <a:blip r:embed="rId7">
            <a:extLst>
              <a:ext uri="{28A0092B-C50C-407E-A947-70E740481C1C}">
                <a14:useLocalDpi xmlns:a14="http://schemas.microsoft.com/office/drawing/2010/main" val="0"/>
              </a:ext>
            </a:extLst>
          </a:blip>
          <a:srcRect l="12264" r="21749"/>
          <a:stretch/>
        </p:blipFill>
        <p:spPr bwMode="auto">
          <a:xfrm>
            <a:off x="6162764" y="3703269"/>
            <a:ext cx="2270991"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9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Água segura na torneira do consumidor</a:t>
            </a:r>
          </a:p>
        </p:txBody>
      </p:sp>
      <p:sp>
        <p:nvSpPr>
          <p:cNvPr id="3" name="Marcador de Posição de Conteúdo 2"/>
          <p:cNvSpPr>
            <a:spLocks noGrp="1"/>
          </p:cNvSpPr>
          <p:nvPr>
            <p:ph idx="1"/>
          </p:nvPr>
        </p:nvSpPr>
        <p:spPr>
          <a:xfrm>
            <a:off x="1000140" y="1825625"/>
            <a:ext cx="10353660" cy="3827992"/>
          </a:xfrm>
        </p:spPr>
        <p:txBody>
          <a:bodyPr>
            <a:normAutofit fontScale="62500" lnSpcReduction="20000"/>
          </a:bodyPr>
          <a:lstStyle/>
          <a:p>
            <a:pPr marL="0" indent="0" algn="just">
              <a:buNone/>
              <a:tabLst>
                <a:tab pos="360363" algn="l"/>
              </a:tabLst>
            </a:pPr>
            <a:r>
              <a:rPr lang="pt-PT" dirty="0"/>
              <a:t>	A média de Portugal continental para o indicador água segura é igual a 98,65 %, sendo que 213 em 278 concelhos (77 % do total) apresentam uma percentagem de água segura igual ou superior a 99 % (192 concelhos cumpriram este critério em 2014). </a:t>
            </a:r>
          </a:p>
          <a:p>
            <a:pPr marL="0" indent="0" algn="just" defTabSz="360363">
              <a:buNone/>
            </a:pPr>
            <a:r>
              <a:rPr lang="pt-PT" dirty="0"/>
              <a:t>	Apesar da percentagem de cumprimento dos valores paramétricos ter já atingido um nível muito elevado verifica-se que, face aos resultados de 2014, 155 concelhos conseguiram melhorar o seu desempenho, diminuindo o número de concelhos (30 % em 2014 e 27 % em 2015) que apresentam valores inferiores à média do Continente (98,73 %). Os concelhos que registaram 100 % de cumprimento dos valores paramétricos são 33 em 2015 (39 em 2014). </a:t>
            </a:r>
          </a:p>
          <a:p>
            <a:pPr marL="0" indent="0" algn="just" defTabSz="360363">
              <a:buNone/>
            </a:pPr>
            <a:r>
              <a:rPr lang="pt-PT" dirty="0"/>
              <a:t>	Em contrapartida, em 2015, quatro concelhos (1 % do total) registaram um nível de desempenho inferior a 95 % de água segura.</a:t>
            </a:r>
          </a:p>
          <a:p>
            <a:pPr marL="0" indent="0" algn="just" defTabSz="360363">
              <a:buNone/>
            </a:pPr>
            <a:r>
              <a:rPr lang="pt-PT" dirty="0"/>
              <a:t>	Com estes dados verifica-se haver uma melhoria no indicador água segura de 0,73 % em relação ao ano de 2011, podendo afirmar-se que a água na torneira do consumidor é de confiança porque, além de estar bem controlada, é genericamente de muito boa qualidade. </a:t>
            </a:r>
          </a:p>
          <a:p>
            <a:pPr marL="0" indent="0" algn="just" defTabSz="360363">
              <a:buNone/>
            </a:pPr>
            <a:r>
              <a:rPr lang="pt-PT" dirty="0"/>
              <a:t>	Na análise comparada do indicador água segura para as entidades gestoras em baixa, pode verificar-se que a maioria dos concelhos de Portugal continental apresenta uma percentagem de água segura igual ou superior à média de Portugal continental (98,65 %). [3] </a:t>
            </a:r>
            <a:endParaRPr lang="pt-PT" dirty="0">
              <a:solidFill>
                <a:schemeClr val="bg2">
                  <a:lumMod val="50000"/>
                </a:schemeClr>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10</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1239631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Água segura na torneira do consumidor</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11</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4" name="Marcador de Posição de Conteúdo 3"/>
          <p:cNvPicPr>
            <a:picLocks noGrp="1" noChangeAspect="1"/>
          </p:cNvPicPr>
          <p:nvPr>
            <p:ph idx="1"/>
          </p:nvPr>
        </p:nvPicPr>
        <p:blipFill rotWithShape="1">
          <a:blip r:embed="rId6"/>
          <a:srcRect b="4093"/>
          <a:stretch/>
        </p:blipFill>
        <p:spPr>
          <a:xfrm>
            <a:off x="3803051" y="1261630"/>
            <a:ext cx="3969349" cy="5283550"/>
          </a:xfrm>
          <a:prstGeom prst="rect">
            <a:avLst/>
          </a:prstGeom>
        </p:spPr>
      </p:pic>
      <p:sp>
        <p:nvSpPr>
          <p:cNvPr id="10" name="CaixaDeTexto 9"/>
          <p:cNvSpPr txBox="1"/>
          <p:nvPr/>
        </p:nvSpPr>
        <p:spPr>
          <a:xfrm>
            <a:off x="8145379" y="2899611"/>
            <a:ext cx="3092116" cy="1631216"/>
          </a:xfrm>
          <a:prstGeom prst="rect">
            <a:avLst/>
          </a:prstGeom>
          <a:noFill/>
        </p:spPr>
        <p:txBody>
          <a:bodyPr wrap="square" rtlCol="0">
            <a:spAutoFit/>
          </a:bodyPr>
          <a:lstStyle/>
          <a:p>
            <a:pPr algn="ctr"/>
            <a:r>
              <a:rPr lang="pt-PT" dirty="0"/>
              <a:t>Figura 3: Água segura nos concelhos da região Norte em comparação com o valor de Portugal Continental</a:t>
            </a:r>
            <a:br>
              <a:rPr lang="pt-PT" dirty="0"/>
            </a:br>
            <a:r>
              <a:rPr lang="pt-PT" sz="1400" dirty="0"/>
              <a:t>Fonte: : Relatório anual dos serviços de águas e resíduos em Portugal | 2016</a:t>
            </a:r>
            <a:endParaRPr lang="pt-PT" dirty="0"/>
          </a:p>
        </p:txBody>
      </p:sp>
    </p:spTree>
    <p:extLst>
      <p:ext uri="{BB962C8B-B14F-4D97-AF65-F5344CB8AC3E}">
        <p14:creationId xmlns:p14="http://schemas.microsoft.com/office/powerpoint/2010/main" val="2084744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rotWithShape="1">
          <a:blip r:embed="rId3"/>
          <a:srcRect l="33046" t="4128" r="27675" b="5504"/>
          <a:stretch/>
        </p:blipFill>
        <p:spPr>
          <a:xfrm>
            <a:off x="6710470" y="346161"/>
            <a:ext cx="3539813" cy="5643131"/>
          </a:xfrm>
          <a:prstGeom prst="rect">
            <a:avLst/>
          </a:prstGeom>
        </p:spPr>
      </p:pic>
      <p:sp>
        <p:nvSpPr>
          <p:cNvPr id="2" name="Título 1"/>
          <p:cNvSpPr>
            <a:spLocks noGrp="1"/>
          </p:cNvSpPr>
          <p:nvPr>
            <p:ph type="title"/>
          </p:nvPr>
        </p:nvSpPr>
        <p:spPr>
          <a:xfrm>
            <a:off x="839788" y="457200"/>
            <a:ext cx="4887244" cy="1600200"/>
          </a:xfrm>
        </p:spPr>
        <p:txBody>
          <a:bodyPr/>
          <a:lstStyle/>
          <a:p>
            <a:r>
              <a:rPr lang="pt-PT" dirty="0">
                <a:solidFill>
                  <a:srgbClr val="011D44"/>
                </a:solidFill>
              </a:rPr>
              <a:t>Água segura na torneira do consumidor</a:t>
            </a:r>
          </a:p>
        </p:txBody>
      </p:sp>
      <p:sp>
        <p:nvSpPr>
          <p:cNvPr id="4" name="Marcador de Posição do Texto 3"/>
          <p:cNvSpPr>
            <a:spLocks noGrp="1"/>
          </p:cNvSpPr>
          <p:nvPr>
            <p:ph type="body" sz="half" idx="2"/>
          </p:nvPr>
        </p:nvSpPr>
        <p:spPr>
          <a:xfrm>
            <a:off x="839788" y="2057400"/>
            <a:ext cx="4995909" cy="3811588"/>
          </a:xfrm>
        </p:spPr>
        <p:txBody>
          <a:bodyPr>
            <a:normAutofit/>
          </a:bodyPr>
          <a:lstStyle/>
          <a:p>
            <a:pPr algn="just"/>
            <a:r>
              <a:rPr lang="pt-PT" dirty="0"/>
              <a:t>O mapa evidencia que a maioria dos concelhos apresenta uma percentagem de água segura ≥ à meta de 99 % (objetivo de excelência), o que reforça o facto de Portugal apresentar excelentes níveis de qualidade da água na torneira do consumidor. </a:t>
            </a:r>
          </a:p>
          <a:p>
            <a:pPr marL="285750" indent="-285750" algn="just">
              <a:buFont typeface="Arial" panose="020B0604020202020204" pitchFamily="34" charset="0"/>
              <a:buChar char="•"/>
            </a:pPr>
            <a:r>
              <a:rPr lang="pt-PT" dirty="0"/>
              <a:t>Os concelhos a verde apresentam uma percentagem de água segura ≥ à meta de 99 %;</a:t>
            </a:r>
          </a:p>
          <a:p>
            <a:pPr marL="285750" indent="-285750" algn="just">
              <a:buFont typeface="Arial" panose="020B0604020202020204" pitchFamily="34" charset="0"/>
              <a:buChar char="•"/>
            </a:pPr>
            <a:r>
              <a:rPr lang="pt-PT" dirty="0"/>
              <a:t>Os concelhos a amarelo apresentam uma percentagem de água segura &lt; a 99 % mas &gt; a 95 %;</a:t>
            </a:r>
          </a:p>
          <a:p>
            <a:pPr marL="285750" indent="-285750" algn="just">
              <a:buFont typeface="Arial" panose="020B0604020202020204" pitchFamily="34" charset="0"/>
              <a:buChar char="•"/>
            </a:pPr>
            <a:r>
              <a:rPr lang="pt-PT" dirty="0"/>
              <a:t>Os concelhos a vermelho apresentam uma percentagem de água segura &lt; a 95 %. </a:t>
            </a:r>
          </a:p>
          <a:p>
            <a:pPr algn="just"/>
            <a:r>
              <a:rPr lang="pt-PT" dirty="0"/>
              <a:t>No que concerne aos concelhos que não atingiram o nível de água segura superior a 95 %, verifica-se que são apenas quatro. [3]</a:t>
            </a:r>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z="2000" b="1" smtClean="0">
                <a:solidFill>
                  <a:srgbClr val="011D44"/>
                </a:solidFill>
                <a:latin typeface="Arial Black" panose="020B0A04020102020204" pitchFamily="34" charset="0"/>
              </a:rPr>
              <a:t>12</a:t>
            </a:fld>
            <a:endParaRPr lang="pt-PT" b="1" dirty="0">
              <a:solidFill>
                <a:srgbClr val="011D44"/>
              </a:solidFill>
              <a:latin typeface="Arial Black" panose="020B0A04020102020204" pitchFamily="34" charset="0"/>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5">
            <a:clrChange>
              <a:clrFrom>
                <a:srgbClr val="FFFFFF"/>
              </a:clrFrom>
              <a:clrTo>
                <a:srgbClr val="FFFFFF">
                  <a:alpha val="0"/>
                </a:srgbClr>
              </a:clrTo>
            </a:clrChange>
            <a:biLevel thresh="75000"/>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6" name="CaixaDeTexto 15"/>
          <p:cNvSpPr txBox="1"/>
          <p:nvPr/>
        </p:nvSpPr>
        <p:spPr>
          <a:xfrm>
            <a:off x="5499891" y="5830141"/>
            <a:ext cx="6581273" cy="892552"/>
          </a:xfrm>
          <a:prstGeom prst="rect">
            <a:avLst/>
          </a:prstGeom>
          <a:noFill/>
        </p:spPr>
        <p:txBody>
          <a:bodyPr wrap="square" rtlCol="0">
            <a:spAutoFit/>
          </a:bodyPr>
          <a:lstStyle/>
          <a:p>
            <a:pPr algn="ctr"/>
            <a:r>
              <a:rPr lang="pt-PT" dirty="0"/>
              <a:t>Figura 4 – Distribuição geográfica da percentagem de água segura por concelho em função da meta de 99%</a:t>
            </a:r>
            <a:br>
              <a:rPr lang="pt-PT" dirty="0"/>
            </a:br>
            <a:r>
              <a:rPr lang="pt-PT" sz="1400" dirty="0"/>
              <a:t>Fonte: Relatório anual dos serviços de águas e resíduos em Portugal | 2016</a:t>
            </a:r>
            <a:endParaRPr lang="pt-PT" dirty="0"/>
          </a:p>
        </p:txBody>
      </p:sp>
    </p:spTree>
    <p:extLst>
      <p:ext uri="{BB962C8B-B14F-4D97-AF65-F5344CB8AC3E}">
        <p14:creationId xmlns:p14="http://schemas.microsoft.com/office/powerpoint/2010/main" val="1761763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4742865" cy="1600200"/>
          </a:xfrm>
        </p:spPr>
        <p:txBody>
          <a:bodyPr/>
          <a:lstStyle/>
          <a:p>
            <a:r>
              <a:rPr lang="pt-PT" dirty="0">
                <a:solidFill>
                  <a:srgbClr val="011D44"/>
                </a:solidFill>
              </a:rPr>
              <a:t>Água segura na torneira do consumidor</a:t>
            </a:r>
          </a:p>
        </p:txBody>
      </p:sp>
      <p:sp>
        <p:nvSpPr>
          <p:cNvPr id="3" name="Marcador de Posição de Conteúdo 2"/>
          <p:cNvSpPr>
            <a:spLocks noGrp="1"/>
          </p:cNvSpPr>
          <p:nvPr>
            <p:ph type="body" sz="half" idx="2"/>
          </p:nvPr>
        </p:nvSpPr>
        <p:spPr>
          <a:xfrm>
            <a:off x="839788" y="2057399"/>
            <a:ext cx="3932237" cy="3982453"/>
          </a:xfrm>
        </p:spPr>
        <p:txBody>
          <a:bodyPr>
            <a:normAutofit/>
          </a:bodyPr>
          <a:lstStyle/>
          <a:p>
            <a:pPr algn="just"/>
            <a:br>
              <a:rPr lang="pt-PT" dirty="0"/>
            </a:br>
            <a:r>
              <a:rPr lang="pt-PT" dirty="0"/>
              <a:t>O setor do abastecimento público de água em Portugal tem sofrido nos últimos anos uma significativa evolução, em especial nos níveis da qualidade da água fornecida na torneira dos consumidores, podendo assegurar-se hoje que 99 % da água controlada é de boa qualidade (água segura), quando em 1993 este indicador se cifrava apenas nos 50 %. </a:t>
            </a:r>
          </a:p>
          <a:p>
            <a:pPr algn="just"/>
            <a:r>
              <a:rPr lang="pt-PT" dirty="0"/>
              <a:t>Nos últimos anos o indicador água segura, observável na figura, tem revelado a consolidação da melhoria da qualidade da água consumida pelos Portugueses. [3]</a:t>
            </a:r>
            <a:endParaRPr lang="pt-PT" dirty="0">
              <a:solidFill>
                <a:schemeClr val="bg2">
                  <a:lumMod val="50000"/>
                </a:schemeClr>
              </a:solidFill>
            </a:endParaRPr>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z="2000" b="1" smtClean="0">
                <a:solidFill>
                  <a:srgbClr val="011D44"/>
                </a:solidFill>
                <a:latin typeface="Arial Black" panose="020B0A04020102020204" pitchFamily="34" charset="0"/>
              </a:rPr>
              <a:t>13</a:t>
            </a:fld>
            <a:endParaRPr lang="pt-PT" b="1" dirty="0">
              <a:solidFill>
                <a:srgbClr val="011D44"/>
              </a:solidFill>
              <a:latin typeface="Arial Black" panose="020B0A04020102020204" pitchFamily="34" charset="0"/>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0" name="Imagem 9"/>
          <p:cNvPicPr>
            <a:picLocks noChangeAspect="1"/>
          </p:cNvPicPr>
          <p:nvPr/>
        </p:nvPicPr>
        <p:blipFill rotWithShape="1">
          <a:blip r:embed="rId6"/>
          <a:srcRect l="2748" t="2245" r="4117" b="5992"/>
          <a:stretch/>
        </p:blipFill>
        <p:spPr>
          <a:xfrm>
            <a:off x="5249932" y="1684421"/>
            <a:ext cx="6268453" cy="3753853"/>
          </a:xfrm>
          <a:prstGeom prst="rect">
            <a:avLst/>
          </a:prstGeom>
        </p:spPr>
      </p:pic>
      <p:sp>
        <p:nvSpPr>
          <p:cNvPr id="14" name="CaixaDeTexto 13"/>
          <p:cNvSpPr txBox="1"/>
          <p:nvPr/>
        </p:nvSpPr>
        <p:spPr>
          <a:xfrm>
            <a:off x="5049179" y="5275551"/>
            <a:ext cx="6669957" cy="584775"/>
          </a:xfrm>
          <a:prstGeom prst="rect">
            <a:avLst/>
          </a:prstGeom>
          <a:noFill/>
        </p:spPr>
        <p:txBody>
          <a:bodyPr wrap="square" rtlCol="0">
            <a:spAutoFit/>
          </a:bodyPr>
          <a:lstStyle/>
          <a:p>
            <a:pPr algn="ctr"/>
            <a:r>
              <a:rPr lang="pt-PT" dirty="0"/>
              <a:t>Figura 5 – Evolução do indicador água segura entre 1993 e 2015</a:t>
            </a:r>
            <a:br>
              <a:rPr lang="pt-PT" dirty="0"/>
            </a:br>
            <a:r>
              <a:rPr lang="pt-PT" sz="1400" dirty="0"/>
              <a:t>Fonte: Relatório anual dos serviços de águas e resíduos em Portugal | 2016</a:t>
            </a:r>
            <a:endParaRPr lang="pt-PT" dirty="0"/>
          </a:p>
        </p:txBody>
      </p:sp>
    </p:spTree>
    <p:extLst>
      <p:ext uri="{BB962C8B-B14F-4D97-AF65-F5344CB8AC3E}">
        <p14:creationId xmlns:p14="http://schemas.microsoft.com/office/powerpoint/2010/main" val="688833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Água segura na torneira do consumidor</a:t>
            </a:r>
          </a:p>
        </p:txBody>
      </p:sp>
      <p:sp>
        <p:nvSpPr>
          <p:cNvPr id="3" name="Marcador de Posição de Conteúdo 2"/>
          <p:cNvSpPr>
            <a:spLocks noGrp="1"/>
          </p:cNvSpPr>
          <p:nvPr>
            <p:ph idx="1"/>
          </p:nvPr>
        </p:nvSpPr>
        <p:spPr>
          <a:xfrm>
            <a:off x="1000140" y="1825625"/>
            <a:ext cx="10353660" cy="3827992"/>
          </a:xfrm>
        </p:spPr>
        <p:txBody>
          <a:bodyPr>
            <a:normAutofit fontScale="77500" lnSpcReduction="20000"/>
          </a:bodyPr>
          <a:lstStyle/>
          <a:p>
            <a:pPr marL="0" indent="0" algn="just" defTabSz="265113">
              <a:buNone/>
            </a:pPr>
            <a:r>
              <a:rPr lang="pt-PT" dirty="0"/>
              <a:t>	As melhorias verificadas na qualidade da água são sustentadas por um exigente controlo, acompanhado por um crescente rigor na aplicação da legislação pelos diferentes atores no processo (ERSAR, entidades gestoras, autoridades de saúde e laboratórios), traduzido na realização da quase totalidade das análises impostas pela legislação e numa crescente melhoria da fiabilidade dos resultados analíticos. </a:t>
            </a:r>
          </a:p>
          <a:p>
            <a:pPr marL="0" indent="0" algn="just" defTabSz="265113">
              <a:buNone/>
            </a:pPr>
            <a:r>
              <a:rPr lang="pt-PT" dirty="0"/>
              <a:t>	O indicador água segura em Portugal continental situa-se em 2015 no valor de 98,65 % (98,41 % em 2014). O número de concelhos com 100 % de água segura passou de 38 para 32. Se considerarmos o patamar de água segura inferior a 95 %, verifica-se existirem apenas quatro concelhos abaixo desse patamar em 2015 (9 em 2014). </a:t>
            </a:r>
          </a:p>
          <a:p>
            <a:pPr marL="0" indent="0" algn="just">
              <a:buNone/>
              <a:tabLst>
                <a:tab pos="265113" algn="l"/>
              </a:tabLst>
            </a:pPr>
            <a:r>
              <a:rPr lang="pt-PT" dirty="0"/>
              <a:t>	A percentagem de cumprimento dos valores paramétricos em Portugal continental situa-se em 2015 no valor de 98,72 % (98,51 % em 2014). Estes valores, sempre acima dos 98 % ao longo dos últimos anos, conjugados com o facto de o modelo de regulação ser cada vez mais exigente, representam uma efetiva melhoria da qualidade da água na torneira.  [3]</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138770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endParaRPr lang="pt-PT" dirty="0">
              <a:solidFill>
                <a:srgbClr val="011D44"/>
              </a:solidFill>
            </a:endParaRPr>
          </a:p>
        </p:txBody>
      </p:sp>
      <p:sp>
        <p:nvSpPr>
          <p:cNvPr id="3" name="Marcador de Posição de Conteúdo 2"/>
          <p:cNvSpPr>
            <a:spLocks noGrp="1"/>
          </p:cNvSpPr>
          <p:nvPr>
            <p:ph idx="1"/>
          </p:nvPr>
        </p:nvSpPr>
        <p:spPr>
          <a:xfrm>
            <a:off x="1000140" y="1825625"/>
            <a:ext cx="10353660" cy="3827992"/>
          </a:xfrm>
        </p:spPr>
        <p:txBody>
          <a:bodyPr>
            <a:normAutofit fontScale="92500" lnSpcReduction="10000"/>
          </a:bodyPr>
          <a:lstStyle/>
          <a:p>
            <a:pPr marL="0" indent="0" algn="just" defTabSz="360363">
              <a:buNone/>
            </a:pPr>
            <a:r>
              <a:rPr lang="pt-PT" dirty="0"/>
              <a:t>	Apesar das assimetrias regionais serem evidentes nos pontos anteriores, uma análise mais cuidada dos dados revela que a amplitude destas assimetrias tem vindo a reduzir-se, lenta mas sustentadamente, o que evidencia o esforço realizado pelas entidades gestoras, para darem cumprimento aos requisitos legais da qualidade da água destinada ao consumo humano.	</a:t>
            </a:r>
          </a:p>
          <a:p>
            <a:pPr marL="0" indent="0" algn="just" defTabSz="360363">
              <a:buNone/>
            </a:pPr>
            <a:r>
              <a:rPr lang="pt-PT" dirty="0"/>
              <a:t>	Também não poderá ser alheio o facto de o número de zonas de abastecimento ter diminuído, devido à integração de pequenas zonas de abastecimento noutras de grande dimensão, o que, pelo efeito de escala, permite soluções técnicas mais eficazes, traduzindo-se num melhor desempenho. [3]</a:t>
            </a:r>
          </a:p>
          <a:p>
            <a:endParaRPr lang="pt-PT" dirty="0">
              <a:solidFill>
                <a:schemeClr val="bg2">
                  <a:lumMod val="50000"/>
                </a:schemeClr>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1313507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Em conclusão…</a:t>
            </a:r>
          </a:p>
        </p:txBody>
      </p:sp>
      <p:sp>
        <p:nvSpPr>
          <p:cNvPr id="3" name="Marcador de Posição de Conteúdo 2"/>
          <p:cNvSpPr>
            <a:spLocks noGrp="1"/>
          </p:cNvSpPr>
          <p:nvPr>
            <p:ph idx="1"/>
          </p:nvPr>
        </p:nvSpPr>
        <p:spPr>
          <a:xfrm>
            <a:off x="1000140" y="1825625"/>
            <a:ext cx="10353660" cy="3827992"/>
          </a:xfrm>
        </p:spPr>
        <p:txBody>
          <a:bodyPr>
            <a:normAutofit/>
          </a:bodyPr>
          <a:lstStyle/>
          <a:p>
            <a:pPr marL="0" indent="0" algn="just" defTabSz="179388">
              <a:buNone/>
            </a:pPr>
            <a:br>
              <a:rPr lang="pt-PT" dirty="0"/>
            </a:br>
            <a:br>
              <a:rPr lang="pt-PT" dirty="0"/>
            </a:br>
            <a:r>
              <a:rPr lang="pt-PT" dirty="0"/>
              <a:t>	Pode afirmar-se que um dos aspetos mais salientes dos dados de 2015 é o facto de o país ter atingido a exigente meta de 99 % de água segura na torneira dos consumidores. [3]</a:t>
            </a:r>
          </a:p>
          <a:p>
            <a:endParaRPr lang="pt-PT" dirty="0">
              <a:solidFill>
                <a:schemeClr val="bg2">
                  <a:lumMod val="50000"/>
                </a:schemeClr>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16</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33157909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Talvez tenham visto recentemente…</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17</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4" name="Imagem 13"/>
          <p:cNvPicPr>
            <a:picLocks noChangeAspect="1"/>
          </p:cNvPicPr>
          <p:nvPr/>
        </p:nvPicPr>
        <p:blipFill>
          <a:blip r:embed="rId6"/>
          <a:stretch>
            <a:fillRect/>
          </a:stretch>
        </p:blipFill>
        <p:spPr>
          <a:xfrm>
            <a:off x="272776" y="1621215"/>
            <a:ext cx="5318574" cy="751722"/>
          </a:xfrm>
          <a:prstGeom prst="rect">
            <a:avLst/>
          </a:prstGeom>
        </p:spPr>
      </p:pic>
      <p:sp>
        <p:nvSpPr>
          <p:cNvPr id="16" name="Retângulo 15"/>
          <p:cNvSpPr/>
          <p:nvPr/>
        </p:nvSpPr>
        <p:spPr>
          <a:xfrm>
            <a:off x="341263" y="2452476"/>
            <a:ext cx="5181600" cy="523220"/>
          </a:xfrm>
          <a:prstGeom prst="rect">
            <a:avLst/>
          </a:prstGeom>
        </p:spPr>
        <p:txBody>
          <a:bodyPr wrap="square">
            <a:spAutoFit/>
          </a:bodyPr>
          <a:lstStyle/>
          <a:p>
            <a:r>
              <a:rPr lang="pt-PT" sz="1400" dirty="0"/>
              <a:t>http://www.jn.pt/nacional/interior/agua-da-torneira-atingiu-nivel-de-excelencia-e-99-e-segura-5321156.html</a:t>
            </a:r>
          </a:p>
        </p:txBody>
      </p:sp>
      <p:pic>
        <p:nvPicPr>
          <p:cNvPr id="17" name="Imagem 16"/>
          <p:cNvPicPr>
            <a:picLocks noChangeAspect="1"/>
          </p:cNvPicPr>
          <p:nvPr/>
        </p:nvPicPr>
        <p:blipFill>
          <a:blip r:embed="rId7"/>
          <a:stretch>
            <a:fillRect/>
          </a:stretch>
        </p:blipFill>
        <p:spPr>
          <a:xfrm>
            <a:off x="6472990" y="1765414"/>
            <a:ext cx="5015413" cy="1522188"/>
          </a:xfrm>
          <a:prstGeom prst="rect">
            <a:avLst/>
          </a:prstGeom>
        </p:spPr>
      </p:pic>
      <p:sp>
        <p:nvSpPr>
          <p:cNvPr id="18" name="Retângulo 17"/>
          <p:cNvSpPr/>
          <p:nvPr/>
        </p:nvSpPr>
        <p:spPr>
          <a:xfrm>
            <a:off x="6472990" y="3298256"/>
            <a:ext cx="5387264" cy="523220"/>
          </a:xfrm>
          <a:prstGeom prst="rect">
            <a:avLst/>
          </a:prstGeom>
        </p:spPr>
        <p:txBody>
          <a:bodyPr wrap="square">
            <a:spAutoFit/>
          </a:bodyPr>
          <a:lstStyle/>
          <a:p>
            <a:r>
              <a:rPr lang="pt-PT" sz="1400" dirty="0"/>
              <a:t>http://observador.pt/2016/08/04/agua-da-torneira-atingiu-nivel-de-excelencia-e-99-e-segura/</a:t>
            </a:r>
          </a:p>
        </p:txBody>
      </p:sp>
      <p:pic>
        <p:nvPicPr>
          <p:cNvPr id="19" name="Imagem 18"/>
          <p:cNvPicPr>
            <a:picLocks noChangeAspect="1"/>
          </p:cNvPicPr>
          <p:nvPr/>
        </p:nvPicPr>
        <p:blipFill>
          <a:blip r:embed="rId8"/>
          <a:stretch>
            <a:fillRect/>
          </a:stretch>
        </p:blipFill>
        <p:spPr>
          <a:xfrm>
            <a:off x="185549" y="3629028"/>
            <a:ext cx="5514674" cy="664800"/>
          </a:xfrm>
          <a:prstGeom prst="rect">
            <a:avLst/>
          </a:prstGeom>
        </p:spPr>
      </p:pic>
      <p:sp>
        <p:nvSpPr>
          <p:cNvPr id="20" name="Retângulo 19"/>
          <p:cNvSpPr/>
          <p:nvPr/>
        </p:nvSpPr>
        <p:spPr>
          <a:xfrm>
            <a:off x="190419" y="4372168"/>
            <a:ext cx="5133474" cy="523220"/>
          </a:xfrm>
          <a:prstGeom prst="rect">
            <a:avLst/>
          </a:prstGeom>
        </p:spPr>
        <p:txBody>
          <a:bodyPr wrap="square">
            <a:spAutoFit/>
          </a:bodyPr>
          <a:lstStyle/>
          <a:p>
            <a:r>
              <a:rPr lang="pt-PT" sz="1400" dirty="0"/>
              <a:t>http://www.tvi24.iol.pt/videos/sociedade/agua-da-torneira-e-99-segura/57a2eecf0cf2cc1b7f127833</a:t>
            </a:r>
          </a:p>
        </p:txBody>
      </p:sp>
      <p:pic>
        <p:nvPicPr>
          <p:cNvPr id="4" name="Imagem 3"/>
          <p:cNvPicPr>
            <a:picLocks noChangeAspect="1"/>
          </p:cNvPicPr>
          <p:nvPr/>
        </p:nvPicPr>
        <p:blipFill>
          <a:blip r:embed="rId9"/>
          <a:stretch>
            <a:fillRect/>
          </a:stretch>
        </p:blipFill>
        <p:spPr>
          <a:xfrm>
            <a:off x="6249358" y="3991417"/>
            <a:ext cx="5831806" cy="834170"/>
          </a:xfrm>
          <a:prstGeom prst="rect">
            <a:avLst/>
          </a:prstGeom>
        </p:spPr>
      </p:pic>
      <p:sp>
        <p:nvSpPr>
          <p:cNvPr id="10" name="Retângulo 9"/>
          <p:cNvSpPr/>
          <p:nvPr/>
        </p:nvSpPr>
        <p:spPr>
          <a:xfrm>
            <a:off x="6249358" y="4847584"/>
            <a:ext cx="5779338" cy="523220"/>
          </a:xfrm>
          <a:prstGeom prst="rect">
            <a:avLst/>
          </a:prstGeom>
        </p:spPr>
        <p:txBody>
          <a:bodyPr wrap="square">
            <a:spAutoFit/>
          </a:bodyPr>
          <a:lstStyle/>
          <a:p>
            <a:r>
              <a:rPr lang="pt-PT" sz="1400" dirty="0"/>
              <a:t>http://www.rtp.pt/noticias/pais/agua-da-torneira-com-nivel-excelente-e-99-por-cento-segura_n938385</a:t>
            </a:r>
          </a:p>
        </p:txBody>
      </p:sp>
    </p:spTree>
    <p:extLst>
      <p:ext uri="{BB962C8B-B14F-4D97-AF65-F5344CB8AC3E}">
        <p14:creationId xmlns:p14="http://schemas.microsoft.com/office/powerpoint/2010/main" val="3426551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Boas práticas do consumidor</a:t>
            </a:r>
          </a:p>
        </p:txBody>
      </p:sp>
      <p:sp>
        <p:nvSpPr>
          <p:cNvPr id="3" name="Marcador de Posição de Conteúdo 2"/>
          <p:cNvSpPr>
            <a:spLocks noGrp="1"/>
          </p:cNvSpPr>
          <p:nvPr>
            <p:ph idx="1"/>
          </p:nvPr>
        </p:nvSpPr>
        <p:spPr>
          <a:xfrm>
            <a:off x="1000140" y="1825625"/>
            <a:ext cx="10353660" cy="4205082"/>
          </a:xfrm>
        </p:spPr>
        <p:txBody>
          <a:bodyPr>
            <a:normAutofit fontScale="55000" lnSpcReduction="20000"/>
          </a:bodyPr>
          <a:lstStyle/>
          <a:p>
            <a:pPr algn="just">
              <a:buFont typeface="Wingdings" panose="05000000000000000000" pitchFamily="2" charset="2"/>
              <a:buChar char="ü"/>
            </a:pPr>
            <a:r>
              <a:rPr lang="pt-PT" sz="3300" dirty="0"/>
              <a:t>Se houver alguma turvação na água ou se tiver estado ausente de casa durante algum tempo, deve deixar correr a água durante alguns minutos antes de a consumir para que a água seja renovada;</a:t>
            </a:r>
          </a:p>
          <a:p>
            <a:pPr algn="just">
              <a:buFont typeface="Wingdings" panose="05000000000000000000" pitchFamily="2" charset="2"/>
              <a:buChar char="ü"/>
            </a:pPr>
            <a:r>
              <a:rPr lang="pt-PT" sz="3300" dirty="0"/>
              <a:t>Deixe repousar a água por alguns minutos antes de a consumir  se a água da torneira tiver uma cor branca, normalmente devido à existência de ar dissolvido na água. Caso a situação persista contacte a entidade gestora;</a:t>
            </a:r>
          </a:p>
          <a:p>
            <a:pPr algn="just">
              <a:buFont typeface="Wingdings" panose="05000000000000000000" pitchFamily="2" charset="2"/>
              <a:buChar char="ü"/>
            </a:pPr>
            <a:r>
              <a:rPr lang="pt-PT" sz="3300" dirty="0"/>
              <a:t>Faça uma correta manutenção da rede predial para que a qualidade da água não sofra alterações devido à corrosão das tubagens, soldaduras e acessórios;</a:t>
            </a:r>
          </a:p>
          <a:p>
            <a:pPr algn="just">
              <a:buFont typeface="Wingdings" panose="05000000000000000000" pitchFamily="2" charset="2"/>
              <a:buChar char="ü"/>
            </a:pPr>
            <a:r>
              <a:rPr lang="pt-PT" sz="3300" dirty="0"/>
              <a:t>Certifique-se que os materiais utilizados nos sistemas de abastecimento da rede predial são os indicados para esse fim;</a:t>
            </a:r>
          </a:p>
          <a:p>
            <a:pPr algn="just">
              <a:buFont typeface="Wingdings" panose="05000000000000000000" pitchFamily="2" charset="2"/>
              <a:buChar char="ü"/>
            </a:pPr>
            <a:r>
              <a:rPr lang="pt-PT" sz="3300" dirty="0"/>
              <a:t>Lave/desinfete periodicamente o crivo que se encontra no bucal da torneira da cozinha, desenroscando-o, mergulhando-o em água com um pouco de lixívia (cerca de 30 minutos) e lavando-o com uma escova;</a:t>
            </a:r>
          </a:p>
          <a:p>
            <a:pPr algn="just">
              <a:buFont typeface="Wingdings" panose="05000000000000000000" pitchFamily="2" charset="2"/>
              <a:buChar char="ü"/>
            </a:pPr>
            <a:r>
              <a:rPr lang="pt-PT" sz="3300" dirty="0"/>
              <a:t>Não beba água que circule na rede de água quente uma vez que a temperatura favorece a corrosão e o desenvolvimento de microrganismos;</a:t>
            </a:r>
          </a:p>
          <a:p>
            <a:pPr algn="just">
              <a:buFont typeface="Wingdings" panose="05000000000000000000" pitchFamily="2" charset="2"/>
              <a:buChar char="ü"/>
            </a:pPr>
            <a:r>
              <a:rPr lang="pt-PT" sz="3300" dirty="0"/>
              <a:t>Garanta que água não tratada, proveniente de poços, furos, minas, etc., não circula nas tubagens de água da habitação. [4]</a:t>
            </a:r>
          </a:p>
          <a:p>
            <a:pPr marL="0" indent="0">
              <a:buNone/>
            </a:pPr>
            <a:br>
              <a:rPr lang="pt-PT" dirty="0"/>
            </a:br>
            <a:endParaRPr lang="pt-PT"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18</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1327158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Referências Bibliográficas</a:t>
            </a:r>
          </a:p>
        </p:txBody>
      </p:sp>
      <p:sp>
        <p:nvSpPr>
          <p:cNvPr id="3" name="Marcador de Posição de Conteúdo 2"/>
          <p:cNvSpPr>
            <a:spLocks noGrp="1"/>
          </p:cNvSpPr>
          <p:nvPr>
            <p:ph idx="1"/>
          </p:nvPr>
        </p:nvSpPr>
        <p:spPr>
          <a:xfrm>
            <a:off x="1000140" y="1825625"/>
            <a:ext cx="10353660" cy="3827992"/>
          </a:xfrm>
        </p:spPr>
        <p:txBody>
          <a:bodyPr>
            <a:normAutofit fontScale="70000" lnSpcReduction="20000"/>
          </a:bodyPr>
          <a:lstStyle/>
          <a:p>
            <a:pPr marL="0" indent="0">
              <a:buNone/>
            </a:pPr>
            <a:r>
              <a:rPr lang="pt-PT" dirty="0"/>
              <a:t>[1]Água do Porto (2016) – </a:t>
            </a:r>
            <a:r>
              <a:rPr lang="pt-PT" u="sng" dirty="0"/>
              <a:t>Incentivo ao consumo de água da torneira </a:t>
            </a:r>
            <a:r>
              <a:rPr lang="pt-PT" dirty="0"/>
              <a:t>[</a:t>
            </a:r>
            <a:r>
              <a:rPr lang="pt-PT" dirty="0" err="1"/>
              <a:t>Consult</a:t>
            </a:r>
            <a:r>
              <a:rPr lang="pt-PT" dirty="0"/>
              <a:t>. 19 agosto 2016</a:t>
            </a:r>
            <a:r>
              <a:rPr lang="pt-PT" u="sng" dirty="0"/>
              <a:t>]</a:t>
            </a:r>
          </a:p>
          <a:p>
            <a:pPr marL="0" indent="0">
              <a:buNone/>
            </a:pPr>
            <a:br>
              <a:rPr lang="pt-PT" dirty="0"/>
            </a:br>
            <a:r>
              <a:rPr lang="pt-PT" dirty="0"/>
              <a:t>[2] ÁGUAS DO NORTE (2015) – </a:t>
            </a:r>
            <a:r>
              <a:rPr lang="pt-PT" u="sng" dirty="0"/>
              <a:t>Tratamento de água</a:t>
            </a:r>
            <a:r>
              <a:rPr lang="pt-PT" dirty="0"/>
              <a:t>.[</a:t>
            </a:r>
            <a:r>
              <a:rPr lang="pt-PT" dirty="0" err="1"/>
              <a:t>Consult</a:t>
            </a:r>
            <a:r>
              <a:rPr lang="pt-PT" dirty="0"/>
              <a:t>. 20 agosto 2016]. Disponível em: http://www.adnorte.pt/pt/educacao-ambiental/ciclo-urbano-da-agua/tratamento-de-agua/?id=115#sthash.ux2eoZy6.dpuf</a:t>
            </a:r>
          </a:p>
          <a:p>
            <a:pPr marL="0" indent="0">
              <a:buNone/>
            </a:pPr>
            <a:endParaRPr lang="pt-PT" dirty="0"/>
          </a:p>
          <a:p>
            <a:pPr marL="0" indent="0">
              <a:buNone/>
            </a:pPr>
            <a:r>
              <a:rPr lang="pt-PT" dirty="0"/>
              <a:t>[3] Machado, I.;  e Guerreiro, S.; (2016) –</a:t>
            </a:r>
            <a:r>
              <a:rPr lang="pt-PT" u="sng" dirty="0"/>
              <a:t>Controlo da qualidade da água para consumo humano. [</a:t>
            </a:r>
            <a:r>
              <a:rPr lang="pt-PT" dirty="0" err="1"/>
              <a:t>Consult</a:t>
            </a:r>
            <a:r>
              <a:rPr lang="pt-PT" dirty="0"/>
              <a:t>. 21 agosto 2016]. Disponível em: http://www.ersar.pt/website/ViewContent.aspx?GenericContentId=157&amp;SubFolderPath</a:t>
            </a:r>
          </a:p>
          <a:p>
            <a:pPr marL="0" indent="0">
              <a:buNone/>
            </a:pPr>
            <a:endParaRPr lang="pt-PT" dirty="0"/>
          </a:p>
          <a:p>
            <a:pPr marL="0" indent="0">
              <a:buNone/>
            </a:pPr>
            <a:r>
              <a:rPr lang="pt-PT" dirty="0"/>
              <a:t>[4] ÁGUAS DO PORTO (2016) – </a:t>
            </a:r>
            <a:r>
              <a:rPr lang="pt-PT" u="sng" dirty="0"/>
              <a:t>Qualidade da água</a:t>
            </a:r>
            <a:r>
              <a:rPr lang="pt-PT" dirty="0"/>
              <a:t>. [</a:t>
            </a:r>
            <a:r>
              <a:rPr lang="pt-PT" dirty="0" err="1"/>
              <a:t>Consult</a:t>
            </a:r>
            <a:r>
              <a:rPr lang="pt-PT" dirty="0"/>
              <a:t>. 21 agosto 2016]. Disponível em: http://www.aguasdoporto.pt/qualidade-da-agua/cat/aguas-de-consumo</a:t>
            </a:r>
            <a:br>
              <a:rPr lang="pt-PT" dirty="0"/>
            </a:br>
            <a:endParaRPr lang="pt-PT" dirty="0">
              <a:solidFill>
                <a:schemeClr val="bg2">
                  <a:lumMod val="50000"/>
                </a:schemeClr>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19</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9638558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Inquérito: Que água prefere?</a:t>
            </a:r>
          </a:p>
        </p:txBody>
      </p:sp>
      <p:sp>
        <p:nvSpPr>
          <p:cNvPr id="3" name="Marcador de Posição de Conteúdo 2"/>
          <p:cNvSpPr>
            <a:spLocks noGrp="1"/>
          </p:cNvSpPr>
          <p:nvPr>
            <p:ph idx="1"/>
          </p:nvPr>
        </p:nvSpPr>
        <p:spPr>
          <a:xfrm>
            <a:off x="1000140" y="1825625"/>
            <a:ext cx="10353660" cy="3827992"/>
          </a:xfrm>
        </p:spPr>
        <p:txBody>
          <a:bodyPr>
            <a:normAutofit fontScale="85000" lnSpcReduction="20000"/>
          </a:bodyPr>
          <a:lstStyle/>
          <a:p>
            <a:endParaRPr lang="pt-PT" dirty="0"/>
          </a:p>
          <a:p>
            <a:endParaRPr lang="pt-PT" dirty="0"/>
          </a:p>
          <a:p>
            <a:endParaRPr lang="pt-PT" dirty="0"/>
          </a:p>
          <a:p>
            <a:endParaRPr lang="pt-PT" dirty="0"/>
          </a:p>
          <a:p>
            <a:endParaRPr lang="pt-PT" dirty="0"/>
          </a:p>
          <a:p>
            <a:endParaRPr lang="pt-PT" dirty="0"/>
          </a:p>
          <a:p>
            <a:endParaRPr lang="pt-PT" dirty="0"/>
          </a:p>
          <a:p>
            <a:pPr marL="0" indent="0">
              <a:buNone/>
            </a:pPr>
            <a:r>
              <a:rPr lang="pt-PT" dirty="0"/>
              <a:t>	Dados:</a:t>
            </a:r>
          </a:p>
          <a:p>
            <a:pPr marL="0" indent="0">
              <a:buNone/>
            </a:pPr>
            <a:br>
              <a:rPr lang="pt-PT" sz="2100" dirty="0"/>
            </a:br>
            <a:r>
              <a:rPr lang="pt-PT" sz="2100" dirty="0"/>
              <a:t>	Centro de Estudos de Gestão e Economia Aplicada da Universidade Católica do Porto ;1700 indivíduos entrevistados em novembro 2014 [1]</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4" name="Imagem 3"/>
          <p:cNvPicPr>
            <a:picLocks noChangeAspect="1"/>
          </p:cNvPicPr>
          <p:nvPr/>
        </p:nvPicPr>
        <p:blipFill rotWithShape="1">
          <a:blip r:embed="rId6"/>
          <a:srcRect t="30706" b="5419"/>
          <a:stretch/>
        </p:blipFill>
        <p:spPr>
          <a:xfrm>
            <a:off x="1642297" y="1669301"/>
            <a:ext cx="8829675" cy="3102927"/>
          </a:xfrm>
          <a:prstGeom prst="rect">
            <a:avLst/>
          </a:prstGeom>
        </p:spPr>
      </p:pic>
    </p:spTree>
    <p:extLst>
      <p:ext uri="{BB962C8B-B14F-4D97-AF65-F5344CB8AC3E}">
        <p14:creationId xmlns:p14="http://schemas.microsoft.com/office/powerpoint/2010/main" val="102066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endParaRPr lang="pt-PT" dirty="0">
              <a:solidFill>
                <a:srgbClr val="011D44"/>
              </a:solidFill>
            </a:endParaRPr>
          </a:p>
        </p:txBody>
      </p:sp>
      <p:sp>
        <p:nvSpPr>
          <p:cNvPr id="3" name="Marcador de Posição de Conteúdo 2"/>
          <p:cNvSpPr>
            <a:spLocks noGrp="1"/>
          </p:cNvSpPr>
          <p:nvPr>
            <p:ph idx="1"/>
          </p:nvPr>
        </p:nvSpPr>
        <p:spPr>
          <a:xfrm>
            <a:off x="1000140" y="1825625"/>
            <a:ext cx="10353660" cy="3827992"/>
          </a:xfrm>
        </p:spPr>
        <p:txBody>
          <a:bodyPr>
            <a:normAutofit/>
          </a:bodyPr>
          <a:lstStyle/>
          <a:p>
            <a:pPr marL="0" indent="0" algn="ctr">
              <a:buNone/>
            </a:pPr>
            <a:br>
              <a:rPr lang="pt-PT" sz="5400" dirty="0">
                <a:solidFill>
                  <a:schemeClr val="bg2">
                    <a:lumMod val="50000"/>
                  </a:schemeClr>
                </a:solidFill>
              </a:rPr>
            </a:br>
            <a:br>
              <a:rPr lang="pt-PT" sz="5400" dirty="0">
                <a:solidFill>
                  <a:schemeClr val="bg2">
                    <a:lumMod val="50000"/>
                  </a:schemeClr>
                </a:solidFill>
              </a:rPr>
            </a:br>
            <a:r>
              <a:rPr lang="pt-PT" sz="5400" dirty="0">
                <a:solidFill>
                  <a:schemeClr val="bg2">
                    <a:lumMod val="50000"/>
                  </a:schemeClr>
                </a:solidFill>
              </a:rPr>
              <a:t>Obrigado pela atenção!</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20</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2750250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Inquérito: Que motivos o levariam a consumir água da torneira?</a:t>
            </a:r>
          </a:p>
        </p:txBody>
      </p:sp>
      <p:sp>
        <p:nvSpPr>
          <p:cNvPr id="3" name="Marcador de Posição de Conteúdo 2"/>
          <p:cNvSpPr>
            <a:spLocks noGrp="1"/>
          </p:cNvSpPr>
          <p:nvPr>
            <p:ph idx="1"/>
          </p:nvPr>
        </p:nvSpPr>
        <p:spPr>
          <a:xfrm>
            <a:off x="1000140" y="1825625"/>
            <a:ext cx="10353660" cy="3827992"/>
          </a:xfrm>
        </p:spPr>
        <p:txBody>
          <a:bodyPr>
            <a:normAutofit fontScale="77500" lnSpcReduction="20000"/>
          </a:bodyPr>
          <a:lstStyle/>
          <a:p>
            <a:pPr marL="0" indent="0" defTabSz="360363">
              <a:buNone/>
            </a:pPr>
            <a:br>
              <a:rPr lang="pt-PT" sz="2600" dirty="0"/>
            </a:br>
            <a:br>
              <a:rPr lang="pt-PT" sz="2600" dirty="0"/>
            </a:br>
            <a:br>
              <a:rPr lang="pt-PT" sz="2600" dirty="0"/>
            </a:br>
            <a:br>
              <a:rPr lang="pt-PT" sz="2600" dirty="0"/>
            </a:br>
            <a:br>
              <a:rPr lang="pt-PT" sz="2600" dirty="0"/>
            </a:br>
            <a:br>
              <a:rPr lang="pt-PT" sz="2600" dirty="0"/>
            </a:br>
            <a:br>
              <a:rPr lang="pt-PT" sz="2600" dirty="0"/>
            </a:br>
            <a:br>
              <a:rPr lang="pt-PT" sz="2600" dirty="0"/>
            </a:br>
            <a:br>
              <a:rPr lang="pt-PT" sz="2600" dirty="0"/>
            </a:br>
            <a:br>
              <a:rPr lang="pt-PT" sz="2600" dirty="0"/>
            </a:br>
            <a:br>
              <a:rPr lang="pt-PT" sz="2600" dirty="0"/>
            </a:br>
            <a:r>
              <a:rPr lang="pt-PT" sz="2600" dirty="0"/>
              <a:t>	</a:t>
            </a:r>
            <a:br>
              <a:rPr lang="pt-PT" sz="2600" dirty="0"/>
            </a:br>
            <a:br>
              <a:rPr lang="pt-PT" sz="2600" dirty="0"/>
            </a:br>
            <a:br>
              <a:rPr lang="pt-PT" sz="2600" dirty="0"/>
            </a:br>
            <a:r>
              <a:rPr lang="pt-PT" sz="2600" dirty="0"/>
              <a:t>	Centro de Estudos de Gestão e Economia Aplicada da Universidade Católica do Porto ;1700 indivíduos entrevistados em novembro 2014 [1]</a:t>
            </a:r>
          </a:p>
          <a:p>
            <a:endParaRPr lang="pt-PT"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4" name="Imagem 3"/>
          <p:cNvPicPr>
            <a:picLocks noChangeAspect="1"/>
          </p:cNvPicPr>
          <p:nvPr/>
        </p:nvPicPr>
        <p:blipFill rotWithShape="1">
          <a:blip r:embed="rId6"/>
          <a:srcRect t="30224"/>
          <a:stretch/>
        </p:blipFill>
        <p:spPr>
          <a:xfrm>
            <a:off x="1509712" y="1937166"/>
            <a:ext cx="8715375" cy="2671743"/>
          </a:xfrm>
          <a:prstGeom prst="rect">
            <a:avLst/>
          </a:prstGeom>
        </p:spPr>
      </p:pic>
    </p:spTree>
    <p:extLst>
      <p:ext uri="{BB962C8B-B14F-4D97-AF65-F5344CB8AC3E}">
        <p14:creationId xmlns:p14="http://schemas.microsoft.com/office/powerpoint/2010/main" val="6656637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Ainda o mesmo inquérito mostrou que…</a:t>
            </a:r>
          </a:p>
        </p:txBody>
      </p:sp>
      <p:sp>
        <p:nvSpPr>
          <p:cNvPr id="3" name="Marcador de Posição de Conteúdo 2"/>
          <p:cNvSpPr>
            <a:spLocks noGrp="1"/>
          </p:cNvSpPr>
          <p:nvPr>
            <p:ph idx="1"/>
          </p:nvPr>
        </p:nvSpPr>
        <p:spPr>
          <a:xfrm>
            <a:off x="1000140" y="1825625"/>
            <a:ext cx="10353660" cy="3827992"/>
          </a:xfrm>
        </p:spPr>
        <p:txBody>
          <a:bodyPr>
            <a:normAutofit/>
          </a:bodyPr>
          <a:lstStyle/>
          <a:p>
            <a:pPr marL="0" indent="0" algn="just" defTabSz="444500">
              <a:buNone/>
            </a:pPr>
            <a:r>
              <a:rPr lang="pt-PT" dirty="0"/>
              <a:t>	</a:t>
            </a:r>
            <a:br>
              <a:rPr lang="pt-PT" dirty="0"/>
            </a:br>
            <a:br>
              <a:rPr lang="pt-PT" dirty="0"/>
            </a:br>
            <a:br>
              <a:rPr lang="pt-PT" dirty="0"/>
            </a:br>
            <a:r>
              <a:rPr lang="pt-PT" dirty="0"/>
              <a:t>	A maioria dos habitantes desconhece o tratamento e os rigorosos controlos de qualidade a que a água da rede pública é submetida. [1]</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3400595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Esquema de funcionamento de uma ETA</a:t>
            </a:r>
          </a:p>
        </p:txBody>
      </p:sp>
      <p:sp>
        <p:nvSpPr>
          <p:cNvPr id="3" name="Marcador de Posição de Conteúdo 2"/>
          <p:cNvSpPr>
            <a:spLocks noGrp="1"/>
          </p:cNvSpPr>
          <p:nvPr>
            <p:ph idx="1"/>
          </p:nvPr>
        </p:nvSpPr>
        <p:spPr>
          <a:xfrm>
            <a:off x="1000140" y="1825625"/>
            <a:ext cx="10353660" cy="3827992"/>
          </a:xfrm>
        </p:spPr>
        <p:txBody>
          <a:bodyPr>
            <a:normAutofit/>
          </a:bodyPr>
          <a:lstStyle/>
          <a:p>
            <a:endParaRPr lang="pt-PT"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026" name="Picture 2" descr="http://www.adnorte.pt/downloads/file331_pt.jpg"/>
          <p:cNvPicPr>
            <a:picLocks noChangeAspect="1" noChangeArrowheads="1"/>
          </p:cNvPicPr>
          <p:nvPr/>
        </p:nvPicPr>
        <p:blipFill rotWithShape="1">
          <a:blip r:embed="rId6">
            <a:extLst>
              <a:ext uri="{28A0092B-C50C-407E-A947-70E740481C1C}">
                <a14:useLocalDpi xmlns:a14="http://schemas.microsoft.com/office/drawing/2010/main" val="0"/>
              </a:ext>
            </a:extLst>
          </a:blip>
          <a:srcRect l="4018" t="38867" r="15452" b="3806"/>
          <a:stretch/>
        </p:blipFill>
        <p:spPr bwMode="auto">
          <a:xfrm>
            <a:off x="838377" y="1876089"/>
            <a:ext cx="10515423" cy="374272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758608" y="5732098"/>
            <a:ext cx="10595192" cy="861774"/>
          </a:xfrm>
          <a:prstGeom prst="rect">
            <a:avLst/>
          </a:prstGeom>
          <a:noFill/>
        </p:spPr>
        <p:txBody>
          <a:bodyPr wrap="square" rtlCol="0">
            <a:spAutoFit/>
          </a:bodyPr>
          <a:lstStyle/>
          <a:p>
            <a:pPr algn="ctr"/>
            <a:r>
              <a:rPr lang="pt-PT" dirty="0"/>
              <a:t>Figura 1: Esquema de funcionamento de uma ETA</a:t>
            </a:r>
            <a:br>
              <a:rPr lang="pt-PT" dirty="0"/>
            </a:br>
            <a:r>
              <a:rPr lang="pt-PT" sz="1400" dirty="0"/>
              <a:t>Fonte: http://www.adnorte.pt/downloads/file331_pt.jpg</a:t>
            </a:r>
            <a:endParaRPr lang="pt-PT" dirty="0"/>
          </a:p>
          <a:p>
            <a:endParaRPr lang="pt-PT" dirty="0"/>
          </a:p>
        </p:txBody>
      </p:sp>
    </p:spTree>
    <p:extLst>
      <p:ext uri="{BB962C8B-B14F-4D97-AF65-F5344CB8AC3E}">
        <p14:creationId xmlns:p14="http://schemas.microsoft.com/office/powerpoint/2010/main" val="1455253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Funcionamento de uma ETA</a:t>
            </a:r>
          </a:p>
        </p:txBody>
      </p:sp>
      <p:sp>
        <p:nvSpPr>
          <p:cNvPr id="3" name="Marcador de Posição de Conteúdo 2"/>
          <p:cNvSpPr>
            <a:spLocks noGrp="1"/>
          </p:cNvSpPr>
          <p:nvPr>
            <p:ph idx="1"/>
          </p:nvPr>
        </p:nvSpPr>
        <p:spPr>
          <a:xfrm>
            <a:off x="1000140" y="1825625"/>
            <a:ext cx="10353660" cy="4205082"/>
          </a:xfrm>
        </p:spPr>
        <p:txBody>
          <a:bodyPr>
            <a:normAutofit fontScale="47500" lnSpcReduction="20000"/>
          </a:bodyPr>
          <a:lstStyle/>
          <a:p>
            <a:pPr algn="just"/>
            <a:r>
              <a:rPr lang="pt-PT" sz="6300" b="1" dirty="0"/>
              <a:t>Linha  Líquida</a:t>
            </a:r>
          </a:p>
          <a:p>
            <a:pPr marL="0" indent="0" algn="just">
              <a:buNone/>
            </a:pPr>
            <a:r>
              <a:rPr lang="pt-PT" sz="3400" b="1" dirty="0"/>
              <a:t>Gradagem -</a:t>
            </a:r>
            <a:r>
              <a:rPr lang="pt-PT" sz="3400" dirty="0"/>
              <a:t> São retirados da água os lixos de maior dimensão como folhas, ramos, etc., que ficam retidos em grades por onde a água é forçada a passar.</a:t>
            </a:r>
          </a:p>
          <a:p>
            <a:pPr marL="0" indent="0" algn="just">
              <a:buNone/>
            </a:pPr>
            <a:r>
              <a:rPr lang="pt-PT" sz="3400" b="1" dirty="0"/>
              <a:t>Decantação -</a:t>
            </a:r>
            <a:r>
              <a:rPr lang="pt-PT" sz="3400" dirty="0"/>
              <a:t> Separação de partículas em suspensão na água. Estas partículas, sendo mais pesadas que a água, tenderão a depositar-se no fundo do decantador, clarificando a água e reduzindo em grande percentagem as impurezas.</a:t>
            </a:r>
          </a:p>
          <a:p>
            <a:pPr marL="0" indent="0" algn="just">
              <a:buNone/>
            </a:pPr>
            <a:br>
              <a:rPr lang="pt-PT" sz="3400" b="1" dirty="0"/>
            </a:br>
            <a:r>
              <a:rPr lang="pt-PT" sz="3400" b="1" dirty="0"/>
              <a:t>Filtração - </a:t>
            </a:r>
            <a:r>
              <a:rPr lang="pt-PT" sz="3400" dirty="0"/>
              <a:t>A água passa por filtros de areia ou carvão ativado, nos quais ficam retidas as pequenas partículas sólidas que ainda possam existir.</a:t>
            </a:r>
          </a:p>
          <a:p>
            <a:pPr marL="0" indent="0" algn="just">
              <a:buNone/>
            </a:pPr>
            <a:r>
              <a:rPr lang="pt-PT" sz="3400" b="1" dirty="0"/>
              <a:t>Desinfeção -</a:t>
            </a:r>
            <a:r>
              <a:rPr lang="pt-PT" sz="3400" dirty="0"/>
              <a:t> Nesta fase é adicionada uma grande quantidade de cloro para que a água não seja contaminada durante o transporte.</a:t>
            </a:r>
          </a:p>
          <a:p>
            <a:r>
              <a:rPr lang="pt-PT" sz="6300" b="1" dirty="0"/>
              <a:t>Linha Sólida</a:t>
            </a:r>
            <a:endParaRPr lang="pt-PT" sz="6300" dirty="0"/>
          </a:p>
          <a:p>
            <a:pPr marL="0" indent="0" algn="just">
              <a:buNone/>
            </a:pPr>
            <a:r>
              <a:rPr lang="pt-PT" sz="3500" b="1" dirty="0"/>
              <a:t>Desidratação Mecânica de Lamas - </a:t>
            </a:r>
            <a:r>
              <a:rPr lang="pt-PT" sz="3500" dirty="0"/>
              <a:t>As águas residuais resultantes de lavagem dos filtros, assim como as lamas provenientes do processo de decantação, são encaminhadas para a desidratação mecânica de lamas e transportadas para um destino final adequado. [2]</a:t>
            </a:r>
          </a:p>
          <a:p>
            <a:pPr marL="0" indent="0" algn="just">
              <a:buNone/>
            </a:pPr>
            <a:br>
              <a:rPr lang="pt-PT" dirty="0"/>
            </a:br>
            <a:endParaRPr lang="pt-PT"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6</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919205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Água segura na torneira do consumidor</a:t>
            </a:r>
          </a:p>
        </p:txBody>
      </p:sp>
      <p:sp>
        <p:nvSpPr>
          <p:cNvPr id="3" name="Marcador de Posição de Conteúdo 2"/>
          <p:cNvSpPr>
            <a:spLocks noGrp="1"/>
          </p:cNvSpPr>
          <p:nvPr>
            <p:ph idx="1"/>
          </p:nvPr>
        </p:nvSpPr>
        <p:spPr>
          <a:xfrm>
            <a:off x="1000140" y="1825625"/>
            <a:ext cx="10353660" cy="4213094"/>
          </a:xfrm>
        </p:spPr>
        <p:txBody>
          <a:bodyPr>
            <a:normAutofit fontScale="62500" lnSpcReduction="20000"/>
          </a:bodyPr>
          <a:lstStyle/>
          <a:p>
            <a:pPr marL="0" indent="0" algn="just">
              <a:buNone/>
            </a:pPr>
            <a:r>
              <a:rPr lang="pt-PT" sz="3200" dirty="0"/>
              <a:t>     A ERSAR (Entidade Reguladora dos Serviços de Águas e Resíduos ) publica relatórios periodicamente onde apresenta a evolução do indicador água segura na torneira do consumidor em Portugal continental, entre os anos de 2011 e 2015. No Relatório anual dos serviços de águas e resíduos em Portugal, de 2016  - </a:t>
            </a:r>
            <a:r>
              <a:rPr lang="pt-PT" sz="3200" dirty="0" err="1"/>
              <a:t>Vol</a:t>
            </a:r>
            <a:r>
              <a:rPr lang="pt-PT" sz="3200" dirty="0"/>
              <a:t> 2, a informação apresentada evidencia o seguinte: </a:t>
            </a:r>
          </a:p>
          <a:p>
            <a:pPr marL="0" indent="0" algn="just" defTabSz="265113">
              <a:buNone/>
            </a:pPr>
            <a:r>
              <a:rPr lang="pt-PT" sz="3200" dirty="0"/>
              <a:t>	Em 2015, foi atingida pela primeira vez a meta de 99 % de água segura na torneira do consumidor. </a:t>
            </a:r>
          </a:p>
          <a:p>
            <a:pPr marL="0" indent="0" algn="just" defTabSz="265113">
              <a:buNone/>
            </a:pPr>
            <a:r>
              <a:rPr lang="pt-PT" sz="3200" dirty="0"/>
              <a:t>	O indicador água segura na torneira do consumidor de Portugal continental situa-se no valor de 98,65 % em 2015, correspondendo a 98,45 % para os parâmetros do controlo de rotina 1, 98,34 % do controlo de rotina 2 e 99,28 % do controlo de inspeção. </a:t>
            </a:r>
          </a:p>
          <a:p>
            <a:pPr marL="0" indent="0" algn="just" defTabSz="265113">
              <a:buNone/>
            </a:pPr>
            <a:r>
              <a:rPr lang="pt-PT" sz="3200" dirty="0"/>
              <a:t>	Em relação ao ano anterior, destaca-se a melhoria no cumprimento do parâmetro bactérias coliformes (0,40 %), o que evidencia uma melhoria da qualidade da água na torneira ao nível da desinfeção. </a:t>
            </a:r>
          </a:p>
          <a:p>
            <a:pPr marL="0" indent="0" algn="just" defTabSz="265113">
              <a:buNone/>
            </a:pPr>
            <a:r>
              <a:rPr lang="pt-PT" sz="3200" dirty="0"/>
              <a:t>	De 2011 para 2015, verificou-se uma variação total positiva de 0,73 %, devido principalmente à melhoria nos parâmetros do controlo de rotina 1, que regista uma variação positiva de 1,68 %. [3]</a:t>
            </a:r>
          </a:p>
          <a:p>
            <a:endParaRPr lang="pt-PT" dirty="0">
              <a:solidFill>
                <a:schemeClr val="bg2">
                  <a:lumMod val="50000"/>
                </a:schemeClr>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7</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930760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solidFill>
                  <a:srgbClr val="011D44"/>
                </a:solidFill>
              </a:rPr>
              <a:t>Tema</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8</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4" name="Imagem 3"/>
          <p:cNvPicPr>
            <a:picLocks noChangeAspect="1"/>
          </p:cNvPicPr>
          <p:nvPr/>
        </p:nvPicPr>
        <p:blipFill>
          <a:blip r:embed="rId5"/>
          <a:stretch>
            <a:fillRect/>
          </a:stretch>
        </p:blipFill>
        <p:spPr>
          <a:xfrm>
            <a:off x="963965" y="528132"/>
            <a:ext cx="4772025" cy="2647950"/>
          </a:xfrm>
          <a:prstGeom prst="rect">
            <a:avLst/>
          </a:prstGeom>
        </p:spPr>
      </p:pic>
      <p:pic>
        <p:nvPicPr>
          <p:cNvPr id="10" name="Imagem 9"/>
          <p:cNvPicPr>
            <a:picLocks noChangeAspect="1"/>
          </p:cNvPicPr>
          <p:nvPr/>
        </p:nvPicPr>
        <p:blipFill>
          <a:blip r:embed="rId6"/>
          <a:stretch>
            <a:fillRect/>
          </a:stretch>
        </p:blipFill>
        <p:spPr>
          <a:xfrm>
            <a:off x="963964" y="3197145"/>
            <a:ext cx="4772025" cy="3248025"/>
          </a:xfrm>
          <a:prstGeom prst="rect">
            <a:avLst/>
          </a:prstGeom>
        </p:spPr>
      </p:pic>
      <p:pic>
        <p:nvPicPr>
          <p:cNvPr id="14" name="Imagem 13"/>
          <p:cNvPicPr>
            <a:picLocks noChangeAspect="1"/>
          </p:cNvPicPr>
          <p:nvPr/>
        </p:nvPicPr>
        <p:blipFill>
          <a:blip r:embed="rId7"/>
          <a:stretch>
            <a:fillRect/>
          </a:stretch>
        </p:blipFill>
        <p:spPr>
          <a:xfrm>
            <a:off x="5795211" y="1758744"/>
            <a:ext cx="5329845" cy="3778385"/>
          </a:xfrm>
          <a:prstGeom prst="rect">
            <a:avLst/>
          </a:prstGeom>
        </p:spPr>
      </p:pic>
      <p:sp>
        <p:nvSpPr>
          <p:cNvPr id="16" name="CaixaDeTexto 15"/>
          <p:cNvSpPr txBox="1"/>
          <p:nvPr/>
        </p:nvSpPr>
        <p:spPr>
          <a:xfrm>
            <a:off x="5931568" y="5694518"/>
            <a:ext cx="5193488" cy="1077218"/>
          </a:xfrm>
          <a:prstGeom prst="rect">
            <a:avLst/>
          </a:prstGeom>
          <a:noFill/>
        </p:spPr>
        <p:txBody>
          <a:bodyPr wrap="square" rtlCol="0">
            <a:spAutoFit/>
          </a:bodyPr>
          <a:lstStyle/>
          <a:p>
            <a:pPr algn="ctr"/>
            <a:r>
              <a:rPr lang="pt-PT" dirty="0"/>
              <a:t>Figura 2: Parâmetros analisados para avaliação do indicador água segura na torneira do consumidor</a:t>
            </a:r>
            <a:br>
              <a:rPr lang="pt-PT" dirty="0"/>
            </a:br>
            <a:r>
              <a:rPr lang="pt-PT" sz="1400" dirty="0"/>
              <a:t>Fonte: Relatório anual dos serviços de águas e resíduos em Portugal | 2016</a:t>
            </a:r>
            <a:endParaRPr lang="pt-PT" dirty="0"/>
          </a:p>
        </p:txBody>
      </p:sp>
    </p:spTree>
    <p:extLst>
      <p:ext uri="{BB962C8B-B14F-4D97-AF65-F5344CB8AC3E}">
        <p14:creationId xmlns:p14="http://schemas.microsoft.com/office/powerpoint/2010/main" val="64737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a:t>Qualidade da água na torneira do consumidor</a:t>
            </a:r>
          </a:p>
        </p:txBody>
      </p:sp>
      <p:sp>
        <p:nvSpPr>
          <p:cNvPr id="3" name="Marcador de Posição de Conteúdo 2"/>
          <p:cNvSpPr>
            <a:spLocks noGrp="1"/>
          </p:cNvSpPr>
          <p:nvPr>
            <p:ph idx="1"/>
          </p:nvPr>
        </p:nvSpPr>
        <p:spPr>
          <a:xfrm>
            <a:off x="1000140" y="1825625"/>
            <a:ext cx="10353660" cy="3827992"/>
          </a:xfrm>
        </p:spPr>
        <p:txBody>
          <a:bodyPr>
            <a:normAutofit/>
          </a:bodyPr>
          <a:lstStyle/>
          <a:p>
            <a:pPr marL="0" indent="0" algn="just" defTabSz="179388">
              <a:buNone/>
            </a:pPr>
            <a:br>
              <a:rPr lang="pt-PT" dirty="0"/>
            </a:br>
            <a:br>
              <a:rPr lang="pt-PT" dirty="0"/>
            </a:br>
            <a:br>
              <a:rPr lang="pt-PT" dirty="0"/>
            </a:br>
            <a:r>
              <a:rPr lang="pt-PT" dirty="0"/>
              <a:t>	Da análise feita ao conjunto dos concelhos destaca-se que a grande maioria manteve um bom desempenho no que diz respeito ao indicador água segura na torneira. [3]</a:t>
            </a:r>
          </a:p>
          <a:p>
            <a:endParaRPr lang="pt-PT"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9</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4">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33860530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o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ado 1">
      <a:majorFont>
        <a:latin typeface="Footlight MT Light"/>
        <a:ea typeface=""/>
        <a:cs typeface=""/>
      </a:majorFont>
      <a:minorFont>
        <a:latin typeface="Footlight M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Watertheme</Template>
  <TotalTime>393</TotalTime>
  <Words>665</Words>
  <Application>Microsoft Office PowerPoint</Application>
  <PresentationFormat>Ecrã Panorâmico</PresentationFormat>
  <Paragraphs>143</Paragraphs>
  <Slides>20</Slides>
  <Notes>18</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20</vt:i4>
      </vt:variant>
    </vt:vector>
  </HeadingPairs>
  <TitlesOfParts>
    <vt:vector size="26" baseType="lpstr">
      <vt:lpstr>Arial</vt:lpstr>
      <vt:lpstr>Arial Black</vt:lpstr>
      <vt:lpstr>Calibri</vt:lpstr>
      <vt:lpstr>Footlight MT Light</vt:lpstr>
      <vt:lpstr>Wingdings</vt:lpstr>
      <vt:lpstr>Tema do Office</vt:lpstr>
      <vt:lpstr>Água da torneira? Sim!</vt:lpstr>
      <vt:lpstr>Inquérito: Que água prefere?</vt:lpstr>
      <vt:lpstr>Inquérito: Que motivos o levariam a consumir água da torneira?</vt:lpstr>
      <vt:lpstr>Ainda o mesmo inquérito mostrou que…</vt:lpstr>
      <vt:lpstr>Esquema de funcionamento de uma ETA</vt:lpstr>
      <vt:lpstr>Funcionamento de uma ETA</vt:lpstr>
      <vt:lpstr>Água segura na torneira do consumidor</vt:lpstr>
      <vt:lpstr>Tema</vt:lpstr>
      <vt:lpstr>Qualidade da água na torneira do consumidor</vt:lpstr>
      <vt:lpstr>Água segura na torneira do consumidor</vt:lpstr>
      <vt:lpstr>Água segura na torneira do consumidor</vt:lpstr>
      <vt:lpstr>Água segura na torneira do consumidor</vt:lpstr>
      <vt:lpstr>Água segura na torneira do consumidor</vt:lpstr>
      <vt:lpstr>Água segura na torneira do consumidor</vt:lpstr>
      <vt:lpstr>Apresentação do PowerPoint</vt:lpstr>
      <vt:lpstr>Em conclusão…</vt:lpstr>
      <vt:lpstr>Talvez tenham visto recentemente…</vt:lpstr>
      <vt:lpstr>Boas práticas do consumidor</vt:lpstr>
      <vt:lpstr>Referências Bibliográficas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Cláudia Proença</dc:creator>
  <cp:lastModifiedBy>Utilizador</cp:lastModifiedBy>
  <cp:revision>36</cp:revision>
  <dcterms:created xsi:type="dcterms:W3CDTF">2016-08-07T20:08:56Z</dcterms:created>
  <dcterms:modified xsi:type="dcterms:W3CDTF">2016-08-25T19:44:13Z</dcterms:modified>
</cp:coreProperties>
</file>